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handoutMasterIdLst>
    <p:handoutMasterId r:id="rId79"/>
  </p:handoutMasterIdLst>
  <p:sldIdLst>
    <p:sldId id="310" r:id="rId2"/>
    <p:sldId id="311" r:id="rId3"/>
    <p:sldId id="328" r:id="rId4"/>
    <p:sldId id="323" r:id="rId5"/>
    <p:sldId id="329" r:id="rId6"/>
    <p:sldId id="330" r:id="rId7"/>
    <p:sldId id="331" r:id="rId8"/>
    <p:sldId id="324" r:id="rId9"/>
    <p:sldId id="325" r:id="rId10"/>
    <p:sldId id="333" r:id="rId11"/>
    <p:sldId id="256" r:id="rId12"/>
    <p:sldId id="259" r:id="rId13"/>
    <p:sldId id="258" r:id="rId14"/>
    <p:sldId id="260" r:id="rId15"/>
    <p:sldId id="261" r:id="rId16"/>
    <p:sldId id="263" r:id="rId17"/>
    <p:sldId id="264" r:id="rId18"/>
    <p:sldId id="265" r:id="rId19"/>
    <p:sldId id="275" r:id="rId20"/>
    <p:sldId id="266" r:id="rId21"/>
    <p:sldId id="267" r:id="rId22"/>
    <p:sldId id="268" r:id="rId23"/>
    <p:sldId id="336" r:id="rId24"/>
    <p:sldId id="269" r:id="rId25"/>
    <p:sldId id="270" r:id="rId26"/>
    <p:sldId id="271" r:id="rId27"/>
    <p:sldId id="335" r:id="rId28"/>
    <p:sldId id="273" r:id="rId29"/>
    <p:sldId id="276" r:id="rId30"/>
    <p:sldId id="274"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337"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2" r:id="rId66"/>
    <p:sldId id="313" r:id="rId67"/>
    <p:sldId id="314" r:id="rId68"/>
    <p:sldId id="315" r:id="rId69"/>
    <p:sldId id="316" r:id="rId70"/>
    <p:sldId id="317" r:id="rId71"/>
    <p:sldId id="318" r:id="rId72"/>
    <p:sldId id="319" r:id="rId73"/>
    <p:sldId id="320" r:id="rId74"/>
    <p:sldId id="321" r:id="rId75"/>
    <p:sldId id="322"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0"/>
    <a:srgbClr val="11870B"/>
    <a:srgbClr val="15A60E"/>
    <a:srgbClr val="803D06"/>
    <a:srgbClr val="663300"/>
    <a:srgbClr val="85A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04"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percentStacked"/>
        <c:varyColors val="0"/>
        <c:ser>
          <c:idx val="0"/>
          <c:order val="0"/>
          <c:invertIfNegative val="0"/>
          <c:dPt>
            <c:idx val="0"/>
            <c:invertIfNegative val="0"/>
            <c:bubble3D val="0"/>
            <c:spPr>
              <a:solidFill>
                <a:srgbClr val="008A3E"/>
              </a:solidFill>
            </c:spPr>
          </c:dPt>
          <c:dPt>
            <c:idx val="1"/>
            <c:invertIfNegative val="0"/>
            <c:bubble3D val="0"/>
            <c:spPr>
              <a:solidFill>
                <a:srgbClr val="FF0000"/>
              </a:solidFill>
            </c:spPr>
          </c:dPt>
          <c:dLbls>
            <c:dLbl>
              <c:idx val="0"/>
              <c:layout>
                <c:manualLayout>
                  <c:x val="-0.0700293548832712"/>
                  <c:y val="-0.0717590377520572"/>
                </c:manualLayout>
              </c:layout>
              <c:showLegendKey val="0"/>
              <c:showVal val="1"/>
              <c:showCatName val="0"/>
              <c:showSerName val="0"/>
              <c:showPercent val="0"/>
              <c:showBubbleSize val="0"/>
            </c:dLbl>
            <c:dLbl>
              <c:idx val="1"/>
              <c:layout>
                <c:manualLayout>
                  <c:x val="-0.0728070175438597"/>
                  <c:y val="-0.064814050298529"/>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Sheet1!$D$5:$E$5</c:f>
              <c:strCache>
                <c:ptCount val="2"/>
                <c:pt idx="0">
                  <c:v>Sep. 2012</c:v>
                </c:pt>
                <c:pt idx="1">
                  <c:v>Sep. 2013</c:v>
                </c:pt>
              </c:strCache>
            </c:strRef>
          </c:cat>
          <c:val>
            <c:numRef>
              <c:f>Sheet1!$D$6:$E$6</c:f>
              <c:numCache>
                <c:formatCode>0.00%</c:formatCode>
                <c:ptCount val="2"/>
                <c:pt idx="0">
                  <c:v>0.0578000000000001</c:v>
                </c:pt>
                <c:pt idx="1">
                  <c:v>-0.072</c:v>
                </c:pt>
              </c:numCache>
            </c:numRef>
          </c:val>
        </c:ser>
        <c:dLbls>
          <c:showLegendKey val="0"/>
          <c:showVal val="0"/>
          <c:showCatName val="0"/>
          <c:showSerName val="0"/>
          <c:showPercent val="0"/>
          <c:showBubbleSize val="0"/>
        </c:dLbls>
        <c:gapWidth val="150"/>
        <c:gapDepth val="140"/>
        <c:shape val="pyramid"/>
        <c:axId val="2101178120"/>
        <c:axId val="2101181096"/>
        <c:axId val="0"/>
      </c:bar3DChart>
      <c:catAx>
        <c:axId val="2101178120"/>
        <c:scaling>
          <c:orientation val="minMax"/>
        </c:scaling>
        <c:delete val="1"/>
        <c:axPos val="b"/>
        <c:majorTickMark val="out"/>
        <c:minorTickMark val="none"/>
        <c:tickLblPos val="nextTo"/>
        <c:crossAx val="2101181096"/>
        <c:crosses val="autoZero"/>
        <c:auto val="1"/>
        <c:lblAlgn val="ctr"/>
        <c:lblOffset val="100"/>
        <c:noMultiLvlLbl val="0"/>
      </c:catAx>
      <c:valAx>
        <c:axId val="2101181096"/>
        <c:scaling>
          <c:orientation val="minMax"/>
        </c:scaling>
        <c:delete val="1"/>
        <c:axPos val="l"/>
        <c:numFmt formatCode="0%" sourceLinked="1"/>
        <c:majorTickMark val="out"/>
        <c:minorTickMark val="none"/>
        <c:tickLblPos val="nextTo"/>
        <c:crossAx val="2101178120"/>
        <c:crosses val="autoZero"/>
        <c:crossBetween val="between"/>
      </c:valAx>
    </c:plotArea>
    <c:plotVisOnly val="1"/>
    <c:dispBlanksAs val="gap"/>
    <c:showDLblsOverMax val="0"/>
  </c:chart>
  <c:spPr>
    <a:scene3d>
      <a:camera prst="orthographicFront"/>
      <a:lightRig rig="threePt" dir="t"/>
    </a:scene3d>
    <a:sp3d>
      <a:bevelB/>
    </a:sp3d>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7FF4F-F89F-465F-A063-091A3D0AA939}"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5A14DEDC-758E-42B3-B16C-A80F45AD7B4A}">
      <dgm:prSet phldrT="[Text]"/>
      <dgm:spPr/>
      <dgm:t>
        <a:bodyPr/>
        <a:lstStyle/>
        <a:p>
          <a:r>
            <a:rPr lang="en-US" dirty="0" smtClean="0"/>
            <a:t>Increase in the rate of inflation</a:t>
          </a:r>
          <a:endParaRPr lang="en-US" dirty="0"/>
        </a:p>
      </dgm:t>
    </dgm:pt>
    <dgm:pt modelId="{4421B04F-AF94-4A65-B061-A853DF9183E7}" type="parTrans" cxnId="{0693CE7D-82EC-4D6C-B942-AFD12F6013F3}">
      <dgm:prSet/>
      <dgm:spPr/>
      <dgm:t>
        <a:bodyPr/>
        <a:lstStyle/>
        <a:p>
          <a:endParaRPr lang="en-US"/>
        </a:p>
      </dgm:t>
    </dgm:pt>
    <dgm:pt modelId="{041F9135-8C0F-4AEC-83A1-A610DCBC9535}" type="sibTrans" cxnId="{0693CE7D-82EC-4D6C-B942-AFD12F6013F3}">
      <dgm:prSet/>
      <dgm:spPr/>
      <dgm:t>
        <a:bodyPr/>
        <a:lstStyle/>
        <a:p>
          <a:endParaRPr lang="en-US"/>
        </a:p>
      </dgm:t>
    </dgm:pt>
    <dgm:pt modelId="{6B2B313F-FD01-411A-AB49-3362D19B0789}">
      <dgm:prSet phldrT="[Text]"/>
      <dgm:spPr/>
      <dgm:t>
        <a:bodyPr/>
        <a:lstStyle/>
        <a:p>
          <a:r>
            <a:rPr lang="en-US" dirty="0" smtClean="0"/>
            <a:t>Interest rates rise</a:t>
          </a:r>
          <a:endParaRPr lang="en-US" dirty="0"/>
        </a:p>
      </dgm:t>
    </dgm:pt>
    <dgm:pt modelId="{3F7E5A09-3959-45F2-9F7A-FCF4202AA369}" type="parTrans" cxnId="{B8E8B937-0D9D-45C9-BAB3-7EA9DFBB9EE6}">
      <dgm:prSet/>
      <dgm:spPr/>
      <dgm:t>
        <a:bodyPr/>
        <a:lstStyle/>
        <a:p>
          <a:endParaRPr lang="en-US"/>
        </a:p>
      </dgm:t>
    </dgm:pt>
    <dgm:pt modelId="{F0D6BF13-1F3C-4D7A-9EA9-915B4B2C007C}" type="sibTrans" cxnId="{B8E8B937-0D9D-45C9-BAB3-7EA9DFBB9EE6}">
      <dgm:prSet/>
      <dgm:spPr/>
      <dgm:t>
        <a:bodyPr/>
        <a:lstStyle/>
        <a:p>
          <a:endParaRPr lang="en-US"/>
        </a:p>
      </dgm:t>
    </dgm:pt>
    <dgm:pt modelId="{F754EEF1-B69C-4E17-861E-7075484A1C8C}">
      <dgm:prSet phldrT="[Text]" custT="1"/>
      <dgm:spPr>
        <a:solidFill>
          <a:schemeClr val="accent3">
            <a:lumMod val="75000"/>
          </a:schemeClr>
        </a:solidFill>
      </dgm:spPr>
      <dgm:t>
        <a:bodyPr/>
        <a:lstStyle/>
        <a:p>
          <a:r>
            <a:rPr lang="en-US" sz="1800" dirty="0" smtClean="0"/>
            <a:t>Increase prices in line with cost increases</a:t>
          </a:r>
          <a:endParaRPr lang="en-US" sz="1800" dirty="0"/>
        </a:p>
      </dgm:t>
    </dgm:pt>
    <dgm:pt modelId="{F9E7B349-73D3-49D9-AEFD-035829158D14}" type="parTrans" cxnId="{1629387C-61B4-4784-981D-915101B715A2}">
      <dgm:prSet/>
      <dgm:spPr/>
      <dgm:t>
        <a:bodyPr/>
        <a:lstStyle/>
        <a:p>
          <a:endParaRPr lang="en-US"/>
        </a:p>
      </dgm:t>
    </dgm:pt>
    <dgm:pt modelId="{4277900D-0D25-4950-B46C-F043FFB04C14}" type="sibTrans" cxnId="{1629387C-61B4-4784-981D-915101B715A2}">
      <dgm:prSet/>
      <dgm:spPr/>
      <dgm:t>
        <a:bodyPr/>
        <a:lstStyle/>
        <a:p>
          <a:endParaRPr lang="en-US"/>
        </a:p>
      </dgm:t>
    </dgm:pt>
    <dgm:pt modelId="{BF134BE4-BB20-43C8-AAF4-B84316F562E9}">
      <dgm:prSet phldrT="[Text]"/>
      <dgm:spPr>
        <a:solidFill>
          <a:schemeClr val="accent3">
            <a:lumMod val="75000"/>
          </a:schemeClr>
        </a:solidFill>
      </dgm:spPr>
      <dgm:t>
        <a:bodyPr/>
        <a:lstStyle/>
        <a:p>
          <a:r>
            <a:rPr lang="en-US" dirty="0" smtClean="0"/>
            <a:t>corporate earnings increase</a:t>
          </a:r>
          <a:endParaRPr lang="en-US" dirty="0"/>
        </a:p>
      </dgm:t>
    </dgm:pt>
    <dgm:pt modelId="{DAC2AEA6-9DC3-451C-8147-86226A02A9C8}" type="parTrans" cxnId="{93802606-B3FA-4498-AF94-C9229B5101C5}">
      <dgm:prSet/>
      <dgm:spPr/>
      <dgm:t>
        <a:bodyPr/>
        <a:lstStyle/>
        <a:p>
          <a:endParaRPr lang="en-US"/>
        </a:p>
      </dgm:t>
    </dgm:pt>
    <dgm:pt modelId="{1E61F68B-EED5-4760-B3C4-790EB2A58A9D}" type="sibTrans" cxnId="{93802606-B3FA-4498-AF94-C9229B5101C5}">
      <dgm:prSet/>
      <dgm:spPr/>
      <dgm:t>
        <a:bodyPr/>
        <a:lstStyle/>
        <a:p>
          <a:endParaRPr lang="en-US"/>
        </a:p>
      </dgm:t>
    </dgm:pt>
    <dgm:pt modelId="{ABF44106-9169-4A21-9EED-E0CAE77C364F}">
      <dgm:prSet phldrT="[Text]"/>
      <dgm:spPr>
        <a:solidFill>
          <a:schemeClr val="accent3">
            <a:lumMod val="75000"/>
          </a:schemeClr>
        </a:solidFill>
      </dgm:spPr>
      <dgm:t>
        <a:bodyPr/>
        <a:lstStyle/>
        <a:p>
          <a:r>
            <a:rPr lang="en-US" dirty="0" smtClean="0"/>
            <a:t>Increased ‘K’ is offset by increase in ‘g’</a:t>
          </a:r>
          <a:endParaRPr lang="en-US" dirty="0"/>
        </a:p>
      </dgm:t>
    </dgm:pt>
    <dgm:pt modelId="{5493DD2B-AFB1-4B36-B0B6-ABADC4F20C1A}" type="parTrans" cxnId="{B17BD773-489A-4BC6-8BFD-E65FF3A3B253}">
      <dgm:prSet/>
      <dgm:spPr/>
      <dgm:t>
        <a:bodyPr/>
        <a:lstStyle/>
        <a:p>
          <a:endParaRPr lang="en-US"/>
        </a:p>
      </dgm:t>
    </dgm:pt>
    <dgm:pt modelId="{06EDC7F4-8F1E-48F1-BF7B-CC8CA4747E39}" type="sibTrans" cxnId="{B17BD773-489A-4BC6-8BFD-E65FF3A3B253}">
      <dgm:prSet/>
      <dgm:spPr/>
      <dgm:t>
        <a:bodyPr/>
        <a:lstStyle/>
        <a:p>
          <a:endParaRPr lang="en-US"/>
        </a:p>
      </dgm:t>
    </dgm:pt>
    <dgm:pt modelId="{F08029E9-43E0-4BEE-B0A9-DEBFBCE56DA3}">
      <dgm:prSet/>
      <dgm:spPr>
        <a:solidFill>
          <a:srgbClr val="11870B"/>
        </a:solidFill>
      </dgm:spPr>
      <dgm:t>
        <a:bodyPr/>
        <a:lstStyle/>
        <a:p>
          <a:r>
            <a:rPr lang="en-US" dirty="0" smtClean="0"/>
            <a:t>Stock prices might be fairly stable</a:t>
          </a:r>
          <a:endParaRPr lang="en-US" dirty="0"/>
        </a:p>
      </dgm:t>
    </dgm:pt>
    <dgm:pt modelId="{10D3C4FC-C0D0-4973-B857-CD12798507D5}" type="parTrans" cxnId="{0B9580C7-1105-4AF2-8525-17F06322B876}">
      <dgm:prSet/>
      <dgm:spPr/>
      <dgm:t>
        <a:bodyPr/>
        <a:lstStyle/>
        <a:p>
          <a:endParaRPr lang="en-US"/>
        </a:p>
      </dgm:t>
    </dgm:pt>
    <dgm:pt modelId="{8CE52B73-7FA9-46D3-9B3D-40BF2EED9470}" type="sibTrans" cxnId="{0B9580C7-1105-4AF2-8525-17F06322B876}">
      <dgm:prSet/>
      <dgm:spPr/>
      <dgm:t>
        <a:bodyPr/>
        <a:lstStyle/>
        <a:p>
          <a:endParaRPr lang="en-US"/>
        </a:p>
      </dgm:t>
    </dgm:pt>
    <dgm:pt modelId="{B2991868-B95C-4A96-84F6-516210E60561}" type="pres">
      <dgm:prSet presAssocID="{E807FF4F-F89F-465F-A063-091A3D0AA939}" presName="Name0" presStyleCnt="0">
        <dgm:presLayoutVars>
          <dgm:dir/>
          <dgm:resizeHandles val="exact"/>
        </dgm:presLayoutVars>
      </dgm:prSet>
      <dgm:spPr/>
      <dgm:t>
        <a:bodyPr/>
        <a:lstStyle/>
        <a:p>
          <a:endParaRPr lang="en-US"/>
        </a:p>
      </dgm:t>
    </dgm:pt>
    <dgm:pt modelId="{47628E6B-E001-4C41-87DE-A6BD24F01BD4}" type="pres">
      <dgm:prSet presAssocID="{5A14DEDC-758E-42B3-B16C-A80F45AD7B4A}" presName="node" presStyleLbl="node1" presStyleIdx="0" presStyleCnt="6">
        <dgm:presLayoutVars>
          <dgm:bulletEnabled val="1"/>
        </dgm:presLayoutVars>
      </dgm:prSet>
      <dgm:spPr/>
      <dgm:t>
        <a:bodyPr/>
        <a:lstStyle/>
        <a:p>
          <a:endParaRPr lang="en-US"/>
        </a:p>
      </dgm:t>
    </dgm:pt>
    <dgm:pt modelId="{90D383F6-68FA-4ABF-93BF-FD2A9C722F92}" type="pres">
      <dgm:prSet presAssocID="{041F9135-8C0F-4AEC-83A1-A610DCBC9535}" presName="sibTrans" presStyleLbl="sibTrans1D1" presStyleIdx="0" presStyleCnt="5"/>
      <dgm:spPr/>
      <dgm:t>
        <a:bodyPr/>
        <a:lstStyle/>
        <a:p>
          <a:endParaRPr lang="en-US"/>
        </a:p>
      </dgm:t>
    </dgm:pt>
    <dgm:pt modelId="{FF4EE69B-79D6-4DEF-A1CF-43967DB16C81}" type="pres">
      <dgm:prSet presAssocID="{041F9135-8C0F-4AEC-83A1-A610DCBC9535}" presName="connectorText" presStyleLbl="sibTrans1D1" presStyleIdx="0" presStyleCnt="5"/>
      <dgm:spPr/>
      <dgm:t>
        <a:bodyPr/>
        <a:lstStyle/>
        <a:p>
          <a:endParaRPr lang="en-US"/>
        </a:p>
      </dgm:t>
    </dgm:pt>
    <dgm:pt modelId="{1D411366-7776-4D69-A16C-67A2ADFE0884}" type="pres">
      <dgm:prSet presAssocID="{6B2B313F-FD01-411A-AB49-3362D19B0789}" presName="node" presStyleLbl="node1" presStyleIdx="1" presStyleCnt="6">
        <dgm:presLayoutVars>
          <dgm:bulletEnabled val="1"/>
        </dgm:presLayoutVars>
      </dgm:prSet>
      <dgm:spPr/>
      <dgm:t>
        <a:bodyPr/>
        <a:lstStyle/>
        <a:p>
          <a:endParaRPr lang="en-US"/>
        </a:p>
      </dgm:t>
    </dgm:pt>
    <dgm:pt modelId="{7217A986-BC90-4B0D-8BF8-A9534F931147}" type="pres">
      <dgm:prSet presAssocID="{F0D6BF13-1F3C-4D7A-9EA9-915B4B2C007C}" presName="sibTrans" presStyleLbl="sibTrans1D1" presStyleIdx="1" presStyleCnt="5"/>
      <dgm:spPr/>
      <dgm:t>
        <a:bodyPr/>
        <a:lstStyle/>
        <a:p>
          <a:endParaRPr lang="en-US"/>
        </a:p>
      </dgm:t>
    </dgm:pt>
    <dgm:pt modelId="{DD110A77-9351-4F1D-B825-166325452A5B}" type="pres">
      <dgm:prSet presAssocID="{F0D6BF13-1F3C-4D7A-9EA9-915B4B2C007C}" presName="connectorText" presStyleLbl="sibTrans1D1" presStyleIdx="1" presStyleCnt="5"/>
      <dgm:spPr/>
      <dgm:t>
        <a:bodyPr/>
        <a:lstStyle/>
        <a:p>
          <a:endParaRPr lang="en-US"/>
        </a:p>
      </dgm:t>
    </dgm:pt>
    <dgm:pt modelId="{BD5BC27D-A257-42A8-B93B-C7FD7BCACA2E}" type="pres">
      <dgm:prSet presAssocID="{F754EEF1-B69C-4E17-861E-7075484A1C8C}" presName="node" presStyleLbl="node1" presStyleIdx="2" presStyleCnt="6">
        <dgm:presLayoutVars>
          <dgm:bulletEnabled val="1"/>
        </dgm:presLayoutVars>
      </dgm:prSet>
      <dgm:spPr/>
      <dgm:t>
        <a:bodyPr/>
        <a:lstStyle/>
        <a:p>
          <a:endParaRPr lang="en-US"/>
        </a:p>
      </dgm:t>
    </dgm:pt>
    <dgm:pt modelId="{E5AD9FDE-17CA-4C44-8D72-6434395A9D38}" type="pres">
      <dgm:prSet presAssocID="{4277900D-0D25-4950-B46C-F043FFB04C14}" presName="sibTrans" presStyleLbl="sibTrans1D1" presStyleIdx="2" presStyleCnt="5"/>
      <dgm:spPr/>
      <dgm:t>
        <a:bodyPr/>
        <a:lstStyle/>
        <a:p>
          <a:endParaRPr lang="en-US"/>
        </a:p>
      </dgm:t>
    </dgm:pt>
    <dgm:pt modelId="{45AB9B8C-1197-49C1-9F71-942C73D1C493}" type="pres">
      <dgm:prSet presAssocID="{4277900D-0D25-4950-B46C-F043FFB04C14}" presName="connectorText" presStyleLbl="sibTrans1D1" presStyleIdx="2" presStyleCnt="5"/>
      <dgm:spPr/>
      <dgm:t>
        <a:bodyPr/>
        <a:lstStyle/>
        <a:p>
          <a:endParaRPr lang="en-US"/>
        </a:p>
      </dgm:t>
    </dgm:pt>
    <dgm:pt modelId="{B27CBC10-918B-4DB4-8984-A3DE7B3A91BC}" type="pres">
      <dgm:prSet presAssocID="{BF134BE4-BB20-43C8-AAF4-B84316F562E9}" presName="node" presStyleLbl="node1" presStyleIdx="3" presStyleCnt="6">
        <dgm:presLayoutVars>
          <dgm:bulletEnabled val="1"/>
        </dgm:presLayoutVars>
      </dgm:prSet>
      <dgm:spPr/>
      <dgm:t>
        <a:bodyPr/>
        <a:lstStyle/>
        <a:p>
          <a:endParaRPr lang="en-US"/>
        </a:p>
      </dgm:t>
    </dgm:pt>
    <dgm:pt modelId="{433DF810-0151-4777-9500-F7C315262CA5}" type="pres">
      <dgm:prSet presAssocID="{1E61F68B-EED5-4760-B3C4-790EB2A58A9D}" presName="sibTrans" presStyleLbl="sibTrans1D1" presStyleIdx="3" presStyleCnt="5"/>
      <dgm:spPr/>
      <dgm:t>
        <a:bodyPr/>
        <a:lstStyle/>
        <a:p>
          <a:endParaRPr lang="en-US"/>
        </a:p>
      </dgm:t>
    </dgm:pt>
    <dgm:pt modelId="{90F2468E-3F04-4440-A8BA-5B58813B764B}" type="pres">
      <dgm:prSet presAssocID="{1E61F68B-EED5-4760-B3C4-790EB2A58A9D}" presName="connectorText" presStyleLbl="sibTrans1D1" presStyleIdx="3" presStyleCnt="5"/>
      <dgm:spPr/>
      <dgm:t>
        <a:bodyPr/>
        <a:lstStyle/>
        <a:p>
          <a:endParaRPr lang="en-US"/>
        </a:p>
      </dgm:t>
    </dgm:pt>
    <dgm:pt modelId="{6F5878A1-0BD4-48E1-8860-B3D01DC032CC}" type="pres">
      <dgm:prSet presAssocID="{ABF44106-9169-4A21-9EED-E0CAE77C364F}" presName="node" presStyleLbl="node1" presStyleIdx="4" presStyleCnt="6">
        <dgm:presLayoutVars>
          <dgm:bulletEnabled val="1"/>
        </dgm:presLayoutVars>
      </dgm:prSet>
      <dgm:spPr/>
      <dgm:t>
        <a:bodyPr/>
        <a:lstStyle/>
        <a:p>
          <a:endParaRPr lang="en-US"/>
        </a:p>
      </dgm:t>
    </dgm:pt>
    <dgm:pt modelId="{ED7144A5-0D93-4FD7-B491-BA61A4D7304B}" type="pres">
      <dgm:prSet presAssocID="{06EDC7F4-8F1E-48F1-BF7B-CC8CA4747E39}" presName="sibTrans" presStyleLbl="sibTrans1D1" presStyleIdx="4" presStyleCnt="5"/>
      <dgm:spPr/>
      <dgm:t>
        <a:bodyPr/>
        <a:lstStyle/>
        <a:p>
          <a:endParaRPr lang="en-US"/>
        </a:p>
      </dgm:t>
    </dgm:pt>
    <dgm:pt modelId="{C93469A8-254B-49F5-981C-42545E723548}" type="pres">
      <dgm:prSet presAssocID="{06EDC7F4-8F1E-48F1-BF7B-CC8CA4747E39}" presName="connectorText" presStyleLbl="sibTrans1D1" presStyleIdx="4" presStyleCnt="5"/>
      <dgm:spPr/>
      <dgm:t>
        <a:bodyPr/>
        <a:lstStyle/>
        <a:p>
          <a:endParaRPr lang="en-US"/>
        </a:p>
      </dgm:t>
    </dgm:pt>
    <dgm:pt modelId="{F4082633-49CF-4DEB-9137-5B4658E42A70}" type="pres">
      <dgm:prSet presAssocID="{F08029E9-43E0-4BEE-B0A9-DEBFBCE56DA3}" presName="node" presStyleLbl="node1" presStyleIdx="5" presStyleCnt="6">
        <dgm:presLayoutVars>
          <dgm:bulletEnabled val="1"/>
        </dgm:presLayoutVars>
      </dgm:prSet>
      <dgm:spPr/>
      <dgm:t>
        <a:bodyPr/>
        <a:lstStyle/>
        <a:p>
          <a:endParaRPr lang="en-US"/>
        </a:p>
      </dgm:t>
    </dgm:pt>
  </dgm:ptLst>
  <dgm:cxnLst>
    <dgm:cxn modelId="{1629387C-61B4-4784-981D-915101B715A2}" srcId="{E807FF4F-F89F-465F-A063-091A3D0AA939}" destId="{F754EEF1-B69C-4E17-861E-7075484A1C8C}" srcOrd="2" destOrd="0" parTransId="{F9E7B349-73D3-49D9-AEFD-035829158D14}" sibTransId="{4277900D-0D25-4950-B46C-F043FFB04C14}"/>
    <dgm:cxn modelId="{B8E8B937-0D9D-45C9-BAB3-7EA9DFBB9EE6}" srcId="{E807FF4F-F89F-465F-A063-091A3D0AA939}" destId="{6B2B313F-FD01-411A-AB49-3362D19B0789}" srcOrd="1" destOrd="0" parTransId="{3F7E5A09-3959-45F2-9F7A-FCF4202AA369}" sibTransId="{F0D6BF13-1F3C-4D7A-9EA9-915B4B2C007C}"/>
    <dgm:cxn modelId="{053B4C01-3C93-457B-8A4C-FAD897C91FEA}" type="presOf" srcId="{06EDC7F4-8F1E-48F1-BF7B-CC8CA4747E39}" destId="{ED7144A5-0D93-4FD7-B491-BA61A4D7304B}" srcOrd="0" destOrd="0" presId="urn:microsoft.com/office/officeart/2005/8/layout/bProcess3"/>
    <dgm:cxn modelId="{5920103C-7554-4164-A547-C963062E2005}" type="presOf" srcId="{E807FF4F-F89F-465F-A063-091A3D0AA939}" destId="{B2991868-B95C-4A96-84F6-516210E60561}" srcOrd="0" destOrd="0" presId="urn:microsoft.com/office/officeart/2005/8/layout/bProcess3"/>
    <dgm:cxn modelId="{4349B509-0F1B-4DF3-ABB2-FE415A006D3C}" type="presOf" srcId="{1E61F68B-EED5-4760-B3C4-790EB2A58A9D}" destId="{433DF810-0151-4777-9500-F7C315262CA5}" srcOrd="0" destOrd="0" presId="urn:microsoft.com/office/officeart/2005/8/layout/bProcess3"/>
    <dgm:cxn modelId="{E25DE6E0-791B-4527-BD15-0529F4BE714D}" type="presOf" srcId="{4277900D-0D25-4950-B46C-F043FFB04C14}" destId="{45AB9B8C-1197-49C1-9F71-942C73D1C493}" srcOrd="1" destOrd="0" presId="urn:microsoft.com/office/officeart/2005/8/layout/bProcess3"/>
    <dgm:cxn modelId="{B60178C1-0C95-417F-A82A-585120407965}" type="presOf" srcId="{041F9135-8C0F-4AEC-83A1-A610DCBC9535}" destId="{FF4EE69B-79D6-4DEF-A1CF-43967DB16C81}" srcOrd="1" destOrd="0" presId="urn:microsoft.com/office/officeart/2005/8/layout/bProcess3"/>
    <dgm:cxn modelId="{B17BD773-489A-4BC6-8BFD-E65FF3A3B253}" srcId="{E807FF4F-F89F-465F-A063-091A3D0AA939}" destId="{ABF44106-9169-4A21-9EED-E0CAE77C364F}" srcOrd="4" destOrd="0" parTransId="{5493DD2B-AFB1-4B36-B0B6-ABADC4F20C1A}" sibTransId="{06EDC7F4-8F1E-48F1-BF7B-CC8CA4747E39}"/>
    <dgm:cxn modelId="{08B8C31C-96FC-40C7-AE0F-9EBB80448424}" type="presOf" srcId="{6B2B313F-FD01-411A-AB49-3362D19B0789}" destId="{1D411366-7776-4D69-A16C-67A2ADFE0884}" srcOrd="0" destOrd="0" presId="urn:microsoft.com/office/officeart/2005/8/layout/bProcess3"/>
    <dgm:cxn modelId="{07A0161C-51C7-4549-A55F-712F8212EFB6}" type="presOf" srcId="{06EDC7F4-8F1E-48F1-BF7B-CC8CA4747E39}" destId="{C93469A8-254B-49F5-981C-42545E723548}" srcOrd="1" destOrd="0" presId="urn:microsoft.com/office/officeart/2005/8/layout/bProcess3"/>
    <dgm:cxn modelId="{58AA3F4A-A5CE-4726-914D-6B134E9445E9}" type="presOf" srcId="{F08029E9-43E0-4BEE-B0A9-DEBFBCE56DA3}" destId="{F4082633-49CF-4DEB-9137-5B4658E42A70}" srcOrd="0" destOrd="0" presId="urn:microsoft.com/office/officeart/2005/8/layout/bProcess3"/>
    <dgm:cxn modelId="{5B9312C4-18EF-4E3D-B28F-EDA0F9003B2D}" type="presOf" srcId="{ABF44106-9169-4A21-9EED-E0CAE77C364F}" destId="{6F5878A1-0BD4-48E1-8860-B3D01DC032CC}" srcOrd="0" destOrd="0" presId="urn:microsoft.com/office/officeart/2005/8/layout/bProcess3"/>
    <dgm:cxn modelId="{0B9580C7-1105-4AF2-8525-17F06322B876}" srcId="{E807FF4F-F89F-465F-A063-091A3D0AA939}" destId="{F08029E9-43E0-4BEE-B0A9-DEBFBCE56DA3}" srcOrd="5" destOrd="0" parTransId="{10D3C4FC-C0D0-4973-B857-CD12798507D5}" sibTransId="{8CE52B73-7FA9-46D3-9B3D-40BF2EED9470}"/>
    <dgm:cxn modelId="{001E8EBB-7F3A-403D-B672-D1D3B9643633}" type="presOf" srcId="{1E61F68B-EED5-4760-B3C4-790EB2A58A9D}" destId="{90F2468E-3F04-4440-A8BA-5B58813B764B}" srcOrd="1" destOrd="0" presId="urn:microsoft.com/office/officeart/2005/8/layout/bProcess3"/>
    <dgm:cxn modelId="{3CEC3941-1C2E-4DC9-A892-6B686AB0CF13}" type="presOf" srcId="{F0D6BF13-1F3C-4D7A-9EA9-915B4B2C007C}" destId="{7217A986-BC90-4B0D-8BF8-A9534F931147}" srcOrd="0" destOrd="0" presId="urn:microsoft.com/office/officeart/2005/8/layout/bProcess3"/>
    <dgm:cxn modelId="{173C0112-67C8-4896-BF46-B01AB021786B}" type="presOf" srcId="{F0D6BF13-1F3C-4D7A-9EA9-915B4B2C007C}" destId="{DD110A77-9351-4F1D-B825-166325452A5B}" srcOrd="1" destOrd="0" presId="urn:microsoft.com/office/officeart/2005/8/layout/bProcess3"/>
    <dgm:cxn modelId="{93BA61B8-3465-4257-BD4A-16F745EEC3C4}" type="presOf" srcId="{5A14DEDC-758E-42B3-B16C-A80F45AD7B4A}" destId="{47628E6B-E001-4C41-87DE-A6BD24F01BD4}" srcOrd="0" destOrd="0" presId="urn:microsoft.com/office/officeart/2005/8/layout/bProcess3"/>
    <dgm:cxn modelId="{911CCE48-95BA-470F-9F59-C973C3E2D0E8}" type="presOf" srcId="{4277900D-0D25-4950-B46C-F043FFB04C14}" destId="{E5AD9FDE-17CA-4C44-8D72-6434395A9D38}" srcOrd="0" destOrd="0" presId="urn:microsoft.com/office/officeart/2005/8/layout/bProcess3"/>
    <dgm:cxn modelId="{A203248E-C7FF-4FC4-A9E0-46A65C923D0F}" type="presOf" srcId="{041F9135-8C0F-4AEC-83A1-A610DCBC9535}" destId="{90D383F6-68FA-4ABF-93BF-FD2A9C722F92}" srcOrd="0" destOrd="0" presId="urn:microsoft.com/office/officeart/2005/8/layout/bProcess3"/>
    <dgm:cxn modelId="{03010FAB-38C9-41D4-897B-0B4D71AD3A7D}" type="presOf" srcId="{F754EEF1-B69C-4E17-861E-7075484A1C8C}" destId="{BD5BC27D-A257-42A8-B93B-C7FD7BCACA2E}" srcOrd="0" destOrd="0" presId="urn:microsoft.com/office/officeart/2005/8/layout/bProcess3"/>
    <dgm:cxn modelId="{2F191388-AB29-41C1-B131-5923287D3610}" type="presOf" srcId="{BF134BE4-BB20-43C8-AAF4-B84316F562E9}" destId="{B27CBC10-918B-4DB4-8984-A3DE7B3A91BC}" srcOrd="0" destOrd="0" presId="urn:microsoft.com/office/officeart/2005/8/layout/bProcess3"/>
    <dgm:cxn modelId="{0693CE7D-82EC-4D6C-B942-AFD12F6013F3}" srcId="{E807FF4F-F89F-465F-A063-091A3D0AA939}" destId="{5A14DEDC-758E-42B3-B16C-A80F45AD7B4A}" srcOrd="0" destOrd="0" parTransId="{4421B04F-AF94-4A65-B061-A853DF9183E7}" sibTransId="{041F9135-8C0F-4AEC-83A1-A610DCBC9535}"/>
    <dgm:cxn modelId="{93802606-B3FA-4498-AF94-C9229B5101C5}" srcId="{E807FF4F-F89F-465F-A063-091A3D0AA939}" destId="{BF134BE4-BB20-43C8-AAF4-B84316F562E9}" srcOrd="3" destOrd="0" parTransId="{DAC2AEA6-9DC3-451C-8147-86226A02A9C8}" sibTransId="{1E61F68B-EED5-4760-B3C4-790EB2A58A9D}"/>
    <dgm:cxn modelId="{2CE5A43F-E881-4522-B40D-E9F36B58301E}" type="presParOf" srcId="{B2991868-B95C-4A96-84F6-516210E60561}" destId="{47628E6B-E001-4C41-87DE-A6BD24F01BD4}" srcOrd="0" destOrd="0" presId="urn:microsoft.com/office/officeart/2005/8/layout/bProcess3"/>
    <dgm:cxn modelId="{3B8569AD-70C8-43E6-A0FA-461C42D236DD}" type="presParOf" srcId="{B2991868-B95C-4A96-84F6-516210E60561}" destId="{90D383F6-68FA-4ABF-93BF-FD2A9C722F92}" srcOrd="1" destOrd="0" presId="urn:microsoft.com/office/officeart/2005/8/layout/bProcess3"/>
    <dgm:cxn modelId="{3426336F-E35F-4DFF-8073-CD0B30938EF4}" type="presParOf" srcId="{90D383F6-68FA-4ABF-93BF-FD2A9C722F92}" destId="{FF4EE69B-79D6-4DEF-A1CF-43967DB16C81}" srcOrd="0" destOrd="0" presId="urn:microsoft.com/office/officeart/2005/8/layout/bProcess3"/>
    <dgm:cxn modelId="{312DF82F-6558-4501-B490-D46BAE7B861D}" type="presParOf" srcId="{B2991868-B95C-4A96-84F6-516210E60561}" destId="{1D411366-7776-4D69-A16C-67A2ADFE0884}" srcOrd="2" destOrd="0" presId="urn:microsoft.com/office/officeart/2005/8/layout/bProcess3"/>
    <dgm:cxn modelId="{1EDBCE89-29A1-44F8-99EE-83763F203B62}" type="presParOf" srcId="{B2991868-B95C-4A96-84F6-516210E60561}" destId="{7217A986-BC90-4B0D-8BF8-A9534F931147}" srcOrd="3" destOrd="0" presId="urn:microsoft.com/office/officeart/2005/8/layout/bProcess3"/>
    <dgm:cxn modelId="{922C0D20-EB74-41C6-B62D-B1EB2B8392C6}" type="presParOf" srcId="{7217A986-BC90-4B0D-8BF8-A9534F931147}" destId="{DD110A77-9351-4F1D-B825-166325452A5B}" srcOrd="0" destOrd="0" presId="urn:microsoft.com/office/officeart/2005/8/layout/bProcess3"/>
    <dgm:cxn modelId="{FB11DCA4-FFCB-4D1C-9A8A-1A02CB8FCA59}" type="presParOf" srcId="{B2991868-B95C-4A96-84F6-516210E60561}" destId="{BD5BC27D-A257-42A8-B93B-C7FD7BCACA2E}" srcOrd="4" destOrd="0" presId="urn:microsoft.com/office/officeart/2005/8/layout/bProcess3"/>
    <dgm:cxn modelId="{6883346E-7E71-4333-BDFD-39E1C61CB0E8}" type="presParOf" srcId="{B2991868-B95C-4A96-84F6-516210E60561}" destId="{E5AD9FDE-17CA-4C44-8D72-6434395A9D38}" srcOrd="5" destOrd="0" presId="urn:microsoft.com/office/officeart/2005/8/layout/bProcess3"/>
    <dgm:cxn modelId="{44B6F1A9-CC71-49A6-BA08-AF988E62C2F8}" type="presParOf" srcId="{E5AD9FDE-17CA-4C44-8D72-6434395A9D38}" destId="{45AB9B8C-1197-49C1-9F71-942C73D1C493}" srcOrd="0" destOrd="0" presId="urn:microsoft.com/office/officeart/2005/8/layout/bProcess3"/>
    <dgm:cxn modelId="{9074694B-A5EC-434B-9099-AD5DA1514293}" type="presParOf" srcId="{B2991868-B95C-4A96-84F6-516210E60561}" destId="{B27CBC10-918B-4DB4-8984-A3DE7B3A91BC}" srcOrd="6" destOrd="0" presId="urn:microsoft.com/office/officeart/2005/8/layout/bProcess3"/>
    <dgm:cxn modelId="{478E9051-8251-498B-B2FB-BBF80CE48328}" type="presParOf" srcId="{B2991868-B95C-4A96-84F6-516210E60561}" destId="{433DF810-0151-4777-9500-F7C315262CA5}" srcOrd="7" destOrd="0" presId="urn:microsoft.com/office/officeart/2005/8/layout/bProcess3"/>
    <dgm:cxn modelId="{2D6BB62F-AA97-420E-983B-71555DAA9739}" type="presParOf" srcId="{433DF810-0151-4777-9500-F7C315262CA5}" destId="{90F2468E-3F04-4440-A8BA-5B58813B764B}" srcOrd="0" destOrd="0" presId="urn:microsoft.com/office/officeart/2005/8/layout/bProcess3"/>
    <dgm:cxn modelId="{698A9C77-2C4E-42E9-928F-170E30CC7B74}" type="presParOf" srcId="{B2991868-B95C-4A96-84F6-516210E60561}" destId="{6F5878A1-0BD4-48E1-8860-B3D01DC032CC}" srcOrd="8" destOrd="0" presId="urn:microsoft.com/office/officeart/2005/8/layout/bProcess3"/>
    <dgm:cxn modelId="{9522385F-AB4A-4942-8A16-1C0EE3030549}" type="presParOf" srcId="{B2991868-B95C-4A96-84F6-516210E60561}" destId="{ED7144A5-0D93-4FD7-B491-BA61A4D7304B}" srcOrd="9" destOrd="0" presId="urn:microsoft.com/office/officeart/2005/8/layout/bProcess3"/>
    <dgm:cxn modelId="{457BB698-9121-4ACA-98E6-527F437CC0DD}" type="presParOf" srcId="{ED7144A5-0D93-4FD7-B491-BA61A4D7304B}" destId="{C93469A8-254B-49F5-981C-42545E723548}" srcOrd="0" destOrd="0" presId="urn:microsoft.com/office/officeart/2005/8/layout/bProcess3"/>
    <dgm:cxn modelId="{819C2480-0981-462F-8000-9C1F41093806}" type="presParOf" srcId="{B2991868-B95C-4A96-84F6-516210E60561}" destId="{F4082633-49CF-4DEB-9137-5B4658E42A7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7FF4F-F89F-465F-A063-091A3D0AA939}"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5A14DEDC-758E-42B3-B16C-A80F45AD7B4A}">
      <dgm:prSet phldrT="[Text]"/>
      <dgm:spPr/>
      <dgm:t>
        <a:bodyPr/>
        <a:lstStyle/>
        <a:p>
          <a:r>
            <a:rPr lang="en-US" dirty="0" smtClean="0"/>
            <a:t>Increase in the rate of inflation</a:t>
          </a:r>
          <a:endParaRPr lang="en-US" dirty="0"/>
        </a:p>
      </dgm:t>
    </dgm:pt>
    <dgm:pt modelId="{4421B04F-AF94-4A65-B061-A853DF9183E7}" type="parTrans" cxnId="{0693CE7D-82EC-4D6C-B942-AFD12F6013F3}">
      <dgm:prSet/>
      <dgm:spPr/>
      <dgm:t>
        <a:bodyPr/>
        <a:lstStyle/>
        <a:p>
          <a:endParaRPr lang="en-US"/>
        </a:p>
      </dgm:t>
    </dgm:pt>
    <dgm:pt modelId="{041F9135-8C0F-4AEC-83A1-A610DCBC9535}" type="sibTrans" cxnId="{0693CE7D-82EC-4D6C-B942-AFD12F6013F3}">
      <dgm:prSet/>
      <dgm:spPr/>
      <dgm:t>
        <a:bodyPr/>
        <a:lstStyle/>
        <a:p>
          <a:endParaRPr lang="en-US"/>
        </a:p>
      </dgm:t>
    </dgm:pt>
    <dgm:pt modelId="{6B2B313F-FD01-411A-AB49-3362D19B0789}">
      <dgm:prSet phldrT="[Text]"/>
      <dgm:spPr/>
      <dgm:t>
        <a:bodyPr/>
        <a:lstStyle/>
        <a:p>
          <a:r>
            <a:rPr lang="en-US" dirty="0" smtClean="0"/>
            <a:t>Interest rates rise</a:t>
          </a:r>
          <a:endParaRPr lang="en-US" dirty="0"/>
        </a:p>
      </dgm:t>
    </dgm:pt>
    <dgm:pt modelId="{3F7E5A09-3959-45F2-9F7A-FCF4202AA369}" type="parTrans" cxnId="{B8E8B937-0D9D-45C9-BAB3-7EA9DFBB9EE6}">
      <dgm:prSet/>
      <dgm:spPr/>
      <dgm:t>
        <a:bodyPr/>
        <a:lstStyle/>
        <a:p>
          <a:endParaRPr lang="en-US"/>
        </a:p>
      </dgm:t>
    </dgm:pt>
    <dgm:pt modelId="{F0D6BF13-1F3C-4D7A-9EA9-915B4B2C007C}" type="sibTrans" cxnId="{B8E8B937-0D9D-45C9-BAB3-7EA9DFBB9EE6}">
      <dgm:prSet/>
      <dgm:spPr/>
      <dgm:t>
        <a:bodyPr/>
        <a:lstStyle/>
        <a:p>
          <a:endParaRPr lang="en-US"/>
        </a:p>
      </dgm:t>
    </dgm:pt>
    <dgm:pt modelId="{F754EEF1-B69C-4E17-861E-7075484A1C8C}">
      <dgm:prSet phldrT="[Text]" custT="1"/>
      <dgm:spPr>
        <a:solidFill>
          <a:schemeClr val="accent2">
            <a:lumMod val="75000"/>
          </a:schemeClr>
        </a:solidFill>
      </dgm:spPr>
      <dgm:t>
        <a:bodyPr/>
        <a:lstStyle/>
        <a:p>
          <a:pPr>
            <a:spcAft>
              <a:spcPts val="0"/>
            </a:spcAft>
          </a:pPr>
          <a:r>
            <a:rPr lang="en-US" sz="2000" dirty="0" smtClean="0"/>
            <a:t>Not able to increase prices in response to</a:t>
          </a:r>
        </a:p>
        <a:p>
          <a:pPr>
            <a:spcAft>
              <a:spcPts val="0"/>
            </a:spcAft>
          </a:pPr>
          <a:r>
            <a:rPr lang="en-US" sz="2000" dirty="0" smtClean="0"/>
            <a:t>higher costs</a:t>
          </a:r>
          <a:endParaRPr lang="en-US" sz="2000" dirty="0"/>
        </a:p>
      </dgm:t>
    </dgm:pt>
    <dgm:pt modelId="{F9E7B349-73D3-49D9-AEFD-035829158D14}" type="parTrans" cxnId="{1629387C-61B4-4784-981D-915101B715A2}">
      <dgm:prSet/>
      <dgm:spPr/>
      <dgm:t>
        <a:bodyPr/>
        <a:lstStyle/>
        <a:p>
          <a:endParaRPr lang="en-US"/>
        </a:p>
      </dgm:t>
    </dgm:pt>
    <dgm:pt modelId="{4277900D-0D25-4950-B46C-F043FFB04C14}" type="sibTrans" cxnId="{1629387C-61B4-4784-981D-915101B715A2}">
      <dgm:prSet/>
      <dgm:spPr/>
      <dgm:t>
        <a:bodyPr/>
        <a:lstStyle/>
        <a:p>
          <a:endParaRPr lang="en-US"/>
        </a:p>
      </dgm:t>
    </dgm:pt>
    <dgm:pt modelId="{BF134BE4-BB20-43C8-AAF4-B84316F562E9}">
      <dgm:prSet phldrT="[Text]"/>
      <dgm:spPr>
        <a:solidFill>
          <a:schemeClr val="accent2">
            <a:lumMod val="75000"/>
          </a:schemeClr>
        </a:solidFill>
      </dgm:spPr>
      <dgm:t>
        <a:bodyPr/>
        <a:lstStyle/>
        <a:p>
          <a:pPr>
            <a:spcAft>
              <a:spcPct val="35000"/>
            </a:spcAft>
          </a:pPr>
          <a:r>
            <a:rPr lang="en-US" dirty="0" smtClean="0"/>
            <a:t>Expected cash flows</a:t>
          </a:r>
        </a:p>
        <a:p>
          <a:pPr>
            <a:spcAft>
              <a:spcPts val="0"/>
            </a:spcAft>
          </a:pPr>
          <a:r>
            <a:rPr lang="en-US" dirty="0" smtClean="0"/>
            <a:t>decline</a:t>
          </a:r>
          <a:endParaRPr lang="en-US" dirty="0"/>
        </a:p>
      </dgm:t>
    </dgm:pt>
    <dgm:pt modelId="{DAC2AEA6-9DC3-451C-8147-86226A02A9C8}" type="parTrans" cxnId="{93802606-B3FA-4498-AF94-C9229B5101C5}">
      <dgm:prSet/>
      <dgm:spPr/>
      <dgm:t>
        <a:bodyPr/>
        <a:lstStyle/>
        <a:p>
          <a:endParaRPr lang="en-US"/>
        </a:p>
      </dgm:t>
    </dgm:pt>
    <dgm:pt modelId="{1E61F68B-EED5-4760-B3C4-790EB2A58A9D}" type="sibTrans" cxnId="{93802606-B3FA-4498-AF94-C9229B5101C5}">
      <dgm:prSet/>
      <dgm:spPr/>
      <dgm:t>
        <a:bodyPr/>
        <a:lstStyle/>
        <a:p>
          <a:endParaRPr lang="en-US"/>
        </a:p>
      </dgm:t>
    </dgm:pt>
    <dgm:pt modelId="{ABF44106-9169-4A21-9EED-E0CAE77C364F}">
      <dgm:prSet phldrT="[Text]"/>
      <dgm:spPr>
        <a:solidFill>
          <a:schemeClr val="accent2">
            <a:lumMod val="75000"/>
          </a:schemeClr>
        </a:solidFill>
      </dgm:spPr>
      <dgm:t>
        <a:bodyPr/>
        <a:lstStyle/>
        <a:p>
          <a:r>
            <a:rPr lang="en-US" dirty="0" smtClean="0"/>
            <a:t>‘K’ will increase as ‘g’ declines</a:t>
          </a:r>
          <a:endParaRPr lang="en-US" dirty="0"/>
        </a:p>
      </dgm:t>
    </dgm:pt>
    <dgm:pt modelId="{5493DD2B-AFB1-4B36-B0B6-ABADC4F20C1A}" type="parTrans" cxnId="{B17BD773-489A-4BC6-8BFD-E65FF3A3B253}">
      <dgm:prSet/>
      <dgm:spPr/>
      <dgm:t>
        <a:bodyPr/>
        <a:lstStyle/>
        <a:p>
          <a:endParaRPr lang="en-US"/>
        </a:p>
      </dgm:t>
    </dgm:pt>
    <dgm:pt modelId="{06EDC7F4-8F1E-48F1-BF7B-CC8CA4747E39}" type="sibTrans" cxnId="{B17BD773-489A-4BC6-8BFD-E65FF3A3B253}">
      <dgm:prSet/>
      <dgm:spPr/>
      <dgm:t>
        <a:bodyPr/>
        <a:lstStyle/>
        <a:p>
          <a:endParaRPr lang="en-US"/>
        </a:p>
      </dgm:t>
    </dgm:pt>
    <dgm:pt modelId="{F08029E9-43E0-4BEE-B0A9-DEBFBCE56DA3}">
      <dgm:prSet/>
      <dgm:spPr>
        <a:solidFill>
          <a:srgbClr val="FF0000"/>
        </a:solidFill>
        <a:ln>
          <a:solidFill>
            <a:srgbClr val="FF0000"/>
          </a:solidFill>
        </a:ln>
      </dgm:spPr>
      <dgm:t>
        <a:bodyPr/>
        <a:lstStyle/>
        <a:p>
          <a:r>
            <a:rPr lang="en-US" dirty="0" smtClean="0"/>
            <a:t>Stock prices nosedived</a:t>
          </a:r>
          <a:endParaRPr lang="en-US" dirty="0"/>
        </a:p>
      </dgm:t>
    </dgm:pt>
    <dgm:pt modelId="{10D3C4FC-C0D0-4973-B857-CD12798507D5}" type="parTrans" cxnId="{0B9580C7-1105-4AF2-8525-17F06322B876}">
      <dgm:prSet/>
      <dgm:spPr/>
      <dgm:t>
        <a:bodyPr/>
        <a:lstStyle/>
        <a:p>
          <a:endParaRPr lang="en-US"/>
        </a:p>
      </dgm:t>
    </dgm:pt>
    <dgm:pt modelId="{8CE52B73-7FA9-46D3-9B3D-40BF2EED9470}" type="sibTrans" cxnId="{0B9580C7-1105-4AF2-8525-17F06322B876}">
      <dgm:prSet/>
      <dgm:spPr/>
      <dgm:t>
        <a:bodyPr/>
        <a:lstStyle/>
        <a:p>
          <a:endParaRPr lang="en-US"/>
        </a:p>
      </dgm:t>
    </dgm:pt>
    <dgm:pt modelId="{B2991868-B95C-4A96-84F6-516210E60561}" type="pres">
      <dgm:prSet presAssocID="{E807FF4F-F89F-465F-A063-091A3D0AA939}" presName="Name0" presStyleCnt="0">
        <dgm:presLayoutVars>
          <dgm:dir/>
          <dgm:resizeHandles val="exact"/>
        </dgm:presLayoutVars>
      </dgm:prSet>
      <dgm:spPr/>
      <dgm:t>
        <a:bodyPr/>
        <a:lstStyle/>
        <a:p>
          <a:endParaRPr lang="en-US"/>
        </a:p>
      </dgm:t>
    </dgm:pt>
    <dgm:pt modelId="{47628E6B-E001-4C41-87DE-A6BD24F01BD4}" type="pres">
      <dgm:prSet presAssocID="{5A14DEDC-758E-42B3-B16C-A80F45AD7B4A}" presName="node" presStyleLbl="node1" presStyleIdx="0" presStyleCnt="6">
        <dgm:presLayoutVars>
          <dgm:bulletEnabled val="1"/>
        </dgm:presLayoutVars>
      </dgm:prSet>
      <dgm:spPr/>
      <dgm:t>
        <a:bodyPr/>
        <a:lstStyle/>
        <a:p>
          <a:endParaRPr lang="en-US"/>
        </a:p>
      </dgm:t>
    </dgm:pt>
    <dgm:pt modelId="{90D383F6-68FA-4ABF-93BF-FD2A9C722F92}" type="pres">
      <dgm:prSet presAssocID="{041F9135-8C0F-4AEC-83A1-A610DCBC9535}" presName="sibTrans" presStyleLbl="sibTrans1D1" presStyleIdx="0" presStyleCnt="5"/>
      <dgm:spPr/>
      <dgm:t>
        <a:bodyPr/>
        <a:lstStyle/>
        <a:p>
          <a:endParaRPr lang="en-US"/>
        </a:p>
      </dgm:t>
    </dgm:pt>
    <dgm:pt modelId="{FF4EE69B-79D6-4DEF-A1CF-43967DB16C81}" type="pres">
      <dgm:prSet presAssocID="{041F9135-8C0F-4AEC-83A1-A610DCBC9535}" presName="connectorText" presStyleLbl="sibTrans1D1" presStyleIdx="0" presStyleCnt="5"/>
      <dgm:spPr/>
      <dgm:t>
        <a:bodyPr/>
        <a:lstStyle/>
        <a:p>
          <a:endParaRPr lang="en-US"/>
        </a:p>
      </dgm:t>
    </dgm:pt>
    <dgm:pt modelId="{1D411366-7776-4D69-A16C-67A2ADFE0884}" type="pres">
      <dgm:prSet presAssocID="{6B2B313F-FD01-411A-AB49-3362D19B0789}" presName="node" presStyleLbl="node1" presStyleIdx="1" presStyleCnt="6">
        <dgm:presLayoutVars>
          <dgm:bulletEnabled val="1"/>
        </dgm:presLayoutVars>
      </dgm:prSet>
      <dgm:spPr/>
      <dgm:t>
        <a:bodyPr/>
        <a:lstStyle/>
        <a:p>
          <a:endParaRPr lang="en-US"/>
        </a:p>
      </dgm:t>
    </dgm:pt>
    <dgm:pt modelId="{7217A986-BC90-4B0D-8BF8-A9534F931147}" type="pres">
      <dgm:prSet presAssocID="{F0D6BF13-1F3C-4D7A-9EA9-915B4B2C007C}" presName="sibTrans" presStyleLbl="sibTrans1D1" presStyleIdx="1" presStyleCnt="5"/>
      <dgm:spPr/>
      <dgm:t>
        <a:bodyPr/>
        <a:lstStyle/>
        <a:p>
          <a:endParaRPr lang="en-US"/>
        </a:p>
      </dgm:t>
    </dgm:pt>
    <dgm:pt modelId="{DD110A77-9351-4F1D-B825-166325452A5B}" type="pres">
      <dgm:prSet presAssocID="{F0D6BF13-1F3C-4D7A-9EA9-915B4B2C007C}" presName="connectorText" presStyleLbl="sibTrans1D1" presStyleIdx="1" presStyleCnt="5"/>
      <dgm:spPr/>
      <dgm:t>
        <a:bodyPr/>
        <a:lstStyle/>
        <a:p>
          <a:endParaRPr lang="en-US"/>
        </a:p>
      </dgm:t>
    </dgm:pt>
    <dgm:pt modelId="{BD5BC27D-A257-42A8-B93B-C7FD7BCACA2E}" type="pres">
      <dgm:prSet presAssocID="{F754EEF1-B69C-4E17-861E-7075484A1C8C}" presName="node" presStyleLbl="node1" presStyleIdx="2" presStyleCnt="6">
        <dgm:presLayoutVars>
          <dgm:bulletEnabled val="1"/>
        </dgm:presLayoutVars>
      </dgm:prSet>
      <dgm:spPr/>
      <dgm:t>
        <a:bodyPr/>
        <a:lstStyle/>
        <a:p>
          <a:endParaRPr lang="en-US"/>
        </a:p>
      </dgm:t>
    </dgm:pt>
    <dgm:pt modelId="{E5AD9FDE-17CA-4C44-8D72-6434395A9D38}" type="pres">
      <dgm:prSet presAssocID="{4277900D-0D25-4950-B46C-F043FFB04C14}" presName="sibTrans" presStyleLbl="sibTrans1D1" presStyleIdx="2" presStyleCnt="5"/>
      <dgm:spPr/>
      <dgm:t>
        <a:bodyPr/>
        <a:lstStyle/>
        <a:p>
          <a:endParaRPr lang="en-US"/>
        </a:p>
      </dgm:t>
    </dgm:pt>
    <dgm:pt modelId="{45AB9B8C-1197-49C1-9F71-942C73D1C493}" type="pres">
      <dgm:prSet presAssocID="{4277900D-0D25-4950-B46C-F043FFB04C14}" presName="connectorText" presStyleLbl="sibTrans1D1" presStyleIdx="2" presStyleCnt="5"/>
      <dgm:spPr/>
      <dgm:t>
        <a:bodyPr/>
        <a:lstStyle/>
        <a:p>
          <a:endParaRPr lang="en-US"/>
        </a:p>
      </dgm:t>
    </dgm:pt>
    <dgm:pt modelId="{B27CBC10-918B-4DB4-8984-A3DE7B3A91BC}" type="pres">
      <dgm:prSet presAssocID="{BF134BE4-BB20-43C8-AAF4-B84316F562E9}" presName="node" presStyleLbl="node1" presStyleIdx="3" presStyleCnt="6">
        <dgm:presLayoutVars>
          <dgm:bulletEnabled val="1"/>
        </dgm:presLayoutVars>
      </dgm:prSet>
      <dgm:spPr/>
      <dgm:t>
        <a:bodyPr/>
        <a:lstStyle/>
        <a:p>
          <a:endParaRPr lang="en-US"/>
        </a:p>
      </dgm:t>
    </dgm:pt>
    <dgm:pt modelId="{433DF810-0151-4777-9500-F7C315262CA5}" type="pres">
      <dgm:prSet presAssocID="{1E61F68B-EED5-4760-B3C4-790EB2A58A9D}" presName="sibTrans" presStyleLbl="sibTrans1D1" presStyleIdx="3" presStyleCnt="5"/>
      <dgm:spPr/>
      <dgm:t>
        <a:bodyPr/>
        <a:lstStyle/>
        <a:p>
          <a:endParaRPr lang="en-US"/>
        </a:p>
      </dgm:t>
    </dgm:pt>
    <dgm:pt modelId="{90F2468E-3F04-4440-A8BA-5B58813B764B}" type="pres">
      <dgm:prSet presAssocID="{1E61F68B-EED5-4760-B3C4-790EB2A58A9D}" presName="connectorText" presStyleLbl="sibTrans1D1" presStyleIdx="3" presStyleCnt="5"/>
      <dgm:spPr/>
      <dgm:t>
        <a:bodyPr/>
        <a:lstStyle/>
        <a:p>
          <a:endParaRPr lang="en-US"/>
        </a:p>
      </dgm:t>
    </dgm:pt>
    <dgm:pt modelId="{6F5878A1-0BD4-48E1-8860-B3D01DC032CC}" type="pres">
      <dgm:prSet presAssocID="{ABF44106-9169-4A21-9EED-E0CAE77C364F}" presName="node" presStyleLbl="node1" presStyleIdx="4" presStyleCnt="6">
        <dgm:presLayoutVars>
          <dgm:bulletEnabled val="1"/>
        </dgm:presLayoutVars>
      </dgm:prSet>
      <dgm:spPr/>
      <dgm:t>
        <a:bodyPr/>
        <a:lstStyle/>
        <a:p>
          <a:endParaRPr lang="en-US"/>
        </a:p>
      </dgm:t>
    </dgm:pt>
    <dgm:pt modelId="{ED7144A5-0D93-4FD7-B491-BA61A4D7304B}" type="pres">
      <dgm:prSet presAssocID="{06EDC7F4-8F1E-48F1-BF7B-CC8CA4747E39}" presName="sibTrans" presStyleLbl="sibTrans1D1" presStyleIdx="4" presStyleCnt="5"/>
      <dgm:spPr/>
      <dgm:t>
        <a:bodyPr/>
        <a:lstStyle/>
        <a:p>
          <a:endParaRPr lang="en-US"/>
        </a:p>
      </dgm:t>
    </dgm:pt>
    <dgm:pt modelId="{C93469A8-254B-49F5-981C-42545E723548}" type="pres">
      <dgm:prSet presAssocID="{06EDC7F4-8F1E-48F1-BF7B-CC8CA4747E39}" presName="connectorText" presStyleLbl="sibTrans1D1" presStyleIdx="4" presStyleCnt="5"/>
      <dgm:spPr/>
      <dgm:t>
        <a:bodyPr/>
        <a:lstStyle/>
        <a:p>
          <a:endParaRPr lang="en-US"/>
        </a:p>
      </dgm:t>
    </dgm:pt>
    <dgm:pt modelId="{F4082633-49CF-4DEB-9137-5B4658E42A70}" type="pres">
      <dgm:prSet presAssocID="{F08029E9-43E0-4BEE-B0A9-DEBFBCE56DA3}" presName="node" presStyleLbl="node1" presStyleIdx="5" presStyleCnt="6">
        <dgm:presLayoutVars>
          <dgm:bulletEnabled val="1"/>
        </dgm:presLayoutVars>
      </dgm:prSet>
      <dgm:spPr/>
      <dgm:t>
        <a:bodyPr/>
        <a:lstStyle/>
        <a:p>
          <a:endParaRPr lang="en-US"/>
        </a:p>
      </dgm:t>
    </dgm:pt>
  </dgm:ptLst>
  <dgm:cxnLst>
    <dgm:cxn modelId="{1629387C-61B4-4784-981D-915101B715A2}" srcId="{E807FF4F-F89F-465F-A063-091A3D0AA939}" destId="{F754EEF1-B69C-4E17-861E-7075484A1C8C}" srcOrd="2" destOrd="0" parTransId="{F9E7B349-73D3-49D9-AEFD-035829158D14}" sibTransId="{4277900D-0D25-4950-B46C-F043FFB04C14}"/>
    <dgm:cxn modelId="{D8FF1640-E804-4BAF-A708-FC10E1D06765}" type="presOf" srcId="{041F9135-8C0F-4AEC-83A1-A610DCBC9535}" destId="{90D383F6-68FA-4ABF-93BF-FD2A9C722F92}" srcOrd="0" destOrd="0" presId="urn:microsoft.com/office/officeart/2005/8/layout/bProcess3"/>
    <dgm:cxn modelId="{21426850-7E83-41FF-B3A3-63C3410090A8}" type="presOf" srcId="{4277900D-0D25-4950-B46C-F043FFB04C14}" destId="{45AB9B8C-1197-49C1-9F71-942C73D1C493}" srcOrd="1" destOrd="0" presId="urn:microsoft.com/office/officeart/2005/8/layout/bProcess3"/>
    <dgm:cxn modelId="{B8E8B937-0D9D-45C9-BAB3-7EA9DFBB9EE6}" srcId="{E807FF4F-F89F-465F-A063-091A3D0AA939}" destId="{6B2B313F-FD01-411A-AB49-3362D19B0789}" srcOrd="1" destOrd="0" parTransId="{3F7E5A09-3959-45F2-9F7A-FCF4202AA369}" sibTransId="{F0D6BF13-1F3C-4D7A-9EA9-915B4B2C007C}"/>
    <dgm:cxn modelId="{340F52E1-0168-4457-8382-E6581429B74B}" type="presOf" srcId="{6B2B313F-FD01-411A-AB49-3362D19B0789}" destId="{1D411366-7776-4D69-A16C-67A2ADFE0884}" srcOrd="0" destOrd="0" presId="urn:microsoft.com/office/officeart/2005/8/layout/bProcess3"/>
    <dgm:cxn modelId="{6AA05426-95A2-4609-9D20-E94B84D59B2D}" type="presOf" srcId="{BF134BE4-BB20-43C8-AAF4-B84316F562E9}" destId="{B27CBC10-918B-4DB4-8984-A3DE7B3A91BC}" srcOrd="0" destOrd="0" presId="urn:microsoft.com/office/officeart/2005/8/layout/bProcess3"/>
    <dgm:cxn modelId="{B17BD773-489A-4BC6-8BFD-E65FF3A3B253}" srcId="{E807FF4F-F89F-465F-A063-091A3D0AA939}" destId="{ABF44106-9169-4A21-9EED-E0CAE77C364F}" srcOrd="4" destOrd="0" parTransId="{5493DD2B-AFB1-4B36-B0B6-ABADC4F20C1A}" sibTransId="{06EDC7F4-8F1E-48F1-BF7B-CC8CA4747E39}"/>
    <dgm:cxn modelId="{46E59626-E890-42A3-B8A9-58542B41893F}" type="presOf" srcId="{041F9135-8C0F-4AEC-83A1-A610DCBC9535}" destId="{FF4EE69B-79D6-4DEF-A1CF-43967DB16C81}" srcOrd="1" destOrd="0" presId="urn:microsoft.com/office/officeart/2005/8/layout/bProcess3"/>
    <dgm:cxn modelId="{691CFED5-CBE6-4164-BC7D-70B3DAF3B6D4}" type="presOf" srcId="{F0D6BF13-1F3C-4D7A-9EA9-915B4B2C007C}" destId="{DD110A77-9351-4F1D-B825-166325452A5B}" srcOrd="1" destOrd="0" presId="urn:microsoft.com/office/officeart/2005/8/layout/bProcess3"/>
    <dgm:cxn modelId="{08A01AAD-1E88-4ED1-89E2-C2FA6F07228F}" type="presOf" srcId="{5A14DEDC-758E-42B3-B16C-A80F45AD7B4A}" destId="{47628E6B-E001-4C41-87DE-A6BD24F01BD4}" srcOrd="0" destOrd="0" presId="urn:microsoft.com/office/officeart/2005/8/layout/bProcess3"/>
    <dgm:cxn modelId="{2890970E-21DE-4946-9F7F-1EADB5964C19}" type="presOf" srcId="{1E61F68B-EED5-4760-B3C4-790EB2A58A9D}" destId="{90F2468E-3F04-4440-A8BA-5B58813B764B}" srcOrd="1" destOrd="0" presId="urn:microsoft.com/office/officeart/2005/8/layout/bProcess3"/>
    <dgm:cxn modelId="{8F175824-1504-4F23-BEE7-CFE2172A42D8}" type="presOf" srcId="{06EDC7F4-8F1E-48F1-BF7B-CC8CA4747E39}" destId="{ED7144A5-0D93-4FD7-B491-BA61A4D7304B}" srcOrd="0" destOrd="0" presId="urn:microsoft.com/office/officeart/2005/8/layout/bProcess3"/>
    <dgm:cxn modelId="{4A30D293-3B69-40D4-AF28-8323AF224A6A}" type="presOf" srcId="{1E61F68B-EED5-4760-B3C4-790EB2A58A9D}" destId="{433DF810-0151-4777-9500-F7C315262CA5}" srcOrd="0" destOrd="0" presId="urn:microsoft.com/office/officeart/2005/8/layout/bProcess3"/>
    <dgm:cxn modelId="{3D70A04B-CD80-4FDB-8BED-6F8F50B010D0}" type="presOf" srcId="{ABF44106-9169-4A21-9EED-E0CAE77C364F}" destId="{6F5878A1-0BD4-48E1-8860-B3D01DC032CC}" srcOrd="0" destOrd="0" presId="urn:microsoft.com/office/officeart/2005/8/layout/bProcess3"/>
    <dgm:cxn modelId="{A8611471-D0F8-4080-B027-9175B55E2C84}" type="presOf" srcId="{F08029E9-43E0-4BEE-B0A9-DEBFBCE56DA3}" destId="{F4082633-49CF-4DEB-9137-5B4658E42A70}" srcOrd="0" destOrd="0" presId="urn:microsoft.com/office/officeart/2005/8/layout/bProcess3"/>
    <dgm:cxn modelId="{0B9580C7-1105-4AF2-8525-17F06322B876}" srcId="{E807FF4F-F89F-465F-A063-091A3D0AA939}" destId="{F08029E9-43E0-4BEE-B0A9-DEBFBCE56DA3}" srcOrd="5" destOrd="0" parTransId="{10D3C4FC-C0D0-4973-B857-CD12798507D5}" sibTransId="{8CE52B73-7FA9-46D3-9B3D-40BF2EED9470}"/>
    <dgm:cxn modelId="{C45C6A3C-1FA3-47B7-8EF2-09436B9A9012}" type="presOf" srcId="{E807FF4F-F89F-465F-A063-091A3D0AA939}" destId="{B2991868-B95C-4A96-84F6-516210E60561}" srcOrd="0" destOrd="0" presId="urn:microsoft.com/office/officeart/2005/8/layout/bProcess3"/>
    <dgm:cxn modelId="{E2FFC22C-24FE-47E2-91E5-E3E9C2203E98}" type="presOf" srcId="{06EDC7F4-8F1E-48F1-BF7B-CC8CA4747E39}" destId="{C93469A8-254B-49F5-981C-42545E723548}" srcOrd="1" destOrd="0" presId="urn:microsoft.com/office/officeart/2005/8/layout/bProcess3"/>
    <dgm:cxn modelId="{1942D589-602E-4006-A754-B41793FDBC0C}" type="presOf" srcId="{F754EEF1-B69C-4E17-861E-7075484A1C8C}" destId="{BD5BC27D-A257-42A8-B93B-C7FD7BCACA2E}" srcOrd="0" destOrd="0" presId="urn:microsoft.com/office/officeart/2005/8/layout/bProcess3"/>
    <dgm:cxn modelId="{0693CE7D-82EC-4D6C-B942-AFD12F6013F3}" srcId="{E807FF4F-F89F-465F-A063-091A3D0AA939}" destId="{5A14DEDC-758E-42B3-B16C-A80F45AD7B4A}" srcOrd="0" destOrd="0" parTransId="{4421B04F-AF94-4A65-B061-A853DF9183E7}" sibTransId="{041F9135-8C0F-4AEC-83A1-A610DCBC9535}"/>
    <dgm:cxn modelId="{FFEA31D2-E0AC-4015-973D-96647FFACD19}" type="presOf" srcId="{4277900D-0D25-4950-B46C-F043FFB04C14}" destId="{E5AD9FDE-17CA-4C44-8D72-6434395A9D38}" srcOrd="0" destOrd="0" presId="urn:microsoft.com/office/officeart/2005/8/layout/bProcess3"/>
    <dgm:cxn modelId="{93802606-B3FA-4498-AF94-C9229B5101C5}" srcId="{E807FF4F-F89F-465F-A063-091A3D0AA939}" destId="{BF134BE4-BB20-43C8-AAF4-B84316F562E9}" srcOrd="3" destOrd="0" parTransId="{DAC2AEA6-9DC3-451C-8147-86226A02A9C8}" sibTransId="{1E61F68B-EED5-4760-B3C4-790EB2A58A9D}"/>
    <dgm:cxn modelId="{1498AA6A-1738-40D5-A51C-AB11A1449915}" type="presOf" srcId="{F0D6BF13-1F3C-4D7A-9EA9-915B4B2C007C}" destId="{7217A986-BC90-4B0D-8BF8-A9534F931147}" srcOrd="0" destOrd="0" presId="urn:microsoft.com/office/officeart/2005/8/layout/bProcess3"/>
    <dgm:cxn modelId="{4F686497-B7DF-418C-B25D-2D7B55B7505F}" type="presParOf" srcId="{B2991868-B95C-4A96-84F6-516210E60561}" destId="{47628E6B-E001-4C41-87DE-A6BD24F01BD4}" srcOrd="0" destOrd="0" presId="urn:microsoft.com/office/officeart/2005/8/layout/bProcess3"/>
    <dgm:cxn modelId="{8716C4A2-32BB-44A3-9DA4-6C62AB6AB4E3}" type="presParOf" srcId="{B2991868-B95C-4A96-84F6-516210E60561}" destId="{90D383F6-68FA-4ABF-93BF-FD2A9C722F92}" srcOrd="1" destOrd="0" presId="urn:microsoft.com/office/officeart/2005/8/layout/bProcess3"/>
    <dgm:cxn modelId="{A2446191-6F8E-415A-A629-0D19F975C8F7}" type="presParOf" srcId="{90D383F6-68FA-4ABF-93BF-FD2A9C722F92}" destId="{FF4EE69B-79D6-4DEF-A1CF-43967DB16C81}" srcOrd="0" destOrd="0" presId="urn:microsoft.com/office/officeart/2005/8/layout/bProcess3"/>
    <dgm:cxn modelId="{5F979EA0-947D-467C-9259-86BDD5B05AEF}" type="presParOf" srcId="{B2991868-B95C-4A96-84F6-516210E60561}" destId="{1D411366-7776-4D69-A16C-67A2ADFE0884}" srcOrd="2" destOrd="0" presId="urn:microsoft.com/office/officeart/2005/8/layout/bProcess3"/>
    <dgm:cxn modelId="{AB254CEC-F396-465E-BB27-39E3C44505BE}" type="presParOf" srcId="{B2991868-B95C-4A96-84F6-516210E60561}" destId="{7217A986-BC90-4B0D-8BF8-A9534F931147}" srcOrd="3" destOrd="0" presId="urn:microsoft.com/office/officeart/2005/8/layout/bProcess3"/>
    <dgm:cxn modelId="{C878910E-93D0-4B33-A243-44167A4CAF78}" type="presParOf" srcId="{7217A986-BC90-4B0D-8BF8-A9534F931147}" destId="{DD110A77-9351-4F1D-B825-166325452A5B}" srcOrd="0" destOrd="0" presId="urn:microsoft.com/office/officeart/2005/8/layout/bProcess3"/>
    <dgm:cxn modelId="{6F7C0D3B-7C29-4540-BF54-26D17EA46CAF}" type="presParOf" srcId="{B2991868-B95C-4A96-84F6-516210E60561}" destId="{BD5BC27D-A257-42A8-B93B-C7FD7BCACA2E}" srcOrd="4" destOrd="0" presId="urn:microsoft.com/office/officeart/2005/8/layout/bProcess3"/>
    <dgm:cxn modelId="{FE3CD703-8B5F-41BB-9A13-E912EECD5864}" type="presParOf" srcId="{B2991868-B95C-4A96-84F6-516210E60561}" destId="{E5AD9FDE-17CA-4C44-8D72-6434395A9D38}" srcOrd="5" destOrd="0" presId="urn:microsoft.com/office/officeart/2005/8/layout/bProcess3"/>
    <dgm:cxn modelId="{380E3652-BBBB-427C-B2D3-7192EC5A18B6}" type="presParOf" srcId="{E5AD9FDE-17CA-4C44-8D72-6434395A9D38}" destId="{45AB9B8C-1197-49C1-9F71-942C73D1C493}" srcOrd="0" destOrd="0" presId="urn:microsoft.com/office/officeart/2005/8/layout/bProcess3"/>
    <dgm:cxn modelId="{436AB5A3-DB79-4373-A5F1-9D78335D4166}" type="presParOf" srcId="{B2991868-B95C-4A96-84F6-516210E60561}" destId="{B27CBC10-918B-4DB4-8984-A3DE7B3A91BC}" srcOrd="6" destOrd="0" presId="urn:microsoft.com/office/officeart/2005/8/layout/bProcess3"/>
    <dgm:cxn modelId="{397F9877-1388-4710-870F-07AC78421995}" type="presParOf" srcId="{B2991868-B95C-4A96-84F6-516210E60561}" destId="{433DF810-0151-4777-9500-F7C315262CA5}" srcOrd="7" destOrd="0" presId="urn:microsoft.com/office/officeart/2005/8/layout/bProcess3"/>
    <dgm:cxn modelId="{56B8FD5B-9DC3-4683-AE56-03A93A0C8BEB}" type="presParOf" srcId="{433DF810-0151-4777-9500-F7C315262CA5}" destId="{90F2468E-3F04-4440-A8BA-5B58813B764B}" srcOrd="0" destOrd="0" presId="urn:microsoft.com/office/officeart/2005/8/layout/bProcess3"/>
    <dgm:cxn modelId="{7F3F06DF-07A5-43BC-AE73-18388AA266F9}" type="presParOf" srcId="{B2991868-B95C-4A96-84F6-516210E60561}" destId="{6F5878A1-0BD4-48E1-8860-B3D01DC032CC}" srcOrd="8" destOrd="0" presId="urn:microsoft.com/office/officeart/2005/8/layout/bProcess3"/>
    <dgm:cxn modelId="{EADBAFDC-6EDA-4CB2-BD4E-83F703A9D5AB}" type="presParOf" srcId="{B2991868-B95C-4A96-84F6-516210E60561}" destId="{ED7144A5-0D93-4FD7-B491-BA61A4D7304B}" srcOrd="9" destOrd="0" presId="urn:microsoft.com/office/officeart/2005/8/layout/bProcess3"/>
    <dgm:cxn modelId="{8BD2564E-69A4-4E5D-AFE6-FC2D6E085180}" type="presParOf" srcId="{ED7144A5-0D93-4FD7-B491-BA61A4D7304B}" destId="{C93469A8-254B-49F5-981C-42545E723548}" srcOrd="0" destOrd="0" presId="urn:microsoft.com/office/officeart/2005/8/layout/bProcess3"/>
    <dgm:cxn modelId="{F74E7906-DF1F-41E8-9268-EBD57AF45827}" type="presParOf" srcId="{B2991868-B95C-4A96-84F6-516210E60561}" destId="{F4082633-49CF-4DEB-9137-5B4658E42A7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3BF1DE-2261-4330-86EB-9F23DF5DE927}"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en-US"/>
        </a:p>
      </dgm:t>
    </dgm:pt>
    <dgm:pt modelId="{96000ED5-A66D-4B8A-BE84-BE1297644B2E}">
      <dgm:prSet phldrT="[Text]"/>
      <dgm:spPr/>
      <dgm:t>
        <a:bodyPr/>
        <a:lstStyle/>
        <a:p>
          <a:r>
            <a:rPr lang="en-US" dirty="0" smtClean="0"/>
            <a:t>Rapid growth of sales and high profit margins attract competitors to the industry</a:t>
          </a:r>
          <a:endParaRPr lang="en-US" dirty="0"/>
        </a:p>
      </dgm:t>
    </dgm:pt>
    <dgm:pt modelId="{C8AB339A-A486-4B63-BD1D-09756C6C46EB}" type="parTrans" cxnId="{2577EBFF-2E13-4D70-9017-A3CC531B9860}">
      <dgm:prSet/>
      <dgm:spPr/>
      <dgm:t>
        <a:bodyPr/>
        <a:lstStyle/>
        <a:p>
          <a:endParaRPr lang="en-US"/>
        </a:p>
      </dgm:t>
    </dgm:pt>
    <dgm:pt modelId="{A909F505-2649-4594-B680-0B3B6D35FEB9}" type="sibTrans" cxnId="{2577EBFF-2E13-4D70-9017-A3CC531B9860}">
      <dgm:prSet/>
      <dgm:spPr/>
      <dgm:t>
        <a:bodyPr/>
        <a:lstStyle/>
        <a:p>
          <a:endParaRPr lang="en-US"/>
        </a:p>
      </dgm:t>
    </dgm:pt>
    <dgm:pt modelId="{EFA42903-3396-4951-B2AA-0D3008888153}">
      <dgm:prSet phldrT="[Text]"/>
      <dgm:spPr/>
      <dgm:t>
        <a:bodyPr/>
        <a:lstStyle/>
        <a:p>
          <a:r>
            <a:rPr lang="en-US" dirty="0" smtClean="0"/>
            <a:t>Causes an increase in supply and lower prices</a:t>
          </a:r>
          <a:endParaRPr lang="en-US" dirty="0"/>
        </a:p>
      </dgm:t>
    </dgm:pt>
    <dgm:pt modelId="{7F2C6EE0-8843-4BE4-83AA-A0825D7A4CFB}" type="parTrans" cxnId="{D8ECF1D1-75CB-47AC-9C9B-06C16214E54F}">
      <dgm:prSet/>
      <dgm:spPr/>
      <dgm:t>
        <a:bodyPr/>
        <a:lstStyle/>
        <a:p>
          <a:endParaRPr lang="en-US"/>
        </a:p>
      </dgm:t>
    </dgm:pt>
    <dgm:pt modelId="{79E013BF-8940-4141-BA0D-1923E9B1B17B}" type="sibTrans" cxnId="{D8ECF1D1-75CB-47AC-9C9B-06C16214E54F}">
      <dgm:prSet/>
      <dgm:spPr/>
      <dgm:t>
        <a:bodyPr/>
        <a:lstStyle/>
        <a:p>
          <a:endParaRPr lang="en-US"/>
        </a:p>
      </dgm:t>
    </dgm:pt>
    <dgm:pt modelId="{BD653260-71FF-4038-A313-EE13ABAB32A5}">
      <dgm:prSet phldrT="[Text]"/>
      <dgm:spPr/>
      <dgm:t>
        <a:bodyPr/>
        <a:lstStyle/>
        <a:p>
          <a:r>
            <a:rPr lang="en-US" dirty="0" smtClean="0"/>
            <a:t>The profit margins begin to decline to normal levels</a:t>
          </a:r>
          <a:endParaRPr lang="en-US" dirty="0"/>
        </a:p>
      </dgm:t>
    </dgm:pt>
    <dgm:pt modelId="{AC1594EA-4A66-45BB-B2F2-6C8388EA630F}" type="parTrans" cxnId="{164821C9-C3BF-4C02-9959-232EA9E6C53C}">
      <dgm:prSet/>
      <dgm:spPr/>
      <dgm:t>
        <a:bodyPr/>
        <a:lstStyle/>
        <a:p>
          <a:endParaRPr lang="en-US"/>
        </a:p>
      </dgm:t>
    </dgm:pt>
    <dgm:pt modelId="{7E487760-7685-45B1-AB4B-E434102F43D7}" type="sibTrans" cxnId="{164821C9-C3BF-4C02-9959-232EA9E6C53C}">
      <dgm:prSet/>
      <dgm:spPr/>
      <dgm:t>
        <a:bodyPr/>
        <a:lstStyle/>
        <a:p>
          <a:endParaRPr lang="en-US"/>
        </a:p>
      </dgm:t>
    </dgm:pt>
    <dgm:pt modelId="{915BDC9F-AD43-4B17-9598-6A578C92850D}" type="pres">
      <dgm:prSet presAssocID="{453BF1DE-2261-4330-86EB-9F23DF5DE927}" presName="Name0" presStyleCnt="0">
        <dgm:presLayoutVars>
          <dgm:dir/>
          <dgm:resizeHandles val="exact"/>
        </dgm:presLayoutVars>
      </dgm:prSet>
      <dgm:spPr/>
      <dgm:t>
        <a:bodyPr/>
        <a:lstStyle/>
        <a:p>
          <a:endParaRPr lang="en-US"/>
        </a:p>
      </dgm:t>
    </dgm:pt>
    <dgm:pt modelId="{6D13E179-EC0D-4705-B7FA-CD06D7176C84}" type="pres">
      <dgm:prSet presAssocID="{96000ED5-A66D-4B8A-BE84-BE1297644B2E}" presName="node" presStyleLbl="node1" presStyleIdx="0" presStyleCnt="3">
        <dgm:presLayoutVars>
          <dgm:bulletEnabled val="1"/>
        </dgm:presLayoutVars>
      </dgm:prSet>
      <dgm:spPr/>
      <dgm:t>
        <a:bodyPr/>
        <a:lstStyle/>
        <a:p>
          <a:endParaRPr lang="en-US"/>
        </a:p>
      </dgm:t>
    </dgm:pt>
    <dgm:pt modelId="{3BE270AD-140D-4E0F-9C47-7CEFB5A06463}" type="pres">
      <dgm:prSet presAssocID="{A909F505-2649-4594-B680-0B3B6D35FEB9}" presName="sibTrans" presStyleCnt="0"/>
      <dgm:spPr/>
    </dgm:pt>
    <dgm:pt modelId="{C056BD64-AE47-4CB9-BCE9-D481B1168C5D}" type="pres">
      <dgm:prSet presAssocID="{EFA42903-3396-4951-B2AA-0D3008888153}" presName="node" presStyleLbl="node1" presStyleIdx="1" presStyleCnt="3">
        <dgm:presLayoutVars>
          <dgm:bulletEnabled val="1"/>
        </dgm:presLayoutVars>
      </dgm:prSet>
      <dgm:spPr/>
      <dgm:t>
        <a:bodyPr/>
        <a:lstStyle/>
        <a:p>
          <a:endParaRPr lang="en-US"/>
        </a:p>
      </dgm:t>
    </dgm:pt>
    <dgm:pt modelId="{6E322CF6-6B63-43C3-8C3B-02623EBAAC88}" type="pres">
      <dgm:prSet presAssocID="{79E013BF-8940-4141-BA0D-1923E9B1B17B}" presName="sibTrans" presStyleCnt="0"/>
      <dgm:spPr/>
    </dgm:pt>
    <dgm:pt modelId="{8E956F5F-9F1B-432A-83C5-32EDBBAD4387}" type="pres">
      <dgm:prSet presAssocID="{BD653260-71FF-4038-A313-EE13ABAB32A5}" presName="node" presStyleLbl="node1" presStyleIdx="2" presStyleCnt="3">
        <dgm:presLayoutVars>
          <dgm:bulletEnabled val="1"/>
        </dgm:presLayoutVars>
      </dgm:prSet>
      <dgm:spPr/>
      <dgm:t>
        <a:bodyPr/>
        <a:lstStyle/>
        <a:p>
          <a:endParaRPr lang="en-US"/>
        </a:p>
      </dgm:t>
    </dgm:pt>
  </dgm:ptLst>
  <dgm:cxnLst>
    <dgm:cxn modelId="{2577EBFF-2E13-4D70-9017-A3CC531B9860}" srcId="{453BF1DE-2261-4330-86EB-9F23DF5DE927}" destId="{96000ED5-A66D-4B8A-BE84-BE1297644B2E}" srcOrd="0" destOrd="0" parTransId="{C8AB339A-A486-4B63-BD1D-09756C6C46EB}" sibTransId="{A909F505-2649-4594-B680-0B3B6D35FEB9}"/>
    <dgm:cxn modelId="{164821C9-C3BF-4C02-9959-232EA9E6C53C}" srcId="{453BF1DE-2261-4330-86EB-9F23DF5DE927}" destId="{BD653260-71FF-4038-A313-EE13ABAB32A5}" srcOrd="2" destOrd="0" parTransId="{AC1594EA-4A66-45BB-B2F2-6C8388EA630F}" sibTransId="{7E487760-7685-45B1-AB4B-E434102F43D7}"/>
    <dgm:cxn modelId="{FD8F1ADC-DB39-495E-A1C9-7C1AA2274D6F}" type="presOf" srcId="{BD653260-71FF-4038-A313-EE13ABAB32A5}" destId="{8E956F5F-9F1B-432A-83C5-32EDBBAD4387}" srcOrd="0" destOrd="0" presId="urn:microsoft.com/office/officeart/2005/8/layout/hList6"/>
    <dgm:cxn modelId="{D349141D-E870-4CAB-93CE-BE980AF1F05F}" type="presOf" srcId="{EFA42903-3396-4951-B2AA-0D3008888153}" destId="{C056BD64-AE47-4CB9-BCE9-D481B1168C5D}" srcOrd="0" destOrd="0" presId="urn:microsoft.com/office/officeart/2005/8/layout/hList6"/>
    <dgm:cxn modelId="{51A5DAC0-700D-4144-81EF-60F4320FC946}" type="presOf" srcId="{453BF1DE-2261-4330-86EB-9F23DF5DE927}" destId="{915BDC9F-AD43-4B17-9598-6A578C92850D}" srcOrd="0" destOrd="0" presId="urn:microsoft.com/office/officeart/2005/8/layout/hList6"/>
    <dgm:cxn modelId="{29D9A10D-8330-4004-9CD4-06905AC0F779}" type="presOf" srcId="{96000ED5-A66D-4B8A-BE84-BE1297644B2E}" destId="{6D13E179-EC0D-4705-B7FA-CD06D7176C84}" srcOrd="0" destOrd="0" presId="urn:microsoft.com/office/officeart/2005/8/layout/hList6"/>
    <dgm:cxn modelId="{D8ECF1D1-75CB-47AC-9C9B-06C16214E54F}" srcId="{453BF1DE-2261-4330-86EB-9F23DF5DE927}" destId="{EFA42903-3396-4951-B2AA-0D3008888153}" srcOrd="1" destOrd="0" parTransId="{7F2C6EE0-8843-4BE4-83AA-A0825D7A4CFB}" sibTransId="{79E013BF-8940-4141-BA0D-1923E9B1B17B}"/>
    <dgm:cxn modelId="{CA8FBB10-D41C-4593-82CA-5EC24B109AA8}" type="presParOf" srcId="{915BDC9F-AD43-4B17-9598-6A578C92850D}" destId="{6D13E179-EC0D-4705-B7FA-CD06D7176C84}" srcOrd="0" destOrd="0" presId="urn:microsoft.com/office/officeart/2005/8/layout/hList6"/>
    <dgm:cxn modelId="{237B38AC-1C73-4D58-B818-EF91F1B9A895}" type="presParOf" srcId="{915BDC9F-AD43-4B17-9598-6A578C92850D}" destId="{3BE270AD-140D-4E0F-9C47-7CEFB5A06463}" srcOrd="1" destOrd="0" presId="urn:microsoft.com/office/officeart/2005/8/layout/hList6"/>
    <dgm:cxn modelId="{762755C1-6282-42DB-B206-D378A279D913}" type="presParOf" srcId="{915BDC9F-AD43-4B17-9598-6A578C92850D}" destId="{C056BD64-AE47-4CB9-BCE9-D481B1168C5D}" srcOrd="2" destOrd="0" presId="urn:microsoft.com/office/officeart/2005/8/layout/hList6"/>
    <dgm:cxn modelId="{14E14EE9-D937-41E0-9FE4-7E12669FCC08}" type="presParOf" srcId="{915BDC9F-AD43-4B17-9598-6A578C92850D}" destId="{6E322CF6-6B63-43C3-8C3B-02623EBAAC88}" srcOrd="3" destOrd="0" presId="urn:microsoft.com/office/officeart/2005/8/layout/hList6"/>
    <dgm:cxn modelId="{97FDE146-C3F2-4892-AF02-02AFFC7F2AC8}" type="presParOf" srcId="{915BDC9F-AD43-4B17-9598-6A578C92850D}" destId="{8E956F5F-9F1B-432A-83C5-32EDBBAD438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383F6-68FA-4ABF-93BF-FD2A9C722F92}">
      <dsp:nvSpPr>
        <dsp:cNvPr id="0" name=""/>
        <dsp:cNvSpPr/>
      </dsp:nvSpPr>
      <dsp:spPr>
        <a:xfrm>
          <a:off x="2291168" y="948319"/>
          <a:ext cx="495385" cy="91440"/>
        </a:xfrm>
        <a:custGeom>
          <a:avLst/>
          <a:gdLst/>
          <a:ahLst/>
          <a:cxnLst/>
          <a:rect l="0" t="0" r="0" b="0"/>
          <a:pathLst>
            <a:path>
              <a:moveTo>
                <a:pt x="0" y="45720"/>
              </a:moveTo>
              <a:lnTo>
                <a:pt x="4953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5711" y="991409"/>
        <a:ext cx="26299" cy="5259"/>
      </dsp:txXfrm>
    </dsp:sp>
    <dsp:sp modelId="{47628E6B-E001-4C41-87DE-A6BD24F01BD4}">
      <dsp:nvSpPr>
        <dsp:cNvPr id="0" name=""/>
        <dsp:cNvSpPr/>
      </dsp:nvSpPr>
      <dsp:spPr>
        <a:xfrm>
          <a:off x="6075" y="307971"/>
          <a:ext cx="2286892" cy="13721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Increase in the rate of inflation</a:t>
          </a:r>
          <a:endParaRPr lang="en-US" sz="2400" kern="1200" dirty="0"/>
        </a:p>
      </dsp:txBody>
      <dsp:txXfrm>
        <a:off x="6075" y="307971"/>
        <a:ext cx="2286892" cy="1372135"/>
      </dsp:txXfrm>
    </dsp:sp>
    <dsp:sp modelId="{7217A986-BC90-4B0D-8BF8-A9534F931147}">
      <dsp:nvSpPr>
        <dsp:cNvPr id="0" name=""/>
        <dsp:cNvSpPr/>
      </dsp:nvSpPr>
      <dsp:spPr>
        <a:xfrm>
          <a:off x="5104046" y="948319"/>
          <a:ext cx="495385" cy="91440"/>
        </a:xfrm>
        <a:custGeom>
          <a:avLst/>
          <a:gdLst/>
          <a:ahLst/>
          <a:cxnLst/>
          <a:rect l="0" t="0" r="0" b="0"/>
          <a:pathLst>
            <a:path>
              <a:moveTo>
                <a:pt x="0" y="45720"/>
              </a:moveTo>
              <a:lnTo>
                <a:pt x="4953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8589" y="991409"/>
        <a:ext cx="26299" cy="5259"/>
      </dsp:txXfrm>
    </dsp:sp>
    <dsp:sp modelId="{1D411366-7776-4D69-A16C-67A2ADFE0884}">
      <dsp:nvSpPr>
        <dsp:cNvPr id="0" name=""/>
        <dsp:cNvSpPr/>
      </dsp:nvSpPr>
      <dsp:spPr>
        <a:xfrm>
          <a:off x="2818953" y="307971"/>
          <a:ext cx="2286892" cy="13721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Interest rates rise</a:t>
          </a:r>
          <a:endParaRPr lang="en-US" sz="2400" kern="1200" dirty="0"/>
        </a:p>
      </dsp:txBody>
      <dsp:txXfrm>
        <a:off x="2818953" y="307971"/>
        <a:ext cx="2286892" cy="1372135"/>
      </dsp:txXfrm>
    </dsp:sp>
    <dsp:sp modelId="{E5AD9FDE-17CA-4C44-8D72-6434395A9D38}">
      <dsp:nvSpPr>
        <dsp:cNvPr id="0" name=""/>
        <dsp:cNvSpPr/>
      </dsp:nvSpPr>
      <dsp:spPr>
        <a:xfrm>
          <a:off x="1149521" y="1678307"/>
          <a:ext cx="5625756" cy="495385"/>
        </a:xfrm>
        <a:custGeom>
          <a:avLst/>
          <a:gdLst/>
          <a:ahLst/>
          <a:cxnLst/>
          <a:rect l="0" t="0" r="0" b="0"/>
          <a:pathLst>
            <a:path>
              <a:moveTo>
                <a:pt x="5625756" y="0"/>
              </a:moveTo>
              <a:lnTo>
                <a:pt x="5625756" y="264792"/>
              </a:lnTo>
              <a:lnTo>
                <a:pt x="0" y="264792"/>
              </a:lnTo>
              <a:lnTo>
                <a:pt x="0" y="495385"/>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21142" y="1923370"/>
        <a:ext cx="282514" cy="5259"/>
      </dsp:txXfrm>
    </dsp:sp>
    <dsp:sp modelId="{BD5BC27D-A257-42A8-B93B-C7FD7BCACA2E}">
      <dsp:nvSpPr>
        <dsp:cNvPr id="0" name=""/>
        <dsp:cNvSpPr/>
      </dsp:nvSpPr>
      <dsp:spPr>
        <a:xfrm>
          <a:off x="5631831" y="307971"/>
          <a:ext cx="2286892" cy="1372135"/>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Increase prices in line with cost increases</a:t>
          </a:r>
          <a:endParaRPr lang="en-US" sz="1800" kern="1200" dirty="0"/>
        </a:p>
      </dsp:txBody>
      <dsp:txXfrm>
        <a:off x="5631831" y="307971"/>
        <a:ext cx="2286892" cy="1372135"/>
      </dsp:txXfrm>
    </dsp:sp>
    <dsp:sp modelId="{433DF810-0151-4777-9500-F7C315262CA5}">
      <dsp:nvSpPr>
        <dsp:cNvPr id="0" name=""/>
        <dsp:cNvSpPr/>
      </dsp:nvSpPr>
      <dsp:spPr>
        <a:xfrm>
          <a:off x="2291168" y="2846440"/>
          <a:ext cx="495385" cy="91440"/>
        </a:xfrm>
        <a:custGeom>
          <a:avLst/>
          <a:gdLst/>
          <a:ahLst/>
          <a:cxnLst/>
          <a:rect l="0" t="0" r="0" b="0"/>
          <a:pathLst>
            <a:path>
              <a:moveTo>
                <a:pt x="0" y="45720"/>
              </a:moveTo>
              <a:lnTo>
                <a:pt x="4953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5711" y="2889530"/>
        <a:ext cx="26299" cy="5259"/>
      </dsp:txXfrm>
    </dsp:sp>
    <dsp:sp modelId="{B27CBC10-918B-4DB4-8984-A3DE7B3A91BC}">
      <dsp:nvSpPr>
        <dsp:cNvPr id="0" name=""/>
        <dsp:cNvSpPr/>
      </dsp:nvSpPr>
      <dsp:spPr>
        <a:xfrm>
          <a:off x="6075" y="2206092"/>
          <a:ext cx="2286892" cy="1372135"/>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corporate earnings increase</a:t>
          </a:r>
          <a:endParaRPr lang="en-US" sz="2400" kern="1200" dirty="0"/>
        </a:p>
      </dsp:txBody>
      <dsp:txXfrm>
        <a:off x="6075" y="2206092"/>
        <a:ext cx="2286892" cy="1372135"/>
      </dsp:txXfrm>
    </dsp:sp>
    <dsp:sp modelId="{ED7144A5-0D93-4FD7-B491-BA61A4D7304B}">
      <dsp:nvSpPr>
        <dsp:cNvPr id="0" name=""/>
        <dsp:cNvSpPr/>
      </dsp:nvSpPr>
      <dsp:spPr>
        <a:xfrm>
          <a:off x="5104046" y="2846440"/>
          <a:ext cx="495385" cy="91440"/>
        </a:xfrm>
        <a:custGeom>
          <a:avLst/>
          <a:gdLst/>
          <a:ahLst/>
          <a:cxnLst/>
          <a:rect l="0" t="0" r="0" b="0"/>
          <a:pathLst>
            <a:path>
              <a:moveTo>
                <a:pt x="0" y="45720"/>
              </a:moveTo>
              <a:lnTo>
                <a:pt x="49538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8589" y="2889530"/>
        <a:ext cx="26299" cy="5259"/>
      </dsp:txXfrm>
    </dsp:sp>
    <dsp:sp modelId="{6F5878A1-0BD4-48E1-8860-B3D01DC032CC}">
      <dsp:nvSpPr>
        <dsp:cNvPr id="0" name=""/>
        <dsp:cNvSpPr/>
      </dsp:nvSpPr>
      <dsp:spPr>
        <a:xfrm>
          <a:off x="2818953" y="2206092"/>
          <a:ext cx="2286892" cy="1372135"/>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Increased ‘K’ is offset by increase in ‘g’</a:t>
          </a:r>
          <a:endParaRPr lang="en-US" sz="2400" kern="1200" dirty="0"/>
        </a:p>
      </dsp:txBody>
      <dsp:txXfrm>
        <a:off x="2818953" y="2206092"/>
        <a:ext cx="2286892" cy="1372135"/>
      </dsp:txXfrm>
    </dsp:sp>
    <dsp:sp modelId="{F4082633-49CF-4DEB-9137-5B4658E42A70}">
      <dsp:nvSpPr>
        <dsp:cNvPr id="0" name=""/>
        <dsp:cNvSpPr/>
      </dsp:nvSpPr>
      <dsp:spPr>
        <a:xfrm>
          <a:off x="5631831" y="2206092"/>
          <a:ext cx="2286892" cy="1372135"/>
        </a:xfrm>
        <a:prstGeom prst="rect">
          <a:avLst/>
        </a:prstGeom>
        <a:solidFill>
          <a:srgbClr val="11870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Stock prices might be fairly stable</a:t>
          </a:r>
          <a:endParaRPr lang="en-US" sz="2400" kern="1200" dirty="0"/>
        </a:p>
      </dsp:txBody>
      <dsp:txXfrm>
        <a:off x="5631831" y="2206092"/>
        <a:ext cx="2286892" cy="137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383F6-68FA-4ABF-93BF-FD2A9C722F92}">
      <dsp:nvSpPr>
        <dsp:cNvPr id="0" name=""/>
        <dsp:cNvSpPr/>
      </dsp:nvSpPr>
      <dsp:spPr>
        <a:xfrm>
          <a:off x="2292798" y="949246"/>
          <a:ext cx="494871" cy="91440"/>
        </a:xfrm>
        <a:custGeom>
          <a:avLst/>
          <a:gdLst/>
          <a:ahLst/>
          <a:cxnLst/>
          <a:rect l="0" t="0" r="0" b="0"/>
          <a:pathLst>
            <a:path>
              <a:moveTo>
                <a:pt x="0" y="45720"/>
              </a:moveTo>
              <a:lnTo>
                <a:pt x="494871"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7097" y="992336"/>
        <a:ext cx="26273" cy="5259"/>
      </dsp:txXfrm>
    </dsp:sp>
    <dsp:sp modelId="{47628E6B-E001-4C41-87DE-A6BD24F01BD4}">
      <dsp:nvSpPr>
        <dsp:cNvPr id="0" name=""/>
        <dsp:cNvSpPr/>
      </dsp:nvSpPr>
      <dsp:spPr>
        <a:xfrm>
          <a:off x="9938" y="309568"/>
          <a:ext cx="2284659" cy="13707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Increase in the rate of inflation</a:t>
          </a:r>
          <a:endParaRPr lang="en-US" sz="2200" kern="1200" dirty="0"/>
        </a:p>
      </dsp:txBody>
      <dsp:txXfrm>
        <a:off x="9938" y="309568"/>
        <a:ext cx="2284659" cy="1370795"/>
      </dsp:txXfrm>
    </dsp:sp>
    <dsp:sp modelId="{7217A986-BC90-4B0D-8BF8-A9534F931147}">
      <dsp:nvSpPr>
        <dsp:cNvPr id="0" name=""/>
        <dsp:cNvSpPr/>
      </dsp:nvSpPr>
      <dsp:spPr>
        <a:xfrm>
          <a:off x="5102929" y="949246"/>
          <a:ext cx="494871" cy="91440"/>
        </a:xfrm>
        <a:custGeom>
          <a:avLst/>
          <a:gdLst/>
          <a:ahLst/>
          <a:cxnLst/>
          <a:rect l="0" t="0" r="0" b="0"/>
          <a:pathLst>
            <a:path>
              <a:moveTo>
                <a:pt x="0" y="45720"/>
              </a:moveTo>
              <a:lnTo>
                <a:pt x="494871"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7228" y="992336"/>
        <a:ext cx="26273" cy="5259"/>
      </dsp:txXfrm>
    </dsp:sp>
    <dsp:sp modelId="{1D411366-7776-4D69-A16C-67A2ADFE0884}">
      <dsp:nvSpPr>
        <dsp:cNvPr id="0" name=""/>
        <dsp:cNvSpPr/>
      </dsp:nvSpPr>
      <dsp:spPr>
        <a:xfrm>
          <a:off x="2820070" y="309568"/>
          <a:ext cx="2284659" cy="13707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Interest rates rise</a:t>
          </a:r>
          <a:endParaRPr lang="en-US" sz="2200" kern="1200" dirty="0"/>
        </a:p>
      </dsp:txBody>
      <dsp:txXfrm>
        <a:off x="2820070" y="309568"/>
        <a:ext cx="2284659" cy="1370795"/>
      </dsp:txXfrm>
    </dsp:sp>
    <dsp:sp modelId="{E5AD9FDE-17CA-4C44-8D72-6434395A9D38}">
      <dsp:nvSpPr>
        <dsp:cNvPr id="0" name=""/>
        <dsp:cNvSpPr/>
      </dsp:nvSpPr>
      <dsp:spPr>
        <a:xfrm>
          <a:off x="1152268" y="1678564"/>
          <a:ext cx="5620262" cy="494871"/>
        </a:xfrm>
        <a:custGeom>
          <a:avLst/>
          <a:gdLst/>
          <a:ahLst/>
          <a:cxnLst/>
          <a:rect l="0" t="0" r="0" b="0"/>
          <a:pathLst>
            <a:path>
              <a:moveTo>
                <a:pt x="5620262" y="0"/>
              </a:moveTo>
              <a:lnTo>
                <a:pt x="5620262" y="264535"/>
              </a:lnTo>
              <a:lnTo>
                <a:pt x="0" y="264535"/>
              </a:lnTo>
              <a:lnTo>
                <a:pt x="0" y="494871"/>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21280" y="1923370"/>
        <a:ext cx="282238" cy="5259"/>
      </dsp:txXfrm>
    </dsp:sp>
    <dsp:sp modelId="{BD5BC27D-A257-42A8-B93B-C7FD7BCACA2E}">
      <dsp:nvSpPr>
        <dsp:cNvPr id="0" name=""/>
        <dsp:cNvSpPr/>
      </dsp:nvSpPr>
      <dsp:spPr>
        <a:xfrm>
          <a:off x="5630201" y="309568"/>
          <a:ext cx="2284659" cy="1370795"/>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lang="en-US" sz="2000" kern="1200" dirty="0" smtClean="0"/>
            <a:t>Not able to increase prices in response to</a:t>
          </a:r>
        </a:p>
        <a:p>
          <a:pPr lvl="0" algn="ctr" defTabSz="889000">
            <a:lnSpc>
              <a:spcPct val="90000"/>
            </a:lnSpc>
            <a:spcBef>
              <a:spcPct val="0"/>
            </a:spcBef>
            <a:spcAft>
              <a:spcPts val="0"/>
            </a:spcAft>
          </a:pPr>
          <a:r>
            <a:rPr lang="en-US" sz="2000" kern="1200" dirty="0" smtClean="0"/>
            <a:t>higher costs</a:t>
          </a:r>
          <a:endParaRPr lang="en-US" sz="2000" kern="1200" dirty="0"/>
        </a:p>
      </dsp:txBody>
      <dsp:txXfrm>
        <a:off x="5630201" y="309568"/>
        <a:ext cx="2284659" cy="1370795"/>
      </dsp:txXfrm>
    </dsp:sp>
    <dsp:sp modelId="{433DF810-0151-4777-9500-F7C315262CA5}">
      <dsp:nvSpPr>
        <dsp:cNvPr id="0" name=""/>
        <dsp:cNvSpPr/>
      </dsp:nvSpPr>
      <dsp:spPr>
        <a:xfrm>
          <a:off x="2292798" y="2845513"/>
          <a:ext cx="494871" cy="91440"/>
        </a:xfrm>
        <a:custGeom>
          <a:avLst/>
          <a:gdLst/>
          <a:ahLst/>
          <a:cxnLst/>
          <a:rect l="0" t="0" r="0" b="0"/>
          <a:pathLst>
            <a:path>
              <a:moveTo>
                <a:pt x="0" y="45720"/>
              </a:moveTo>
              <a:lnTo>
                <a:pt x="494871"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7097" y="2888603"/>
        <a:ext cx="26273" cy="5259"/>
      </dsp:txXfrm>
    </dsp:sp>
    <dsp:sp modelId="{B27CBC10-918B-4DB4-8984-A3DE7B3A91BC}">
      <dsp:nvSpPr>
        <dsp:cNvPr id="0" name=""/>
        <dsp:cNvSpPr/>
      </dsp:nvSpPr>
      <dsp:spPr>
        <a:xfrm>
          <a:off x="9938" y="2205835"/>
          <a:ext cx="2284659" cy="1370795"/>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Expected cash flows</a:t>
          </a:r>
        </a:p>
        <a:p>
          <a:pPr lvl="0" algn="ctr" defTabSz="977900">
            <a:lnSpc>
              <a:spcPct val="90000"/>
            </a:lnSpc>
            <a:spcBef>
              <a:spcPct val="0"/>
            </a:spcBef>
            <a:spcAft>
              <a:spcPts val="0"/>
            </a:spcAft>
          </a:pPr>
          <a:r>
            <a:rPr lang="en-US" sz="2200" kern="1200" dirty="0" smtClean="0"/>
            <a:t>decline</a:t>
          </a:r>
          <a:endParaRPr lang="en-US" sz="2200" kern="1200" dirty="0"/>
        </a:p>
      </dsp:txBody>
      <dsp:txXfrm>
        <a:off x="9938" y="2205835"/>
        <a:ext cx="2284659" cy="1370795"/>
      </dsp:txXfrm>
    </dsp:sp>
    <dsp:sp modelId="{ED7144A5-0D93-4FD7-B491-BA61A4D7304B}">
      <dsp:nvSpPr>
        <dsp:cNvPr id="0" name=""/>
        <dsp:cNvSpPr/>
      </dsp:nvSpPr>
      <dsp:spPr>
        <a:xfrm>
          <a:off x="5102929" y="2845513"/>
          <a:ext cx="494871" cy="91440"/>
        </a:xfrm>
        <a:custGeom>
          <a:avLst/>
          <a:gdLst/>
          <a:ahLst/>
          <a:cxnLst/>
          <a:rect l="0" t="0" r="0" b="0"/>
          <a:pathLst>
            <a:path>
              <a:moveTo>
                <a:pt x="0" y="45720"/>
              </a:moveTo>
              <a:lnTo>
                <a:pt x="494871"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37228" y="2888603"/>
        <a:ext cx="26273" cy="5259"/>
      </dsp:txXfrm>
    </dsp:sp>
    <dsp:sp modelId="{6F5878A1-0BD4-48E1-8860-B3D01DC032CC}">
      <dsp:nvSpPr>
        <dsp:cNvPr id="0" name=""/>
        <dsp:cNvSpPr/>
      </dsp:nvSpPr>
      <dsp:spPr>
        <a:xfrm>
          <a:off x="2820070" y="2205835"/>
          <a:ext cx="2284659" cy="1370795"/>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‘K’ will increase as ‘g’ declines</a:t>
          </a:r>
          <a:endParaRPr lang="en-US" sz="2200" kern="1200" dirty="0"/>
        </a:p>
      </dsp:txBody>
      <dsp:txXfrm>
        <a:off x="2820070" y="2205835"/>
        <a:ext cx="2284659" cy="1370795"/>
      </dsp:txXfrm>
    </dsp:sp>
    <dsp:sp modelId="{F4082633-49CF-4DEB-9137-5B4658E42A70}">
      <dsp:nvSpPr>
        <dsp:cNvPr id="0" name=""/>
        <dsp:cNvSpPr/>
      </dsp:nvSpPr>
      <dsp:spPr>
        <a:xfrm>
          <a:off x="5630201" y="2205835"/>
          <a:ext cx="2284659" cy="1370795"/>
        </a:xfrm>
        <a:prstGeom prst="rect">
          <a:avLst/>
        </a:prstGeom>
        <a:solidFill>
          <a:srgbClr val="FF000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Stock prices nosedived</a:t>
          </a:r>
          <a:endParaRPr lang="en-US" sz="2200" kern="1200" dirty="0"/>
        </a:p>
      </dsp:txBody>
      <dsp:txXfrm>
        <a:off x="5630201" y="2205835"/>
        <a:ext cx="2284659" cy="1370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3E179-EC0D-4705-B7FA-CD06D7176C84}">
      <dsp:nvSpPr>
        <dsp:cNvPr id="0" name=""/>
        <dsp:cNvSpPr/>
      </dsp:nvSpPr>
      <dsp:spPr>
        <a:xfrm rot="16200000">
          <a:off x="-956010" y="957014"/>
          <a:ext cx="4525963"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8811" bIns="0" numCol="1" spcCol="1270" anchor="ctr" anchorCtr="0">
          <a:noAutofit/>
        </a:bodyPr>
        <a:lstStyle/>
        <a:p>
          <a:pPr lvl="0" algn="ctr" defTabSz="1244600">
            <a:lnSpc>
              <a:spcPct val="90000"/>
            </a:lnSpc>
            <a:spcBef>
              <a:spcPct val="0"/>
            </a:spcBef>
            <a:spcAft>
              <a:spcPct val="35000"/>
            </a:spcAft>
          </a:pPr>
          <a:r>
            <a:rPr lang="en-US" sz="2800" kern="1200" dirty="0" smtClean="0"/>
            <a:t>Rapid growth of sales and high profit margins attract competitors to the industry</a:t>
          </a:r>
          <a:endParaRPr lang="en-US" sz="2800" kern="1200" dirty="0"/>
        </a:p>
      </dsp:txBody>
      <dsp:txXfrm rot="5400000">
        <a:off x="1005" y="905192"/>
        <a:ext cx="2611933" cy="2715577"/>
      </dsp:txXfrm>
    </dsp:sp>
    <dsp:sp modelId="{C056BD64-AE47-4CB9-BCE9-D481B1168C5D}">
      <dsp:nvSpPr>
        <dsp:cNvPr id="0" name=""/>
        <dsp:cNvSpPr/>
      </dsp:nvSpPr>
      <dsp:spPr>
        <a:xfrm rot="16200000">
          <a:off x="1851818" y="957014"/>
          <a:ext cx="4525963" cy="2611933"/>
        </a:xfrm>
        <a:prstGeom prst="flowChartManualOperation">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8811" bIns="0" numCol="1" spcCol="1270" anchor="ctr" anchorCtr="0">
          <a:noAutofit/>
        </a:bodyPr>
        <a:lstStyle/>
        <a:p>
          <a:pPr lvl="0" algn="ctr" defTabSz="1244600">
            <a:lnSpc>
              <a:spcPct val="90000"/>
            </a:lnSpc>
            <a:spcBef>
              <a:spcPct val="0"/>
            </a:spcBef>
            <a:spcAft>
              <a:spcPct val="35000"/>
            </a:spcAft>
          </a:pPr>
          <a:r>
            <a:rPr lang="en-US" sz="2800" kern="1200" dirty="0" smtClean="0"/>
            <a:t>Causes an increase in supply and lower prices</a:t>
          </a:r>
          <a:endParaRPr lang="en-US" sz="2800" kern="1200" dirty="0"/>
        </a:p>
      </dsp:txBody>
      <dsp:txXfrm rot="5400000">
        <a:off x="2808833" y="905192"/>
        <a:ext cx="2611933" cy="2715577"/>
      </dsp:txXfrm>
    </dsp:sp>
    <dsp:sp modelId="{8E956F5F-9F1B-432A-83C5-32EDBBAD4387}">
      <dsp:nvSpPr>
        <dsp:cNvPr id="0" name=""/>
        <dsp:cNvSpPr/>
      </dsp:nvSpPr>
      <dsp:spPr>
        <a:xfrm rot="16200000">
          <a:off x="4659647" y="957014"/>
          <a:ext cx="4525963" cy="2611933"/>
        </a:xfrm>
        <a:prstGeom prst="flowChartManualOperation">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8811" bIns="0" numCol="1" spcCol="1270" anchor="ctr" anchorCtr="0">
          <a:noAutofit/>
        </a:bodyPr>
        <a:lstStyle/>
        <a:p>
          <a:pPr lvl="0" algn="ctr" defTabSz="1244600">
            <a:lnSpc>
              <a:spcPct val="90000"/>
            </a:lnSpc>
            <a:spcBef>
              <a:spcPct val="0"/>
            </a:spcBef>
            <a:spcAft>
              <a:spcPct val="35000"/>
            </a:spcAft>
          </a:pPr>
          <a:r>
            <a:rPr lang="en-US" sz="2800" kern="1200" dirty="0" smtClean="0"/>
            <a:t>The profit margins begin to decline to normal levels</a:t>
          </a:r>
          <a:endParaRPr lang="en-US" sz="2800" kern="1200" dirty="0"/>
        </a:p>
      </dsp:txBody>
      <dsp:txXfrm rot="5400000">
        <a:off x="5616662" y="905192"/>
        <a:ext cx="2611933"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 </a:t>
            </a:r>
            <a:r>
              <a:rPr lang="en-US" dirty="0" err="1" smtClean="0"/>
              <a:t>Taher</a:t>
            </a:r>
            <a:r>
              <a:rPr lang="en-US" dirty="0" smtClean="0"/>
              <a:t> </a:t>
            </a:r>
            <a:r>
              <a:rPr lang="en-US" dirty="0" err="1" smtClean="0"/>
              <a:t>Jamil</a:t>
            </a:r>
            <a:r>
              <a:rPr lang="en-US" dirty="0" smtClean="0"/>
              <a:t>, Lecturer, Dept. of Finance, DU</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31FCD2-3750-4343-BD6B-CCA712F06951}" type="slidenum">
              <a:rPr lang="en-US" smtClean="0"/>
              <a:pPr/>
              <a:t>‹#›</a:t>
            </a:fld>
            <a:endParaRPr lang="en-US"/>
          </a:p>
        </p:txBody>
      </p:sp>
    </p:spTree>
    <p:extLst>
      <p:ext uri="{BB962C8B-B14F-4D97-AF65-F5344CB8AC3E}">
        <p14:creationId xmlns:p14="http://schemas.microsoft.com/office/powerpoint/2010/main" val="323727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69648-BCAD-4117-93F8-F3F30F632CA6}" type="datetimeFigureOut">
              <a:rPr lang="en-US" smtClean="0"/>
              <a:pPr/>
              <a:t>2/28/17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92514-B11C-4BF4-B3BF-D8556F60F14C}" type="slidenum">
              <a:rPr lang="en-US" smtClean="0"/>
              <a:pPr/>
              <a:t>‹#›</a:t>
            </a:fld>
            <a:endParaRPr lang="en-US"/>
          </a:p>
        </p:txBody>
      </p:sp>
    </p:spTree>
    <p:extLst>
      <p:ext uri="{BB962C8B-B14F-4D97-AF65-F5344CB8AC3E}">
        <p14:creationId xmlns:p14="http://schemas.microsoft.com/office/powerpoint/2010/main" val="175082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Transition in the United States from a manufacturing to a service economy</a:t>
            </a:r>
          </a:p>
        </p:txBody>
      </p:sp>
      <p:sp>
        <p:nvSpPr>
          <p:cNvPr id="4" name="Slide Number Placeholder 3"/>
          <p:cNvSpPr>
            <a:spLocks noGrp="1"/>
          </p:cNvSpPr>
          <p:nvPr>
            <p:ph type="sldNum" sz="quarter" idx="10"/>
          </p:nvPr>
        </p:nvSpPr>
        <p:spPr/>
        <p:txBody>
          <a:bodyPr/>
          <a:lstStyle/>
          <a:p>
            <a:fld id="{69392514-B11C-4BF4-B3BF-D8556F60F14C}" type="slidenum">
              <a:rPr lang="en-US" smtClean="0"/>
              <a:pPr/>
              <a:t>20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Telecommunication</a:t>
            </a:r>
            <a:r>
              <a:rPr lang="en-US" baseline="0" dirty="0" smtClean="0"/>
              <a:t> – licensing fees</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Peter Lynch, the former portfolio manager of Fidelity Investments’ highly successful Magellan Fund. Computer Manufacturer-</a:t>
            </a:r>
            <a:r>
              <a:rPr lang="en-US" dirty="0" smtClean="0"/>
              <a:t>benefit from cost reductions</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71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BEXIMCO</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means a small percentage change in sales can result in a large percentage change in operating income.  (% change in EBIT/%change in sales)</a:t>
            </a:r>
          </a:p>
        </p:txBody>
      </p:sp>
      <p:sp>
        <p:nvSpPr>
          <p:cNvPr id="4" name="Slide Number Placeholder 3"/>
          <p:cNvSpPr>
            <a:spLocks noGrp="1"/>
          </p:cNvSpPr>
          <p:nvPr>
            <p:ph type="sldNum" sz="quarter" idx="10"/>
          </p:nvPr>
        </p:nvSpPr>
        <p:spPr/>
        <p:txBody>
          <a:bodyPr/>
          <a:lstStyle/>
          <a:p>
            <a:fld id="{69392514-B11C-4BF4-B3BF-D8556F60F14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Titas</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RAK Ceramics</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Heidelberg, KPCL, </a:t>
            </a:r>
            <a:r>
              <a:rPr lang="en-US" dirty="0" err="1" smtClean="0"/>
              <a:t>Mpetroleum</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Examples may include investing in fixed assets and technology to lower production costs or creating a strong brand image with increased advertising expenditures. Wal-Mart used its buying power to obtain price concessions from its suppliers.</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Lafarge,</a:t>
            </a:r>
            <a:r>
              <a:rPr lang="en-US" baseline="0" dirty="0" smtClean="0"/>
              <a:t> </a:t>
            </a:r>
            <a:r>
              <a:rPr lang="en-US" dirty="0" err="1" smtClean="0"/>
              <a:t>Grameenphone</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EBL,</a:t>
            </a:r>
            <a:r>
              <a:rPr lang="en-US" baseline="0" dirty="0" smtClean="0"/>
              <a:t> City Bank, GP-Internet</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Janata</a:t>
            </a:r>
            <a:r>
              <a:rPr lang="en-US" dirty="0" smtClean="0"/>
              <a:t> Jute, GP-3G</a:t>
            </a:r>
            <a:endParaRPr lang="en-US" dirty="0"/>
          </a:p>
        </p:txBody>
      </p:sp>
      <p:sp>
        <p:nvSpPr>
          <p:cNvPr id="4" name="Slide Number Placeholder 3"/>
          <p:cNvSpPr>
            <a:spLocks noGrp="1"/>
          </p:cNvSpPr>
          <p:nvPr>
            <p:ph type="sldNum" sz="quarter" idx="10"/>
          </p:nvPr>
        </p:nvSpPr>
        <p:spPr/>
        <p:txBody>
          <a:bodyPr/>
          <a:lstStyle/>
          <a:p>
            <a:fld id="{69392514-B11C-4BF4-B3BF-D8556F60F14C}"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E788B-239D-40D9-A4C7-9345048DAD01}" type="datetime1">
              <a:rPr lang="en-US" smtClean="0"/>
              <a:pPr/>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D7CF7B-B927-49A8-B66D-DC779F03C6A2}" type="datetime1">
              <a:rPr lang="en-US" smtClean="0"/>
              <a:pPr/>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D9BAD-B009-4075-A5D4-C91B154F356B}" type="datetime1">
              <a:rPr lang="en-US" smtClean="0"/>
              <a:pPr/>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D9DF6-3C3C-4735-84AA-74792D152F16}" type="datetime1">
              <a:rPr lang="en-US" smtClean="0"/>
              <a:pPr/>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C1FB4-DCD5-4071-BCC3-AF10F96D00CF}" type="datetime1">
              <a:rPr lang="en-US" smtClean="0"/>
              <a:pPr/>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FCAEA9-2982-431D-8715-81437C08CEDC}" type="datetime1">
              <a:rPr lang="en-US" smtClean="0"/>
              <a:pPr/>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7E649-4C52-440D-870B-4230FA4F2F9B}" type="datetime1">
              <a:rPr lang="en-US" smtClean="0"/>
              <a:pPr/>
              <a:t>2/28/17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4F0706-33CA-48DD-9CF0-2BF25FA782D8}" type="datetime1">
              <a:rPr lang="en-US" smtClean="0"/>
              <a:pPr/>
              <a:t>2/28/17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9C5E-642E-4589-AF21-94C455ED53FC}" type="datetime1">
              <a:rPr lang="en-US" smtClean="0"/>
              <a:pPr/>
              <a:t>2/28/17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C41E2-20CE-4B3D-B6BB-C312ADD71112}" type="datetime1">
              <a:rPr lang="en-US" smtClean="0"/>
              <a:pPr/>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7DBAC-F196-4043-903C-7412A31B18FF}" type="datetime1">
              <a:rPr lang="en-US" smtClean="0"/>
              <a:pPr/>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63C7A-86D1-4640-9AB5-1DD13F3FF753}" type="datetime1">
              <a:rPr lang="en-US" smtClean="0"/>
              <a:pPr/>
              <a:t>2/28/17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dirty="0" smtClean="0">
                <a:ln w="11430"/>
                <a:solidFill>
                  <a:srgbClr val="7030A0"/>
                </a:solidFill>
                <a:effectLst>
                  <a:outerShdw blurRad="50800" dist="39000" dir="5460000" algn="tl">
                    <a:srgbClr val="000000">
                      <a:alpha val="38000"/>
                    </a:srgbClr>
                  </a:outerShdw>
                </a:effectLst>
              </a:rPr>
              <a:t>Market Analysis</a:t>
            </a:r>
            <a:endParaRPr lang="en-US" sz="4400" dirty="0">
              <a:ln w="11430"/>
              <a:solidFill>
                <a:srgbClr val="7030A0"/>
              </a:soli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Interest Rates &amp; Stock Prices</a:t>
            </a:r>
            <a:endParaRPr lang="en-US" dirty="0"/>
          </a:p>
        </p:txBody>
      </p:sp>
      <p:sp>
        <p:nvSpPr>
          <p:cNvPr id="3" name="Content Placeholder 2"/>
          <p:cNvSpPr>
            <a:spLocks noGrp="1"/>
          </p:cNvSpPr>
          <p:nvPr>
            <p:ph idx="1"/>
          </p:nvPr>
        </p:nvSpPr>
        <p:spPr>
          <a:xfrm>
            <a:off x="457200" y="1600201"/>
            <a:ext cx="8229600" cy="609600"/>
          </a:xfrm>
        </p:spPr>
        <p:txBody>
          <a:bodyPr>
            <a:normAutofit/>
          </a:bodyPr>
          <a:lstStyle/>
          <a:p>
            <a:r>
              <a:rPr lang="en-US" sz="2800" b="1" dirty="0" smtClean="0">
                <a:solidFill>
                  <a:srgbClr val="FF0000"/>
                </a:solidFill>
              </a:rPr>
              <a:t>Negative Scenario</a:t>
            </a:r>
            <a:endParaRPr lang="en-US" sz="2800" b="1" dirty="0">
              <a:solidFill>
                <a:srgbClr val="FF0000"/>
              </a:solidFill>
            </a:endParaRPr>
          </a:p>
        </p:txBody>
      </p:sp>
      <p:graphicFrame>
        <p:nvGraphicFramePr>
          <p:cNvPr id="4" name="Diagram 3"/>
          <p:cNvGraphicFramePr/>
          <p:nvPr/>
        </p:nvGraphicFramePr>
        <p:xfrm>
          <a:off x="457200" y="2438400"/>
          <a:ext cx="7924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ln w="11430"/>
                <a:solidFill>
                  <a:srgbClr val="7030A0"/>
                </a:solidFill>
                <a:effectLst>
                  <a:outerShdw blurRad="50800" dist="39000" dir="5460000" algn="tl">
                    <a:srgbClr val="000000">
                      <a:alpha val="38000"/>
                    </a:srgbClr>
                  </a:outerShdw>
                </a:effectLst>
              </a:rPr>
              <a:t>Industry Analysis</a:t>
            </a:r>
            <a:endParaRPr lang="en-US" sz="4400" dirty="0">
              <a:ln w="11430"/>
              <a:solidFill>
                <a:srgbClr val="7030A0"/>
              </a:soli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43000"/>
            <a:ext cx="7620000" cy="1815882"/>
          </a:xfrm>
          <a:prstGeom prst="rect">
            <a:avLst/>
          </a:prstGeom>
          <a:ln/>
          <a:effectLst>
            <a:outerShdw blurRad="50800" dist="38100" dir="10800000" algn="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t>              During 2005, the aggregate stock market experienced a rate of return of 10 percent and the return for all industries were clustered between 9 percent and 11 percent.</a:t>
            </a:r>
            <a:endParaRPr lang="en-US" sz="2800" dirty="0"/>
          </a:p>
        </p:txBody>
      </p:sp>
      <p:sp>
        <p:nvSpPr>
          <p:cNvPr id="5" name="Rectangle 4"/>
          <p:cNvSpPr/>
          <p:nvPr/>
        </p:nvSpPr>
        <p:spPr>
          <a:xfrm rot="19862344">
            <a:off x="318632" y="1143741"/>
            <a:ext cx="2133600" cy="381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Assume </a:t>
            </a:r>
            <a:endParaRPr lang="en-US" sz="2000" b="1" dirty="0"/>
          </a:p>
        </p:txBody>
      </p:sp>
      <p:sp>
        <p:nvSpPr>
          <p:cNvPr id="6" name="Rectangle 5"/>
          <p:cNvSpPr/>
          <p:nvPr/>
        </p:nvSpPr>
        <p:spPr>
          <a:xfrm>
            <a:off x="914400" y="3429000"/>
            <a:ext cx="7620000" cy="2677656"/>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smtClean="0"/>
              <a:t>If this similarity in performance persisted over time, you might question whether it was worthwhile to do industry analysis to find an industry that would return 11 percent when random selection would provide a return of about 10 percent.</a:t>
            </a:r>
            <a:endParaRPr lang="en-US"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do industry analysis?</a:t>
            </a:r>
            <a:endParaRPr lang="en-US" sz="3600" dirty="0"/>
          </a:p>
        </p:txBody>
      </p:sp>
      <p:sp>
        <p:nvSpPr>
          <p:cNvPr id="6" name="Rectangle 5"/>
          <p:cNvSpPr/>
          <p:nvPr/>
        </p:nvSpPr>
        <p:spPr>
          <a:xfrm>
            <a:off x="762000" y="1295400"/>
            <a:ext cx="7620000" cy="1015663"/>
          </a:xfrm>
          <a:prstGeom prst="rect">
            <a:avLst/>
          </a:prstGeom>
        </p:spPr>
        <p:txBody>
          <a:bodyPr wrap="square">
            <a:spAutoFit/>
          </a:bodyPr>
          <a:lstStyle/>
          <a:p>
            <a:pPr>
              <a:buNone/>
            </a:pPr>
            <a:r>
              <a:rPr lang="en-US" sz="2000" dirty="0" smtClean="0"/>
              <a:t>Studies of the annual performance by numerous industries found that different industries have consistently shown wide dispersion in their rates of return</a:t>
            </a:r>
          </a:p>
        </p:txBody>
      </p:sp>
      <p:grpSp>
        <p:nvGrpSpPr>
          <p:cNvPr id="13" name="Group 12"/>
          <p:cNvGrpSpPr/>
          <p:nvPr/>
        </p:nvGrpSpPr>
        <p:grpSpPr>
          <a:xfrm>
            <a:off x="990600" y="2362200"/>
            <a:ext cx="7239000" cy="3679686"/>
            <a:chOff x="990600" y="2286000"/>
            <a:chExt cx="7239000" cy="3679686"/>
          </a:xfrm>
        </p:grpSpPr>
        <p:grpSp>
          <p:nvGrpSpPr>
            <p:cNvPr id="8" name="Group 7"/>
            <p:cNvGrpSpPr/>
            <p:nvPr/>
          </p:nvGrpSpPr>
          <p:grpSpPr>
            <a:xfrm>
              <a:off x="1447800" y="2286000"/>
              <a:ext cx="5943600" cy="2590800"/>
              <a:chOff x="2362200" y="2362200"/>
              <a:chExt cx="5943600" cy="2590800"/>
            </a:xfrm>
          </p:grpSpPr>
          <p:sp>
            <p:nvSpPr>
              <p:cNvPr id="9" name="Rounded Rectangle 8"/>
              <p:cNvSpPr/>
              <p:nvPr/>
            </p:nvSpPr>
            <p:spPr>
              <a:xfrm>
                <a:off x="3276600" y="2362200"/>
                <a:ext cx="5029200" cy="99060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Aggregate Market Return</a:t>
                </a:r>
              </a:p>
              <a:p>
                <a:pPr algn="ctr"/>
                <a:r>
                  <a:rPr lang="en-US" dirty="0" smtClean="0"/>
                  <a:t> – 19.7% (DGEN)</a:t>
                </a:r>
                <a:endParaRPr lang="en-US" dirty="0"/>
              </a:p>
            </p:txBody>
          </p:sp>
          <p:sp>
            <p:nvSpPr>
              <p:cNvPr id="10" name="Rounded Rectangle 9"/>
              <p:cNvSpPr/>
              <p:nvPr/>
            </p:nvSpPr>
            <p:spPr>
              <a:xfrm>
                <a:off x="3276600" y="3733800"/>
                <a:ext cx="5029200" cy="121920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Industry performance</a:t>
                </a:r>
              </a:p>
              <a:p>
                <a:pPr algn="ctr"/>
                <a:r>
                  <a:rPr lang="en-US" dirty="0" smtClean="0"/>
                  <a:t> 58.48 percent (Travel &amp; Leisure) </a:t>
                </a:r>
              </a:p>
              <a:p>
                <a:pPr algn="ctr"/>
                <a:r>
                  <a:rPr lang="en-US" dirty="0" smtClean="0"/>
                  <a:t>to </a:t>
                </a:r>
              </a:p>
              <a:p>
                <a:pPr algn="ctr"/>
                <a:r>
                  <a:rPr lang="en-US" dirty="0" smtClean="0"/>
                  <a:t>– 53.07% (Paper &amp; Printing)</a:t>
                </a:r>
              </a:p>
            </p:txBody>
          </p:sp>
          <p:sp>
            <p:nvSpPr>
              <p:cNvPr id="11" name="Oval 10"/>
              <p:cNvSpPr/>
              <p:nvPr/>
            </p:nvSpPr>
            <p:spPr>
              <a:xfrm>
                <a:off x="2362200" y="2971800"/>
                <a:ext cx="1752600" cy="1143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Year 2012</a:t>
                </a:r>
                <a:endParaRPr lang="en-US" b="1" dirty="0"/>
              </a:p>
            </p:txBody>
          </p:sp>
        </p:grpSp>
        <p:sp>
          <p:nvSpPr>
            <p:cNvPr id="12" name="Rectangle 11"/>
            <p:cNvSpPr/>
            <p:nvPr/>
          </p:nvSpPr>
          <p:spPr>
            <a:xfrm>
              <a:off x="990600" y="5257800"/>
              <a:ext cx="7239000" cy="707886"/>
            </a:xfrm>
            <a:prstGeom prst="rect">
              <a:avLst/>
            </a:prstGeom>
          </p:spPr>
          <p:txBody>
            <a:bodyPr wrap="square">
              <a:spAutoFit/>
            </a:bodyPr>
            <a:lstStyle/>
            <a:p>
              <a:r>
                <a:rPr lang="en-US" sz="2000" dirty="0" smtClean="0"/>
                <a:t>This result imply that industry analysis is important and necessary to uncover these substantial performance differences</a:t>
              </a:r>
              <a:endParaRPr lang="en-US" sz="2000" dirty="0"/>
            </a:p>
          </p:txBody>
        </p:sp>
      </p:grpSp>
      <p:sp>
        <p:nvSpPr>
          <p:cNvPr id="14" name="Slide Number Placeholder 1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Industry Performance over Time</a:t>
            </a:r>
            <a:endParaRPr lang="en-US" sz="3600" dirty="0"/>
          </a:p>
        </p:txBody>
      </p:sp>
      <p:sp>
        <p:nvSpPr>
          <p:cNvPr id="4" name="Rectangle 3"/>
          <p:cNvSpPr/>
          <p:nvPr/>
        </p:nvSpPr>
        <p:spPr>
          <a:xfrm>
            <a:off x="1447800" y="1371600"/>
            <a:ext cx="6858000" cy="1569660"/>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r>
              <a:rPr lang="en-US" sz="2400" dirty="0" smtClean="0"/>
              <a:t>Whether individual industries that perform well in one time period would continue to perform well in subsequent time periods or at least outperform the aggregate market in the later time period.</a:t>
            </a:r>
            <a:endParaRPr lang="en-US" sz="2400" dirty="0"/>
          </a:p>
        </p:txBody>
      </p:sp>
      <p:sp>
        <p:nvSpPr>
          <p:cNvPr id="6" name="Rectangle 5"/>
          <p:cNvSpPr/>
          <p:nvPr/>
        </p:nvSpPr>
        <p:spPr>
          <a:xfrm>
            <a:off x="609600" y="5461337"/>
            <a:ext cx="8229600" cy="1015663"/>
          </a:xfrm>
          <a:prstGeom prst="rect">
            <a:avLst/>
          </a:prstGeom>
        </p:spPr>
        <p:txBody>
          <a:bodyPr wrap="square">
            <a:spAutoFit/>
          </a:bodyPr>
          <a:lstStyle/>
          <a:p>
            <a:r>
              <a:rPr lang="en-US" sz="2000" dirty="0" smtClean="0"/>
              <a:t>Past performance alone does not help project future industry performance. it is necessary to project the future performance for individual industries on the basis of future estimates of relevant variables.</a:t>
            </a:r>
          </a:p>
        </p:txBody>
      </p:sp>
      <p:pic>
        <p:nvPicPr>
          <p:cNvPr id="8" name="Picture 7" descr="Question mark.png"/>
          <p:cNvPicPr>
            <a:picLocks noChangeAspect="1"/>
          </p:cNvPicPr>
          <p:nvPr/>
        </p:nvPicPr>
        <p:blipFill>
          <a:blip r:embed="rId2" cstate="print"/>
          <a:stretch>
            <a:fillRect/>
          </a:stretch>
        </p:blipFill>
        <p:spPr>
          <a:xfrm>
            <a:off x="152400" y="1524000"/>
            <a:ext cx="1143000" cy="1219200"/>
          </a:xfrm>
          <a:prstGeom prst="rect">
            <a:avLst/>
          </a:prstGeom>
        </p:spPr>
      </p:pic>
      <p:grpSp>
        <p:nvGrpSpPr>
          <p:cNvPr id="14" name="Group 13"/>
          <p:cNvGrpSpPr/>
          <p:nvPr/>
        </p:nvGrpSpPr>
        <p:grpSpPr>
          <a:xfrm>
            <a:off x="914400" y="2895600"/>
            <a:ext cx="7543800" cy="2502932"/>
            <a:chOff x="1066800" y="2895600"/>
            <a:chExt cx="7543800" cy="2502932"/>
          </a:xfrm>
        </p:grpSpPr>
        <p:sp>
          <p:nvSpPr>
            <p:cNvPr id="5" name="Rectangle 4"/>
            <p:cNvSpPr/>
            <p:nvPr/>
          </p:nvSpPr>
          <p:spPr>
            <a:xfrm>
              <a:off x="4800600" y="3242608"/>
              <a:ext cx="3810000" cy="1938992"/>
            </a:xfrm>
            <a:prstGeom prst="rect">
              <a:avLst/>
            </a:prstGeom>
          </p:spPr>
          <p:txBody>
            <a:bodyPr wrap="square">
              <a:spAutoFit/>
            </a:bodyPr>
            <a:lstStyle/>
            <a:p>
              <a:r>
                <a:rPr lang="en-US" sz="2400" dirty="0" smtClean="0"/>
                <a:t>Almost no association in individual industry performance year to year or over sequential rising or falling markets.</a:t>
              </a:r>
            </a:p>
          </p:txBody>
        </p:sp>
        <p:graphicFrame>
          <p:nvGraphicFramePr>
            <p:cNvPr id="9" name="Chart 8"/>
            <p:cNvGraphicFramePr/>
            <p:nvPr/>
          </p:nvGraphicFramePr>
          <p:xfrm>
            <a:off x="1066800" y="2895600"/>
            <a:ext cx="32766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24000" y="5029200"/>
              <a:ext cx="224208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smtClean="0"/>
                <a:t>Return of NBFI Sector</a:t>
              </a:r>
              <a:endParaRPr lang="en-US" dirty="0"/>
            </a:p>
          </p:txBody>
        </p:sp>
        <p:sp>
          <p:nvSpPr>
            <p:cNvPr id="11" name="Rectangle 10"/>
            <p:cNvSpPr/>
            <p:nvPr/>
          </p:nvSpPr>
          <p:spPr>
            <a:xfrm>
              <a:off x="1524000" y="4038600"/>
              <a:ext cx="1106393" cy="369332"/>
            </a:xfrm>
            <a:prstGeom prst="rect">
              <a:avLst/>
            </a:prstGeom>
          </p:spPr>
          <p:txBody>
            <a:bodyPr wrap="none">
              <a:spAutoFit/>
            </a:bodyPr>
            <a:lstStyle/>
            <a:p>
              <a:r>
                <a:rPr lang="en-US" dirty="0" smtClean="0"/>
                <a:t>Sep. 2012</a:t>
              </a:r>
              <a:endParaRPr lang="en-US" dirty="0"/>
            </a:p>
          </p:txBody>
        </p:sp>
        <p:sp>
          <p:nvSpPr>
            <p:cNvPr id="12" name="Rectangle 11"/>
            <p:cNvSpPr/>
            <p:nvPr/>
          </p:nvSpPr>
          <p:spPr>
            <a:xfrm>
              <a:off x="2819400" y="3657600"/>
              <a:ext cx="1106393" cy="369332"/>
            </a:xfrm>
            <a:prstGeom prst="rect">
              <a:avLst/>
            </a:prstGeom>
          </p:spPr>
          <p:txBody>
            <a:bodyPr wrap="none">
              <a:spAutoFit/>
            </a:bodyPr>
            <a:lstStyle/>
            <a:p>
              <a:r>
                <a:rPr lang="en-US" dirty="0" smtClean="0"/>
                <a:t>Sep. 2013</a:t>
              </a:r>
              <a:endParaRPr lang="en-US" dirty="0"/>
            </a:p>
          </p:txBody>
        </p:sp>
      </p:grpSp>
      <p:sp>
        <p:nvSpPr>
          <p:cNvPr id="13" name="Slide Number Placeholder 12"/>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Differences in Industry Risk</a:t>
            </a:r>
            <a:endParaRPr lang="en-US" sz="3600" dirty="0"/>
          </a:p>
        </p:txBody>
      </p:sp>
      <p:grpSp>
        <p:nvGrpSpPr>
          <p:cNvPr id="8" name="Group 7"/>
          <p:cNvGrpSpPr/>
          <p:nvPr/>
        </p:nvGrpSpPr>
        <p:grpSpPr>
          <a:xfrm>
            <a:off x="685800" y="1371600"/>
            <a:ext cx="8001000" cy="2590800"/>
            <a:chOff x="685800" y="1371600"/>
            <a:chExt cx="8001000" cy="2590800"/>
          </a:xfrm>
        </p:grpSpPr>
        <p:sp>
          <p:nvSpPr>
            <p:cNvPr id="9" name="Rectangle 8"/>
            <p:cNvSpPr/>
            <p:nvPr/>
          </p:nvSpPr>
          <p:spPr>
            <a:xfrm>
              <a:off x="685800" y="1371600"/>
              <a:ext cx="6553200" cy="914400"/>
            </a:xfrm>
            <a:prstGeom prst="rect">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t>Does risk differ among industries during a given time period?</a:t>
              </a:r>
            </a:p>
          </p:txBody>
        </p:sp>
        <p:sp>
          <p:nvSpPr>
            <p:cNvPr id="10" name="Rectangle 9"/>
            <p:cNvSpPr/>
            <p:nvPr/>
          </p:nvSpPr>
          <p:spPr>
            <a:xfrm>
              <a:off x="1752600" y="2514600"/>
              <a:ext cx="6934200" cy="1447800"/>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smtClean="0">
                  <a:solidFill>
                    <a:schemeClr val="tx1"/>
                  </a:solidFill>
                </a:rPr>
                <a:t>A wide range of risk among different industries at a point in time, and the differences in industry risk typically widened during rising and falling markets</a:t>
              </a:r>
            </a:p>
          </p:txBody>
        </p:sp>
        <p:cxnSp>
          <p:nvCxnSpPr>
            <p:cNvPr id="11" name="Shape 10"/>
            <p:cNvCxnSpPr>
              <a:endCxn id="10" idx="1"/>
            </p:cNvCxnSpPr>
            <p:nvPr/>
          </p:nvCxnSpPr>
          <p:spPr>
            <a:xfrm rot="16200000" flipH="1">
              <a:off x="895350" y="2381250"/>
              <a:ext cx="952500" cy="7620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85800" y="4191000"/>
            <a:ext cx="8001000" cy="2209800"/>
            <a:chOff x="685800" y="1371600"/>
            <a:chExt cx="8001000" cy="2209800"/>
          </a:xfrm>
        </p:grpSpPr>
        <p:sp>
          <p:nvSpPr>
            <p:cNvPr id="13" name="Rectangle 12"/>
            <p:cNvSpPr/>
            <p:nvPr/>
          </p:nvSpPr>
          <p:spPr>
            <a:xfrm>
              <a:off x="685800" y="1371600"/>
              <a:ext cx="6553200" cy="914400"/>
            </a:xfrm>
            <a:prstGeom prst="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Are industry risk measures stable over time?</a:t>
              </a:r>
            </a:p>
          </p:txBody>
        </p:sp>
        <p:sp>
          <p:nvSpPr>
            <p:cNvPr id="14" name="Rectangle 13"/>
            <p:cNvSpPr/>
            <p:nvPr/>
          </p:nvSpPr>
          <p:spPr>
            <a:xfrm>
              <a:off x="1752600" y="2514600"/>
              <a:ext cx="6934200" cy="1066800"/>
            </a:xfrm>
            <a:prstGeom prst="rect">
              <a:avLst/>
            </a:prstGeom>
            <a:solidFill>
              <a:schemeClr val="accent1">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The risk measures for individual industries over time indicated that they were reasonably stable over time</a:t>
              </a:r>
            </a:p>
          </p:txBody>
        </p:sp>
        <p:cxnSp>
          <p:nvCxnSpPr>
            <p:cNvPr id="15" name="Shape 14"/>
            <p:cNvCxnSpPr>
              <a:endCxn id="14" idx="1"/>
            </p:cNvCxnSpPr>
            <p:nvPr/>
          </p:nvCxnSpPr>
          <p:spPr>
            <a:xfrm rot="16200000" flipH="1">
              <a:off x="990600" y="2286000"/>
              <a:ext cx="762000" cy="762000"/>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6" name="Slide Number Placeholder 1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1143000"/>
            <a:ext cx="7924800" cy="1143000"/>
          </a:xfrm>
          <a:prstGeom prst="round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lumMod val="95000"/>
                  </a:schemeClr>
                </a:solidFill>
              </a:rPr>
              <a:t>During any time period, the returns for different industries vary within a wide range, which means that industry analysis is an important part of the investment process.</a:t>
            </a:r>
          </a:p>
        </p:txBody>
      </p:sp>
      <p:sp>
        <p:nvSpPr>
          <p:cNvPr id="8" name="Title 1"/>
          <p:cNvSpPr txBox="1">
            <a:spLocks/>
          </p:cNvSpPr>
          <p:nvPr/>
        </p:nvSpPr>
        <p:spPr>
          <a:xfrm>
            <a:off x="4572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Summary of Research on Industry Analysis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Rounded Rectangle 8"/>
          <p:cNvSpPr/>
          <p:nvPr/>
        </p:nvSpPr>
        <p:spPr>
          <a:xfrm>
            <a:off x="609600" y="2500532"/>
            <a:ext cx="7924800" cy="1143000"/>
          </a:xfrm>
          <a:prstGeom prst="round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The rates of return for individual industries vary over time, so we cannot simply extrapolate past industry performance into the future.</a:t>
            </a:r>
          </a:p>
        </p:txBody>
      </p:sp>
      <p:sp>
        <p:nvSpPr>
          <p:cNvPr id="10" name="Rounded Rectangle 9"/>
          <p:cNvSpPr/>
          <p:nvPr/>
        </p:nvSpPr>
        <p:spPr>
          <a:xfrm>
            <a:off x="609600" y="3852204"/>
            <a:ext cx="7924800" cy="1143000"/>
          </a:xfrm>
          <a:prstGeom prst="roundRect">
            <a:avLst/>
          </a:prstGeom>
          <a:solidFill>
            <a:schemeClr val="tx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During any time period, different industries’ risk levels vary within wide ranges, so we must examine and estimate the risk factors for alternative industries.</a:t>
            </a:r>
          </a:p>
        </p:txBody>
      </p:sp>
      <p:sp>
        <p:nvSpPr>
          <p:cNvPr id="11" name="Rounded Rectangle 10"/>
          <p:cNvSpPr/>
          <p:nvPr/>
        </p:nvSpPr>
        <p:spPr>
          <a:xfrm>
            <a:off x="609600" y="5181600"/>
            <a:ext cx="7924800" cy="1143000"/>
          </a:xfrm>
          <a:prstGeom prst="roundRect">
            <a:avLst/>
          </a:prstGeom>
          <a:solidFill>
            <a:schemeClr val="tx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Risk measures for different industries remain fairly constant over time, so the historical risk analysis is useful when estimating future risk.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How should you structure your industry analysis?</a:t>
            </a:r>
            <a:endParaRPr lang="en-US" sz="3600" dirty="0"/>
          </a:p>
        </p:txBody>
      </p:sp>
      <p:sp>
        <p:nvSpPr>
          <p:cNvPr id="6" name="Content Placeholder 5"/>
          <p:cNvSpPr>
            <a:spLocks noGrp="1"/>
          </p:cNvSpPr>
          <p:nvPr>
            <p:ph idx="1"/>
          </p:nvPr>
        </p:nvSpPr>
        <p:spPr/>
        <p:txBody>
          <a:bodyPr>
            <a:normAutofit fontScale="85000" lnSpcReduction="10000"/>
          </a:bodyPr>
          <a:lstStyle/>
          <a:p>
            <a:r>
              <a:rPr lang="en-US" dirty="0" smtClean="0"/>
              <a:t>It is recognized that the markets are driven by what happens in the economy—that is, security markets reflect the strength or weakness of the economy</a:t>
            </a:r>
          </a:p>
          <a:p>
            <a:r>
              <a:rPr lang="en-US" dirty="0" smtClean="0"/>
              <a:t>Most of the variables that drive the valuation models for the security markets are macro-variables such as interest rates, GDP, and corporate earnings.</a:t>
            </a:r>
          </a:p>
          <a:p>
            <a:r>
              <a:rPr lang="en-US" dirty="0" smtClean="0"/>
              <a:t>The industry analysis process contains a macro-analysis of the industry in order to derive a very clear understanding of how this industry relates to the business cycle and what economic variables “drive” this industry in terms of success or failure.</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The specific </a:t>
            </a:r>
            <a:r>
              <a:rPr lang="en-US" sz="3600" dirty="0" err="1" smtClean="0"/>
              <a:t>macroanalysis</a:t>
            </a:r>
            <a:r>
              <a:rPr lang="en-US" sz="3600" dirty="0" smtClean="0"/>
              <a:t> topics are - </a:t>
            </a:r>
            <a:endParaRPr lang="en-US" sz="3600" dirty="0"/>
          </a:p>
        </p:txBody>
      </p:sp>
      <p:sp>
        <p:nvSpPr>
          <p:cNvPr id="3" name="Content Placeholder 2"/>
          <p:cNvSpPr>
            <a:spLocks noGrp="1"/>
          </p:cNvSpPr>
          <p:nvPr>
            <p:ph idx="1"/>
          </p:nvPr>
        </p:nvSpPr>
        <p:spPr/>
        <p:txBody>
          <a:bodyPr/>
          <a:lstStyle/>
          <a:p>
            <a:r>
              <a:rPr lang="en-US" dirty="0" smtClean="0"/>
              <a:t>The business cycle and industry sectors</a:t>
            </a:r>
          </a:p>
          <a:p>
            <a:r>
              <a:rPr lang="en-US" dirty="0" smtClean="0"/>
              <a:t>Structural economic changes and alternative industries</a:t>
            </a:r>
          </a:p>
          <a:p>
            <a:r>
              <a:rPr lang="en-US" dirty="0" smtClean="0"/>
              <a:t>Evaluating an industry’s life cycle</a:t>
            </a:r>
          </a:p>
          <a:p>
            <a:r>
              <a:rPr lang="en-US" dirty="0" smtClean="0"/>
              <a:t>Analysis of the competitive environment in an industry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The Business Cycle and Industry Sectors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Activity &amp; Security Market</a:t>
            </a:r>
            <a:endParaRPr lang="en-US" dirty="0"/>
          </a:p>
        </p:txBody>
      </p:sp>
      <p:sp>
        <p:nvSpPr>
          <p:cNvPr id="3" name="Content Placeholder 2"/>
          <p:cNvSpPr>
            <a:spLocks noGrp="1"/>
          </p:cNvSpPr>
          <p:nvPr>
            <p:ph idx="1"/>
          </p:nvPr>
        </p:nvSpPr>
        <p:spPr/>
        <p:txBody>
          <a:bodyPr>
            <a:normAutofit/>
          </a:bodyPr>
          <a:lstStyle/>
          <a:p>
            <a:r>
              <a:rPr lang="en-US" dirty="0" smtClean="0"/>
              <a:t>Extensive analysis of the relationship between the economy and the stock market has shown that stock prices are one of the better leading indicator series.</a:t>
            </a:r>
          </a:p>
          <a:p>
            <a:r>
              <a:rPr lang="en-US" dirty="0" smtClean="0"/>
              <a:t>The relationship between stock prices and the economy has shown that stock prices consistently turn </a:t>
            </a:r>
            <a:r>
              <a:rPr lang="en-US" b="1" i="1" dirty="0" smtClean="0">
                <a:solidFill>
                  <a:srgbClr val="FF0000"/>
                </a:solidFill>
              </a:rPr>
              <a:t>before</a:t>
            </a:r>
            <a:r>
              <a:rPr lang="en-US" i="1" dirty="0" smtClean="0"/>
              <a:t> the economy does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Economic trends can take two basic forms</a:t>
            </a:r>
          </a:p>
        </p:txBody>
      </p:sp>
      <p:sp>
        <p:nvSpPr>
          <p:cNvPr id="3" name="Content Placeholder 2"/>
          <p:cNvSpPr>
            <a:spLocks noGrp="1"/>
          </p:cNvSpPr>
          <p:nvPr>
            <p:ph idx="1"/>
          </p:nvPr>
        </p:nvSpPr>
        <p:spPr/>
        <p:txBody>
          <a:bodyPr>
            <a:normAutofit/>
          </a:bodyPr>
          <a:lstStyle/>
          <a:p>
            <a:r>
              <a:rPr lang="en-US" b="1" dirty="0" smtClean="0"/>
              <a:t>Cyclical changes </a:t>
            </a:r>
            <a:r>
              <a:rPr lang="en-US" dirty="0" smtClean="0"/>
              <a:t>that arise from the ups and downs of the business cycle</a:t>
            </a:r>
          </a:p>
          <a:p>
            <a:r>
              <a:rPr lang="en-US" b="1" dirty="0" smtClean="0"/>
              <a:t>Structural changes </a:t>
            </a:r>
            <a:r>
              <a:rPr lang="en-US" dirty="0" smtClean="0"/>
              <a:t>that occur when the economy is undergoing a major change in how it functions</a:t>
            </a:r>
          </a:p>
          <a:p>
            <a:pPr lvl="1"/>
            <a:r>
              <a:rPr lang="en-US" dirty="0" smtClean="0"/>
              <a:t>Transitions from socialist to market economies in Eastern Europe</a:t>
            </a:r>
          </a:p>
          <a:p>
            <a:pPr lvl="1"/>
            <a:r>
              <a:rPr lang="en-US" dirty="0" smtClean="0"/>
              <a:t>Transition from a manufacturing to a service economy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Cycle</a:t>
            </a:r>
            <a:endParaRPr lang="en-US" dirty="0"/>
          </a:p>
        </p:txBody>
      </p:sp>
      <p:sp>
        <p:nvSpPr>
          <p:cNvPr id="4" name="Rectangle 3"/>
          <p:cNvSpPr/>
          <p:nvPr/>
        </p:nvSpPr>
        <p:spPr>
          <a:xfrm>
            <a:off x="533400" y="1577876"/>
            <a:ext cx="8153400" cy="1200329"/>
          </a:xfrm>
          <a:prstGeom prst="rect">
            <a:avLst/>
          </a:prstGeom>
        </p:spPr>
        <p:txBody>
          <a:bodyPr wrap="square">
            <a:spAutoFit/>
          </a:bodyPr>
          <a:lstStyle/>
          <a:p>
            <a:r>
              <a:rPr lang="en-US" dirty="0" smtClean="0"/>
              <a:t>Industry performance is related to the stage of the business cycle. What makes industry analysis challenging is that every business cycle is different and those who</a:t>
            </a:r>
          </a:p>
          <a:p>
            <a:r>
              <a:rPr lang="en-US" dirty="0" smtClean="0"/>
              <a:t>look only at history miss the evolving trends that will determine future market performance.</a:t>
            </a:r>
            <a:endParaRPr lang="en-US" dirty="0"/>
          </a:p>
        </p:txBody>
      </p:sp>
      <p:sp>
        <p:nvSpPr>
          <p:cNvPr id="5" name="Rectangle 4"/>
          <p:cNvSpPr/>
          <p:nvPr/>
        </p:nvSpPr>
        <p:spPr>
          <a:xfrm>
            <a:off x="533400" y="5858470"/>
            <a:ext cx="7924800" cy="646331"/>
          </a:xfrm>
          <a:prstGeom prst="rect">
            <a:avLst/>
          </a:prstGeom>
        </p:spPr>
        <p:txBody>
          <a:bodyPr wrap="square">
            <a:spAutoFit/>
          </a:bodyPr>
          <a:lstStyle/>
          <a:p>
            <a:r>
              <a:rPr lang="en-US" dirty="0" smtClean="0"/>
              <a:t>Switching from one industry group to another over the course of a business cycle is known as a </a:t>
            </a:r>
            <a:r>
              <a:rPr lang="en-US" i="1" dirty="0" smtClean="0"/>
              <a:t>rotation strategy</a:t>
            </a:r>
            <a:endParaRPr lang="en-US" dirty="0"/>
          </a:p>
        </p:txBody>
      </p:sp>
      <p:grpSp>
        <p:nvGrpSpPr>
          <p:cNvPr id="8" name="Group 7"/>
          <p:cNvGrpSpPr/>
          <p:nvPr/>
        </p:nvGrpSpPr>
        <p:grpSpPr>
          <a:xfrm>
            <a:off x="457200" y="2819087"/>
            <a:ext cx="8229600" cy="2819713"/>
            <a:chOff x="457200" y="2819087"/>
            <a:chExt cx="8229600" cy="2819713"/>
          </a:xfrm>
        </p:grpSpPr>
        <p:pic>
          <p:nvPicPr>
            <p:cNvPr id="66562" name="Picture 2" descr="http://mrshearingeconomics.weebly.com/uploads/1/0/3/0/10303678/119492_orig.jpg"/>
            <p:cNvPicPr>
              <a:picLocks noChangeAspect="1" noChangeArrowheads="1"/>
            </p:cNvPicPr>
            <p:nvPr/>
          </p:nvPicPr>
          <p:blipFill>
            <a:blip r:embed="rId2"/>
            <a:srcRect/>
            <a:stretch>
              <a:fillRect/>
            </a:stretch>
          </p:blipFill>
          <p:spPr bwMode="auto">
            <a:xfrm>
              <a:off x="609600" y="2819087"/>
              <a:ext cx="7896225" cy="2819713"/>
            </a:xfrm>
            <a:prstGeom prst="rect">
              <a:avLst/>
            </a:prstGeom>
            <a:noFill/>
          </p:spPr>
        </p:pic>
        <p:sp>
          <p:nvSpPr>
            <p:cNvPr id="7" name="Rectangle 6"/>
            <p:cNvSpPr/>
            <p:nvPr/>
          </p:nvSpPr>
          <p:spPr>
            <a:xfrm>
              <a:off x="457200" y="2819400"/>
              <a:ext cx="822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 the end of recession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the recession ends there will be an </a:t>
            </a:r>
            <a:r>
              <a:rPr lang="en-US" u="sng" dirty="0" smtClean="0">
                <a:uFill>
                  <a:solidFill>
                    <a:srgbClr val="C00000"/>
                  </a:solidFill>
                </a:uFill>
              </a:rPr>
              <a:t>increase in loan demand, housing construction, and security offerings</a:t>
            </a:r>
          </a:p>
          <a:p>
            <a:pPr lvl="1"/>
            <a:r>
              <a:rPr lang="en-US" dirty="0" smtClean="0">
                <a:solidFill>
                  <a:srgbClr val="15A60E"/>
                </a:solidFill>
              </a:rPr>
              <a:t>Financial stocks </a:t>
            </a:r>
            <a:r>
              <a:rPr lang="en-US" dirty="0" smtClean="0"/>
              <a:t>rise in value because investors anticipate that banks’ earnings will rise as both the economy and loan demand recover</a:t>
            </a:r>
          </a:p>
          <a:p>
            <a:pPr lvl="1"/>
            <a:r>
              <a:rPr lang="en-US" dirty="0" smtClean="0">
                <a:solidFill>
                  <a:srgbClr val="15A60E"/>
                </a:solidFill>
              </a:rPr>
              <a:t>Brokerage houses </a:t>
            </a:r>
            <a:r>
              <a:rPr lang="en-US" dirty="0" smtClean="0"/>
              <a:t>become attractive investments because their sales and earnings are expected to rise as investors trade securities, businesses sell debt and equity, and there is an increase in mergers during the economic recovery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Stage of Recovery</a:t>
            </a:r>
            <a:endParaRPr lang="en-US" dirty="0"/>
          </a:p>
        </p:txBody>
      </p:sp>
      <p:sp>
        <p:nvSpPr>
          <p:cNvPr id="3" name="Content Placeholder 2"/>
          <p:cNvSpPr>
            <a:spLocks noGrp="1"/>
          </p:cNvSpPr>
          <p:nvPr>
            <p:ph idx="1"/>
          </p:nvPr>
        </p:nvSpPr>
        <p:spPr/>
        <p:txBody>
          <a:bodyPr>
            <a:normAutofit/>
          </a:bodyPr>
          <a:lstStyle/>
          <a:p>
            <a:r>
              <a:rPr lang="en-US" sz="2800" u="sng" dirty="0" smtClean="0">
                <a:uFill>
                  <a:solidFill>
                    <a:srgbClr val="C00000"/>
                  </a:solidFill>
                </a:uFill>
              </a:rPr>
              <a:t>Cyclical industries </a:t>
            </a:r>
            <a:r>
              <a:rPr lang="en-US" sz="2800" dirty="0" smtClean="0"/>
              <a:t>whose sales rise and fall along with general economic activity are attractive investments during economic recovery</a:t>
            </a:r>
          </a:p>
          <a:p>
            <a:r>
              <a:rPr lang="en-US" sz="2800" dirty="0" smtClean="0"/>
              <a:t>Because of their high degree of operating leverage, which means that they benefit greatly from the sales increases during an economic expansion</a:t>
            </a:r>
          </a:p>
          <a:p>
            <a:r>
              <a:rPr lang="en-US" sz="2800" dirty="0" smtClean="0">
                <a:solidFill>
                  <a:srgbClr val="15A60E"/>
                </a:solidFill>
              </a:rPr>
              <a:t>Textile, Leather, Ceramic</a:t>
            </a:r>
            <a:endParaRPr lang="en-US" sz="2800" dirty="0">
              <a:solidFill>
                <a:srgbClr val="15A60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Recovery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reviving economy </a:t>
            </a:r>
            <a:r>
              <a:rPr lang="en-US" u="sng" dirty="0" smtClean="0">
                <a:uFill>
                  <a:solidFill>
                    <a:srgbClr val="C00000"/>
                  </a:solidFill>
                </a:uFill>
              </a:rPr>
              <a:t>increases consumer confidence</a:t>
            </a:r>
            <a:r>
              <a:rPr lang="en-US" dirty="0" smtClean="0"/>
              <a:t> and </a:t>
            </a:r>
            <a:r>
              <a:rPr lang="en-US" u="sng" dirty="0" smtClean="0">
                <a:uFill>
                  <a:solidFill>
                    <a:srgbClr val="C00000"/>
                  </a:solidFill>
                </a:uFill>
              </a:rPr>
              <a:t>personal income</a:t>
            </a:r>
          </a:p>
          <a:p>
            <a:r>
              <a:rPr lang="en-US" dirty="0" smtClean="0"/>
              <a:t>Consumer durable firms that produce expensive consumer items, such as </a:t>
            </a:r>
            <a:r>
              <a:rPr lang="en-US" dirty="0" smtClean="0">
                <a:solidFill>
                  <a:srgbClr val="15A60E"/>
                </a:solidFill>
              </a:rPr>
              <a:t>cars, personal computers, refrigerators, air conditioner, smart phone</a:t>
            </a:r>
            <a:r>
              <a:rPr lang="en-US" dirty="0" smtClean="0"/>
              <a:t>, etc., become attractive investments</a:t>
            </a:r>
          </a:p>
          <a:p>
            <a:r>
              <a:rPr lang="en-US" dirty="0" smtClean="0"/>
              <a:t>Once businesses recognize the economy is recovering, they begin to think about </a:t>
            </a:r>
            <a:r>
              <a:rPr lang="en-US" u="sng" dirty="0" smtClean="0">
                <a:uFill>
                  <a:solidFill>
                    <a:srgbClr val="C00000"/>
                  </a:solidFill>
                </a:uFill>
              </a:rPr>
              <a:t>modernizing, renovating, or purchasing new equipment </a:t>
            </a:r>
            <a:r>
              <a:rPr lang="en-US" dirty="0" smtClean="0"/>
              <a:t>to satisfy rising demand and reduce costs.</a:t>
            </a:r>
          </a:p>
          <a:p>
            <a:r>
              <a:rPr lang="en-US" dirty="0" smtClean="0"/>
              <a:t>Capital goods industries such as </a:t>
            </a:r>
            <a:r>
              <a:rPr lang="en-US" dirty="0" smtClean="0">
                <a:solidFill>
                  <a:srgbClr val="15A60E"/>
                </a:solidFill>
              </a:rPr>
              <a:t>heavy equipment manufacturers, machine tool makers, and airplane manufacturers</a:t>
            </a:r>
            <a:r>
              <a:rPr lang="en-US" dirty="0" smtClean="0"/>
              <a:t> become attractive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Cycle Peak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rate of inflation increases as demand starts to outstrip supply</a:t>
            </a:r>
            <a:endParaRPr lang="en-US" u="sng" dirty="0" smtClean="0">
              <a:uFill>
                <a:solidFill>
                  <a:srgbClr val="C00000"/>
                </a:solidFill>
              </a:uFill>
            </a:endParaRPr>
          </a:p>
          <a:p>
            <a:r>
              <a:rPr lang="en-US" u="sng" dirty="0" smtClean="0">
                <a:uFill>
                  <a:solidFill>
                    <a:srgbClr val="C00000"/>
                  </a:solidFill>
                </a:uFill>
              </a:rPr>
              <a:t>Basic materials industries</a:t>
            </a:r>
            <a:r>
              <a:rPr lang="en-US" dirty="0" smtClean="0"/>
              <a:t> which transform raw materials into finished products, become investor favorites.</a:t>
            </a:r>
          </a:p>
          <a:p>
            <a:r>
              <a:rPr lang="en-US" dirty="0" smtClean="0">
                <a:solidFill>
                  <a:srgbClr val="15A60E"/>
                </a:solidFill>
              </a:rPr>
              <a:t>Oil, metals, timber</a:t>
            </a:r>
          </a:p>
          <a:p>
            <a:r>
              <a:rPr lang="en-US" dirty="0" smtClean="0"/>
              <a:t>Inflation has little influence on the cost of extracting these products and they can increase prices, these industries experience higher profit margins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Recession</a:t>
            </a:r>
            <a:endParaRPr lang="en-US" dirty="0"/>
          </a:p>
        </p:txBody>
      </p:sp>
      <p:sp>
        <p:nvSpPr>
          <p:cNvPr id="3" name="Content Placeholder 2"/>
          <p:cNvSpPr>
            <a:spLocks noGrp="1"/>
          </p:cNvSpPr>
          <p:nvPr>
            <p:ph idx="1"/>
          </p:nvPr>
        </p:nvSpPr>
        <p:spPr/>
        <p:txBody>
          <a:bodyPr>
            <a:normAutofit/>
          </a:bodyPr>
          <a:lstStyle/>
          <a:p>
            <a:r>
              <a:rPr lang="en-US" sz="2800" u="sng" dirty="0" smtClean="0">
                <a:uFill>
                  <a:solidFill>
                    <a:srgbClr val="C00000"/>
                  </a:solidFill>
                </a:uFill>
              </a:rPr>
              <a:t>Consumer staples outperform </a:t>
            </a:r>
            <a:r>
              <a:rPr lang="en-US" sz="2800" dirty="0" smtClean="0"/>
              <a:t>other sectors during a recession because, although overall spending may decline, people still spend money on necessities</a:t>
            </a:r>
          </a:p>
          <a:p>
            <a:r>
              <a:rPr lang="en-US" sz="2800" dirty="0" smtClean="0">
                <a:solidFill>
                  <a:srgbClr val="15A60E"/>
                </a:solidFill>
              </a:rPr>
              <a:t>Pharmaceuticals, food, and beverages</a:t>
            </a:r>
          </a:p>
          <a:p>
            <a:r>
              <a:rPr lang="en-US" sz="2800" dirty="0" smtClean="0"/>
              <a:t>If a weak domestic economy causes a weak currency, industries with large export components to growing economies may benefit because their goods become more cost competitive in overseas markets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3400" y="1676400"/>
            <a:ext cx="8001000" cy="3886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a:bodyPr>
          <a:lstStyle/>
          <a:p>
            <a:r>
              <a:rPr lang="en-US" sz="2800" dirty="0" smtClean="0"/>
              <a:t>Investors </a:t>
            </a:r>
            <a:r>
              <a:rPr lang="en-US" sz="2800" b="1" dirty="0" smtClean="0">
                <a:solidFill>
                  <a:srgbClr val="C00000"/>
                </a:solidFill>
              </a:rPr>
              <a:t>should not invest based upon the current economic environment </a:t>
            </a:r>
            <a:r>
              <a:rPr lang="en-US" sz="2800" dirty="0" smtClean="0"/>
              <a:t>because the market has already incorporated current economic news into security prices</a:t>
            </a:r>
          </a:p>
          <a:p>
            <a:pPr>
              <a:buNone/>
            </a:pPr>
            <a:endParaRPr lang="en-US" sz="2800" dirty="0" smtClean="0"/>
          </a:p>
          <a:p>
            <a:r>
              <a:rPr lang="en-US" sz="2800" dirty="0" smtClean="0"/>
              <a:t>It is </a:t>
            </a:r>
            <a:r>
              <a:rPr lang="en-US" sz="2800" b="1" dirty="0" smtClean="0">
                <a:solidFill>
                  <a:srgbClr val="11870B"/>
                </a:solidFill>
              </a:rPr>
              <a:t>necessary to forecast important economic variables </a:t>
            </a:r>
            <a:r>
              <a:rPr lang="en-US" sz="2800" dirty="0" smtClean="0"/>
              <a:t>at least three to six months in the future and invest accordingly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2" descr="http://www.picgifs.com/graphics/w/warning-sign/graphics-warning-sign-954409.jpg"/>
          <p:cNvPicPr>
            <a:picLocks noChangeAspect="1" noChangeArrowheads="1"/>
          </p:cNvPicPr>
          <p:nvPr/>
        </p:nvPicPr>
        <p:blipFill>
          <a:blip r:embed="rId2" cstate="print"/>
          <a:srcRect/>
          <a:stretch>
            <a:fillRect/>
          </a:stretch>
        </p:blipFill>
        <p:spPr bwMode="auto">
          <a:xfrm>
            <a:off x="3200400" y="304800"/>
            <a:ext cx="2133600" cy="1524000"/>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Structural economic changes and alternative industries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Stock prices lead the economy </a:t>
            </a:r>
            <a:endParaRPr lang="en-US" i="1" dirty="0"/>
          </a:p>
        </p:txBody>
      </p:sp>
      <p:sp>
        <p:nvSpPr>
          <p:cNvPr id="3" name="Content Placeholder 2"/>
          <p:cNvSpPr>
            <a:spLocks noGrp="1"/>
          </p:cNvSpPr>
          <p:nvPr>
            <p:ph idx="1"/>
          </p:nvPr>
        </p:nvSpPr>
        <p:spPr/>
        <p:txBody>
          <a:bodyPr>
            <a:normAutofit/>
          </a:bodyPr>
          <a:lstStyle/>
          <a:p>
            <a:r>
              <a:rPr lang="en-US" sz="2800" dirty="0" smtClean="0"/>
              <a:t>Stock prices reflect expectations of earnings, dividends, and interest rates. </a:t>
            </a:r>
          </a:p>
          <a:p>
            <a:pPr lvl="1"/>
            <a:r>
              <a:rPr lang="en-US" sz="2400" dirty="0" smtClean="0"/>
              <a:t>As investors attempt to estimate these future variables, their stock price decisions reflect expectations for future economic activity, not current activity.</a:t>
            </a:r>
          </a:p>
          <a:p>
            <a:r>
              <a:rPr lang="en-US" sz="2800" dirty="0" smtClean="0"/>
              <a:t>Stock market reacts to corporate earnings, corporate profit margins, interest rates, and changes in the growth rate of the money supply</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Technology</a:t>
            </a:r>
            <a:endParaRPr lang="en-US" sz="3600" dirty="0"/>
          </a:p>
        </p:txBody>
      </p:sp>
      <p:sp>
        <p:nvSpPr>
          <p:cNvPr id="3" name="Content Placeholder 2"/>
          <p:cNvSpPr>
            <a:spLocks noGrp="1"/>
          </p:cNvSpPr>
          <p:nvPr>
            <p:ph idx="1"/>
          </p:nvPr>
        </p:nvSpPr>
        <p:spPr>
          <a:xfrm>
            <a:off x="381000" y="1371600"/>
            <a:ext cx="8229600" cy="5257800"/>
          </a:xfrm>
        </p:spPr>
        <p:txBody>
          <a:bodyPr>
            <a:noAutofit/>
          </a:bodyPr>
          <a:lstStyle/>
          <a:p>
            <a:r>
              <a:rPr lang="en-US" sz="1900" dirty="0" smtClean="0"/>
              <a:t>Demand has fallen for carburetors on cars because of electronic fuel-injection technology. The engineering process has changed because of the advent of computer-aided design and computer-aided manufacturing</a:t>
            </a:r>
          </a:p>
          <a:p>
            <a:r>
              <a:rPr lang="en-US" sz="1900" dirty="0" smtClean="0"/>
              <a:t>Perpetual improvement of designs in the semiconductor and microprocessor industry has made that industry a difficult one to evaluate</a:t>
            </a:r>
          </a:p>
          <a:p>
            <a:r>
              <a:rPr lang="en-US" sz="1900" dirty="0" smtClean="0"/>
              <a:t>Advances in technology allow some plant sites and buildings to generate their own electricity, bypassing their need for power from the local electric utility</a:t>
            </a:r>
          </a:p>
          <a:p>
            <a:r>
              <a:rPr lang="en-US" sz="1900" dirty="0" smtClean="0"/>
              <a:t>Trucks have reduced railroads’ market share in the long-distance carrier industry, and planes, not trains, now mainly carry people long distances</a:t>
            </a:r>
          </a:p>
          <a:p>
            <a:r>
              <a:rPr lang="en-US" sz="1900" dirty="0" smtClean="0"/>
              <a:t>Changes in technology have spurred capital spending in technological equipment as firms try to use microprocessors and software as a means to gain competitive advantages.</a:t>
            </a:r>
          </a:p>
          <a:p>
            <a:r>
              <a:rPr lang="en-US" sz="1900" dirty="0" smtClean="0"/>
              <a:t>Major retailers use bar-code scanning, which speeds the checkout process and allows the firm to track inventory. Use of customer credit cards allows firms to track customer purchases and send custom-made sales announcements</a:t>
            </a:r>
            <a:endParaRPr lang="en-US" sz="1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Politics and Regulation</a:t>
            </a:r>
            <a:endParaRPr lang="en-US" sz="3600" dirty="0"/>
          </a:p>
        </p:txBody>
      </p:sp>
      <p:sp>
        <p:nvSpPr>
          <p:cNvPr id="3" name="Content Placeholder 2"/>
          <p:cNvSpPr>
            <a:spLocks noGrp="1"/>
          </p:cNvSpPr>
          <p:nvPr>
            <p:ph idx="1"/>
          </p:nvPr>
        </p:nvSpPr>
        <p:spPr>
          <a:xfrm>
            <a:off x="457200" y="1219200"/>
            <a:ext cx="8229600" cy="4525963"/>
          </a:xfrm>
        </p:spPr>
        <p:txBody>
          <a:bodyPr>
            <a:noAutofit/>
          </a:bodyPr>
          <a:lstStyle/>
          <a:p>
            <a:r>
              <a:rPr lang="en-US" sz="2300" dirty="0" smtClean="0"/>
              <a:t>Today’s social trend may be tomorrow’s law, regulation, or tax. The industry analyst needs to project and assess political changes relevant to the industry under study</a:t>
            </a:r>
          </a:p>
          <a:p>
            <a:r>
              <a:rPr lang="en-US" sz="2300" dirty="0" smtClean="0"/>
              <a:t>Some regulations and laws are based on economic reasoning. Due to utilities’ positions as natural monopolies, their rates must be reviewed and approved by a regulatory body</a:t>
            </a:r>
          </a:p>
          <a:p>
            <a:r>
              <a:rPr lang="en-US" sz="2300" dirty="0" smtClean="0"/>
              <a:t>Heavy regulation of an industry can result in increasing a firm’s costs and restricting entry into the industry.</a:t>
            </a:r>
          </a:p>
          <a:p>
            <a:r>
              <a:rPr lang="en-US" sz="2300" dirty="0" smtClean="0"/>
              <a:t>Regulatory changes have affected numerous industries. Minimum-wage law for RMG</a:t>
            </a:r>
          </a:p>
          <a:p>
            <a:r>
              <a:rPr lang="en-US" sz="2300" dirty="0" smtClean="0"/>
              <a:t>Regulations and laws affect international commerce. International tax laws, tariffs, quotas, embargoes, and other trade barriers affect different industries and global commerce in various ways. GSP for RMG</a:t>
            </a:r>
            <a:endParaRPr lang="en-US" sz="23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Evaluating The Industry Life Cycle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1647825"/>
            <a:ext cx="7696200" cy="4448175"/>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Life Cycle of an Industry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an Industry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estimate industry sales, you must predict the length of time for each stage.</a:t>
            </a:r>
          </a:p>
          <a:p>
            <a:pPr>
              <a:buNone/>
            </a:pPr>
            <a:r>
              <a:rPr lang="en-US" dirty="0" smtClean="0"/>
              <a:t>	</a:t>
            </a:r>
            <a:r>
              <a:rPr lang="en-US" i="1" dirty="0" smtClean="0">
                <a:solidFill>
                  <a:srgbClr val="FF0000"/>
                </a:solidFill>
              </a:rPr>
              <a:t>“How long will an industry stay at each stage of life cycle?”</a:t>
            </a:r>
          </a:p>
          <a:p>
            <a:r>
              <a:rPr lang="en-US" dirty="0" smtClean="0"/>
              <a:t>Provide some insights into profit margins and earnings growth</a:t>
            </a:r>
          </a:p>
          <a:p>
            <a:r>
              <a:rPr lang="en-US" dirty="0" smtClean="0"/>
              <a:t>The profit margin series typically peaks very early in the total cycle and then levels off and declines as competition is attracted by the early success of the industry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 1: Pioneering Development</a:t>
            </a:r>
            <a:endParaRPr lang="en-US" dirty="0"/>
          </a:p>
        </p:txBody>
      </p:sp>
      <p:sp>
        <p:nvSpPr>
          <p:cNvPr id="3" name="Content Placeholder 2"/>
          <p:cNvSpPr>
            <a:spLocks noGrp="1"/>
          </p:cNvSpPr>
          <p:nvPr>
            <p:ph idx="1"/>
          </p:nvPr>
        </p:nvSpPr>
        <p:spPr/>
        <p:txBody>
          <a:bodyPr/>
          <a:lstStyle/>
          <a:p>
            <a:r>
              <a:rPr lang="en-US" dirty="0" smtClean="0"/>
              <a:t>Start-up stage</a:t>
            </a:r>
          </a:p>
          <a:p>
            <a:r>
              <a:rPr lang="en-US" dirty="0" smtClean="0"/>
              <a:t>Industry experiences </a:t>
            </a:r>
            <a:r>
              <a:rPr lang="en-US" u="sng" dirty="0" smtClean="0">
                <a:uFill>
                  <a:solidFill>
                    <a:srgbClr val="C00000"/>
                  </a:solidFill>
                </a:uFill>
              </a:rPr>
              <a:t>modest sales growth</a:t>
            </a:r>
          </a:p>
          <a:p>
            <a:r>
              <a:rPr lang="en-US" dirty="0" smtClean="0"/>
              <a:t>Very small or negative profit margins and profits</a:t>
            </a:r>
          </a:p>
          <a:p>
            <a:r>
              <a:rPr lang="en-US" dirty="0" smtClean="0"/>
              <a:t>Market for the industry’s product/service is small</a:t>
            </a:r>
          </a:p>
          <a:p>
            <a:r>
              <a:rPr lang="en-US" dirty="0" smtClean="0"/>
              <a:t>Firms involved incur major </a:t>
            </a:r>
            <a:r>
              <a:rPr lang="en-US" u="sng" dirty="0" smtClean="0">
                <a:uFill>
                  <a:solidFill>
                    <a:srgbClr val="C00000"/>
                  </a:solidFill>
                </a:uFill>
              </a:rPr>
              <a:t>development costs</a:t>
            </a:r>
            <a:endParaRPr lang="en-US" u="sng" dirty="0">
              <a:uFill>
                <a:solidFill>
                  <a:srgbClr val="C00000"/>
                </a:solidFill>
              </a:u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 2: Rapid Accelerating Growth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u="sng" dirty="0" smtClean="0">
                <a:uFill>
                  <a:solidFill>
                    <a:srgbClr val="C00000"/>
                  </a:solidFill>
                </a:uFill>
              </a:rPr>
              <a:t>market develops for the product or service </a:t>
            </a:r>
            <a:r>
              <a:rPr lang="en-US" dirty="0" smtClean="0"/>
              <a:t>and </a:t>
            </a:r>
            <a:r>
              <a:rPr lang="en-US" dirty="0" smtClean="0">
                <a:solidFill>
                  <a:srgbClr val="15A60E"/>
                </a:solidFill>
              </a:rPr>
              <a:t>demand becomes substantial</a:t>
            </a:r>
          </a:p>
          <a:p>
            <a:r>
              <a:rPr lang="en-US" dirty="0" smtClean="0"/>
              <a:t>The </a:t>
            </a:r>
            <a:r>
              <a:rPr lang="en-US" b="1" dirty="0" smtClean="0">
                <a:solidFill>
                  <a:schemeClr val="tx2">
                    <a:lumMod val="60000"/>
                    <a:lumOff val="40000"/>
                  </a:schemeClr>
                </a:solidFill>
              </a:rPr>
              <a:t>limited number of firms</a:t>
            </a:r>
            <a:r>
              <a:rPr lang="en-US" b="1" dirty="0" smtClean="0">
                <a:solidFill>
                  <a:schemeClr val="accent1">
                    <a:lumMod val="75000"/>
                  </a:schemeClr>
                </a:solidFill>
              </a:rPr>
              <a:t> </a:t>
            </a:r>
            <a:r>
              <a:rPr lang="en-US" dirty="0" smtClean="0"/>
              <a:t>in the industry face little competition</a:t>
            </a:r>
          </a:p>
          <a:p>
            <a:r>
              <a:rPr lang="en-US" dirty="0" smtClean="0"/>
              <a:t>The profit margins are very high</a:t>
            </a:r>
          </a:p>
          <a:p>
            <a:r>
              <a:rPr lang="en-US" dirty="0" smtClean="0"/>
              <a:t>The </a:t>
            </a:r>
            <a:r>
              <a:rPr lang="en-US" u="sng" dirty="0" smtClean="0">
                <a:uFill>
                  <a:solidFill>
                    <a:srgbClr val="C00000"/>
                  </a:solidFill>
                </a:uFill>
              </a:rPr>
              <a:t>industry builds its productive capacity</a:t>
            </a:r>
            <a:r>
              <a:rPr lang="en-US" dirty="0" smtClean="0"/>
              <a:t> as sales grow at an increasing rate as the industry attempts to meet excess demand</a:t>
            </a:r>
          </a:p>
          <a:p>
            <a:r>
              <a:rPr lang="en-US" dirty="0" smtClean="0"/>
              <a:t>High sales growth and high profit margins that increase as firms </a:t>
            </a:r>
            <a:r>
              <a:rPr lang="en-US" u="sng" dirty="0" smtClean="0">
                <a:uFill>
                  <a:solidFill>
                    <a:srgbClr val="C00000"/>
                  </a:solidFill>
                </a:uFill>
              </a:rPr>
              <a:t>become more efficient</a:t>
            </a:r>
            <a:r>
              <a:rPr lang="en-US" dirty="0" smtClean="0"/>
              <a:t> cause industry and firm profits to explode.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 3: Mature Growth</a:t>
            </a:r>
            <a:endParaRPr lang="en-US" dirty="0"/>
          </a:p>
        </p:txBody>
      </p:sp>
      <p:sp>
        <p:nvSpPr>
          <p:cNvPr id="3" name="Content Placeholder 2"/>
          <p:cNvSpPr>
            <a:spLocks noGrp="1"/>
          </p:cNvSpPr>
          <p:nvPr>
            <p:ph idx="1"/>
          </p:nvPr>
        </p:nvSpPr>
        <p:spPr/>
        <p:txBody>
          <a:bodyPr/>
          <a:lstStyle/>
          <a:p>
            <a:r>
              <a:rPr lang="en-US" dirty="0" smtClean="0"/>
              <a:t>Future sales growth may be above normal but it no longer accelerates</a:t>
            </a:r>
          </a:p>
          <a:p>
            <a:pPr>
              <a:buNone/>
            </a:pPr>
            <a:endParaRPr lang="en-US" dirty="0" smtClean="0"/>
          </a:p>
          <a:p>
            <a:pPr>
              <a:buNone/>
            </a:pPr>
            <a:r>
              <a:rPr lang="en-US" dirty="0" smtClean="0"/>
              <a:t>	</a:t>
            </a:r>
            <a:r>
              <a:rPr lang="en-US" sz="2800" b="1" i="1" dirty="0" smtClean="0">
                <a:solidFill>
                  <a:schemeClr val="accent2"/>
                </a:solidFill>
              </a:rPr>
              <a:t>If the overall economy is growing at 8 percent, sales for this industry might grow at an above normal rate of 15 percent to 20 percent a year</a:t>
            </a:r>
            <a:endParaRPr lang="en-US" sz="2000" b="1" i="1" dirty="0" smtClean="0">
              <a:solidFill>
                <a:schemeClr val="accent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 3: Mature Growth</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 4: Stabilization &amp; Market Maturity</a:t>
            </a:r>
            <a:endParaRPr lang="en-US" dirty="0"/>
          </a:p>
        </p:txBody>
      </p:sp>
      <p:sp>
        <p:nvSpPr>
          <p:cNvPr id="3" name="Content Placeholder 2"/>
          <p:cNvSpPr>
            <a:spLocks noGrp="1"/>
          </p:cNvSpPr>
          <p:nvPr>
            <p:ph idx="1"/>
          </p:nvPr>
        </p:nvSpPr>
        <p:spPr/>
        <p:txBody>
          <a:bodyPr>
            <a:normAutofit lnSpcReduction="10000"/>
          </a:bodyPr>
          <a:lstStyle/>
          <a:p>
            <a:r>
              <a:rPr lang="en-US" dirty="0" smtClean="0"/>
              <a:t>Probably the longest phase</a:t>
            </a:r>
          </a:p>
          <a:p>
            <a:r>
              <a:rPr lang="en-US" b="1" dirty="0" smtClean="0">
                <a:solidFill>
                  <a:srgbClr val="2828F0"/>
                </a:solidFill>
              </a:rPr>
              <a:t>Industry growth rate declines to the growth rate of the aggregate economy </a:t>
            </a:r>
          </a:p>
          <a:p>
            <a:r>
              <a:rPr lang="en-US" dirty="0" smtClean="0"/>
              <a:t>Investors can </a:t>
            </a:r>
            <a:r>
              <a:rPr lang="en-US" u="sng" dirty="0" smtClean="0">
                <a:uFill>
                  <a:solidFill>
                    <a:srgbClr val="C00000"/>
                  </a:solidFill>
                </a:uFill>
              </a:rPr>
              <a:t>estimate growth easily </a:t>
            </a:r>
            <a:r>
              <a:rPr lang="en-US" dirty="0" smtClean="0"/>
              <a:t>because sales correlate highly with an economic series</a:t>
            </a:r>
          </a:p>
          <a:p>
            <a:r>
              <a:rPr lang="en-US" dirty="0" smtClean="0"/>
              <a:t>Sales grow in line with the economy but profit growth varies by industry because the competitive structure varies</a:t>
            </a:r>
          </a:p>
          <a:p>
            <a:r>
              <a:rPr lang="en-US" dirty="0" smtClean="0"/>
              <a:t>Competition produces tight profit margins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Cyclical Indicator Approach</a:t>
            </a:r>
            <a:endParaRPr lang="en-US" dirty="0"/>
          </a:p>
        </p:txBody>
      </p:sp>
      <p:sp>
        <p:nvSpPr>
          <p:cNvPr id="3" name="Content Placeholder 2"/>
          <p:cNvSpPr>
            <a:spLocks noGrp="1"/>
          </p:cNvSpPr>
          <p:nvPr>
            <p:ph idx="1"/>
          </p:nvPr>
        </p:nvSpPr>
        <p:spPr/>
        <p:txBody>
          <a:bodyPr>
            <a:normAutofit/>
          </a:bodyPr>
          <a:lstStyle/>
          <a:p>
            <a:r>
              <a:rPr lang="en-US" sz="2800" dirty="0" smtClean="0"/>
              <a:t>Aggregate economy experiences periods of expansion and contraction that can be identified by the movement in economic activity reflected in specific economic series.</a:t>
            </a:r>
          </a:p>
          <a:p>
            <a:r>
              <a:rPr lang="en-US" sz="2800" b="1" dirty="0" smtClean="0">
                <a:solidFill>
                  <a:schemeClr val="accent1">
                    <a:lumMod val="75000"/>
                  </a:schemeClr>
                </a:solidFill>
              </a:rPr>
              <a:t>Cyclical Indicator Categories:</a:t>
            </a:r>
          </a:p>
          <a:p>
            <a:pPr lvl="1"/>
            <a:r>
              <a:rPr lang="en-US" sz="2400" dirty="0" smtClean="0"/>
              <a:t>Leading indicators</a:t>
            </a:r>
          </a:p>
          <a:p>
            <a:pPr lvl="1"/>
            <a:r>
              <a:rPr lang="en-US" sz="2400" dirty="0" smtClean="0"/>
              <a:t>Coincident indicators</a:t>
            </a:r>
          </a:p>
          <a:p>
            <a:pPr lvl="1"/>
            <a:r>
              <a:rPr lang="en-US" sz="2400" dirty="0" smtClean="0"/>
              <a:t>Lagging indicators</a:t>
            </a:r>
            <a:endParaRPr lang="en-US" sz="24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 5: Deceleration of Growth and Decline</a:t>
            </a:r>
            <a:endParaRPr lang="en-US" dirty="0"/>
          </a:p>
        </p:txBody>
      </p:sp>
      <p:sp>
        <p:nvSpPr>
          <p:cNvPr id="3" name="Content Placeholder 2"/>
          <p:cNvSpPr>
            <a:spLocks noGrp="1"/>
          </p:cNvSpPr>
          <p:nvPr>
            <p:ph idx="1"/>
          </p:nvPr>
        </p:nvSpPr>
        <p:spPr/>
        <p:txBody>
          <a:bodyPr>
            <a:normAutofit lnSpcReduction="10000"/>
          </a:bodyPr>
          <a:lstStyle/>
          <a:p>
            <a:r>
              <a:rPr lang="en-US" dirty="0" smtClean="0"/>
              <a:t>Industry’s sales growth declines because of </a:t>
            </a:r>
            <a:r>
              <a:rPr lang="en-US" dirty="0" smtClean="0">
                <a:solidFill>
                  <a:srgbClr val="FF0000"/>
                </a:solidFill>
              </a:rPr>
              <a:t>shifts in demand</a:t>
            </a:r>
            <a:r>
              <a:rPr lang="en-US" dirty="0" smtClean="0"/>
              <a:t> or </a:t>
            </a:r>
            <a:r>
              <a:rPr lang="en-US" dirty="0" smtClean="0">
                <a:solidFill>
                  <a:srgbClr val="FF0000"/>
                </a:solidFill>
              </a:rPr>
              <a:t>growth of substitutes</a:t>
            </a:r>
          </a:p>
          <a:p>
            <a:r>
              <a:rPr lang="en-US" dirty="0" smtClean="0"/>
              <a:t>Profit margins continue to be squeezed, and some firms experience low profits or even losses</a:t>
            </a:r>
          </a:p>
          <a:p>
            <a:r>
              <a:rPr lang="en-US" u="sng" dirty="0" smtClean="0">
                <a:uFill>
                  <a:solidFill>
                    <a:srgbClr val="C00000"/>
                  </a:solidFill>
                </a:uFill>
              </a:rPr>
              <a:t>Firms that remain profitable may show very low rates of return on capital</a:t>
            </a:r>
          </a:p>
          <a:p>
            <a:r>
              <a:rPr lang="en-US" dirty="0" smtClean="0"/>
              <a:t>Investors begin thinking about alternative uses for the capital tied up in this industry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Analysis of Industry Competition</a:t>
            </a:r>
            <a:endParaRPr lang="en-US" dirty="0"/>
          </a:p>
        </p:txBody>
      </p:sp>
      <p:sp>
        <p:nvSpPr>
          <p:cNvPr id="5" name="Subtitle 4"/>
          <p:cNvSpPr>
            <a:spLocks noGrp="1"/>
          </p:cNvSpPr>
          <p:nvPr>
            <p:ph type="subTitle" idx="1"/>
          </p:nvPr>
        </p:nvSpPr>
        <p:spPr/>
        <p:txBody>
          <a:bodyPr/>
          <a:lstStyle/>
          <a:p>
            <a:r>
              <a:rPr lang="en-US" dirty="0" smtClean="0"/>
              <a:t>Porter's Five Forces</a:t>
            </a:r>
          </a:p>
          <a:p>
            <a:r>
              <a:rPr lang="en-US" dirty="0" smtClean="0"/>
              <a:t>HHI</a:t>
            </a:r>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sonmyers.com/wp-content/uploads/2013/02/fiveforcesmichaelporter.png"/>
          <p:cNvPicPr>
            <a:picLocks noChangeAspect="1" noChangeArrowheads="1"/>
          </p:cNvPicPr>
          <p:nvPr/>
        </p:nvPicPr>
        <p:blipFill>
          <a:blip r:embed="rId2"/>
          <a:srcRect/>
          <a:stretch>
            <a:fillRect/>
          </a:stretch>
        </p:blipFill>
        <p:spPr bwMode="auto">
          <a:xfrm>
            <a:off x="219075" y="1600200"/>
            <a:ext cx="8543925" cy="5105400"/>
          </a:xfrm>
          <a:prstGeom prst="rect">
            <a:avLst/>
          </a:prstGeom>
          <a:noFill/>
        </p:spPr>
      </p:pic>
      <p:sp>
        <p:nvSpPr>
          <p:cNvPr id="5" name="Rectangle 4"/>
          <p:cNvSpPr/>
          <p:nvPr/>
        </p:nvSpPr>
        <p:spPr>
          <a:xfrm>
            <a:off x="381000" y="467380"/>
            <a:ext cx="8458200"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chemeClr val="accent3">
                    <a:lumMod val="50000"/>
                  </a:schemeClr>
                </a:solidFill>
                <a:effectLst>
                  <a:outerShdw blurRad="76200" dist="50800" dir="5400000" algn="tl" rotWithShape="0">
                    <a:srgbClr val="000000">
                      <a:alpha val="65000"/>
                    </a:srgbClr>
                  </a:outerShdw>
                </a:effectLst>
              </a:rPr>
              <a:t>Porter's Five Forces</a:t>
            </a:r>
            <a:endParaRPr lang="en-US" sz="4000" b="1" spc="50" dirty="0">
              <a:ln w="11430"/>
              <a:solidFill>
                <a:schemeClr val="accent3">
                  <a:lumMod val="50000"/>
                </a:schemeClr>
              </a:soli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Threat of New Entrants </a:t>
            </a:r>
            <a:endParaRPr lang="en-US" dirty="0"/>
          </a:p>
        </p:txBody>
      </p:sp>
      <p:sp>
        <p:nvSpPr>
          <p:cNvPr id="3" name="Content Placeholder 2"/>
          <p:cNvSpPr>
            <a:spLocks noGrp="1"/>
          </p:cNvSpPr>
          <p:nvPr>
            <p:ph idx="1"/>
          </p:nvPr>
        </p:nvSpPr>
        <p:spPr>
          <a:xfrm>
            <a:off x="457200" y="4008437"/>
            <a:ext cx="8229600" cy="2392363"/>
          </a:xfrm>
        </p:spPr>
        <p:txBody>
          <a:bodyPr>
            <a:normAutofit fontScale="77500" lnSpcReduction="20000"/>
          </a:bodyPr>
          <a:lstStyle/>
          <a:p>
            <a:r>
              <a:rPr lang="en-US" dirty="0" smtClean="0"/>
              <a:t>When new entrants are diversifying from other markets, they can leverage existing capabilities and cash flows to shake up competition</a:t>
            </a:r>
          </a:p>
          <a:p>
            <a:r>
              <a:rPr lang="en-US" dirty="0" smtClean="0"/>
              <a:t>If entry barriers are low and newcomers expect little retaliation from the entrenched competitors, the threat of entry is high and industry profitability is moderated.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grpSp>
        <p:nvGrpSpPr>
          <p:cNvPr id="5" name="Group 4"/>
          <p:cNvGrpSpPr/>
          <p:nvPr/>
        </p:nvGrpSpPr>
        <p:grpSpPr>
          <a:xfrm>
            <a:off x="457200" y="1371600"/>
            <a:ext cx="8482824" cy="2286000"/>
            <a:chOff x="457200" y="1371600"/>
            <a:chExt cx="8482824" cy="2514600"/>
          </a:xfrm>
        </p:grpSpPr>
        <p:pic>
          <p:nvPicPr>
            <p:cNvPr id="6" name="Picture 2" descr="http://content.artofmanliness.com/uploads/2009/09/rip_hammer.jpg"/>
            <p:cNvPicPr>
              <a:picLocks noChangeAspect="1" noChangeArrowheads="1"/>
            </p:cNvPicPr>
            <p:nvPr/>
          </p:nvPicPr>
          <p:blipFill>
            <a:blip r:embed="rId2"/>
            <a:srcRect/>
            <a:stretch>
              <a:fillRect/>
            </a:stretch>
          </p:blipFill>
          <p:spPr bwMode="auto">
            <a:xfrm>
              <a:off x="5334000" y="1524000"/>
              <a:ext cx="1219200" cy="1847851"/>
            </a:xfrm>
            <a:prstGeom prst="rect">
              <a:avLst/>
            </a:prstGeom>
            <a:noFill/>
          </p:spPr>
        </p:pic>
        <p:sp>
          <p:nvSpPr>
            <p:cNvPr id="7" name="Oval 6"/>
            <p:cNvSpPr/>
            <p:nvPr/>
          </p:nvSpPr>
          <p:spPr>
            <a:xfrm>
              <a:off x="2661140" y="1371600"/>
              <a:ext cx="2667000" cy="25146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457200" y="2362200"/>
              <a:ext cx="2133600" cy="7620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New entrants</a:t>
              </a:r>
              <a:endParaRPr lang="en-US" sz="2400" b="1" dirty="0"/>
            </a:p>
          </p:txBody>
        </p:sp>
        <p:sp>
          <p:nvSpPr>
            <p:cNvPr id="9" name="Rounded Rectangle 8"/>
            <p:cNvSpPr/>
            <p:nvPr/>
          </p:nvSpPr>
          <p:spPr>
            <a:xfrm>
              <a:off x="2991728" y="1752600"/>
              <a:ext cx="1961272"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Bring new capacity</a:t>
              </a:r>
              <a:endParaRPr lang="en-US" sz="2000" dirty="0"/>
            </a:p>
          </p:txBody>
        </p:sp>
        <p:sp>
          <p:nvSpPr>
            <p:cNvPr id="10" name="Rounded Rectangle 9"/>
            <p:cNvSpPr/>
            <p:nvPr/>
          </p:nvSpPr>
          <p:spPr>
            <a:xfrm>
              <a:off x="2991728" y="2819400"/>
              <a:ext cx="1961272"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Gain market share</a:t>
              </a:r>
              <a:endParaRPr lang="en-US" sz="2000" dirty="0"/>
            </a:p>
          </p:txBody>
        </p:sp>
        <p:sp>
          <p:nvSpPr>
            <p:cNvPr id="11" name="Rounded Rectangle 10"/>
            <p:cNvSpPr/>
            <p:nvPr/>
          </p:nvSpPr>
          <p:spPr>
            <a:xfrm>
              <a:off x="6577824" y="1828800"/>
              <a:ext cx="23622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Prices, costs, rate of investment</a:t>
              </a:r>
              <a:endParaRPr lang="en-US" sz="2000" dirty="0"/>
            </a:p>
          </p:txBody>
        </p:sp>
      </p:gr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Supply-side economies of scale</a:t>
            </a:r>
          </a:p>
          <a:p>
            <a:pPr lvl="1"/>
            <a:r>
              <a:rPr lang="en-US" dirty="0" smtClean="0"/>
              <a:t>Arise when firms that produce at larger volumes enjoy lower costs per unit because they can spread fixed costs over more units</a:t>
            </a:r>
          </a:p>
          <a:p>
            <a:r>
              <a:rPr lang="en-US" dirty="0" smtClean="0"/>
              <a:t>Demand-side benefits of scale</a:t>
            </a:r>
          </a:p>
          <a:p>
            <a:pPr lvl="1"/>
            <a:r>
              <a:rPr lang="en-US" dirty="0" smtClean="0"/>
              <a:t>Arise in industries where a buyer’s willingness to pay for a company’s product increases with the number of other buyers who also patronize the company.</a:t>
            </a:r>
          </a:p>
          <a:p>
            <a:r>
              <a:rPr lang="en-US" dirty="0" smtClean="0"/>
              <a:t>Customer switching costs</a:t>
            </a:r>
          </a:p>
          <a:p>
            <a:pPr lvl="1"/>
            <a:r>
              <a:rPr lang="en-US" dirty="0" smtClean="0"/>
              <a:t>Switching costs are fixed costs that buyers face when they change suppliers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Entry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Capital requirements</a:t>
            </a:r>
          </a:p>
          <a:p>
            <a:pPr lvl="1"/>
            <a:r>
              <a:rPr lang="en-US" dirty="0" smtClean="0"/>
              <a:t>The need to invest large financial resources in order to compete can deter new entrants.</a:t>
            </a:r>
          </a:p>
          <a:p>
            <a:r>
              <a:rPr lang="en-US" dirty="0" smtClean="0"/>
              <a:t>Unequal access to distribution channels</a:t>
            </a:r>
          </a:p>
          <a:p>
            <a:pPr lvl="1"/>
            <a:r>
              <a:rPr lang="en-US" dirty="0" smtClean="0"/>
              <a:t>Sometimes access to distribution is so high a barrier that new entrants must bypass distribution channels altogether or create their own. </a:t>
            </a:r>
          </a:p>
          <a:p>
            <a:r>
              <a:rPr lang="en-US" dirty="0" smtClean="0"/>
              <a:t>Restrictive government policy</a:t>
            </a:r>
          </a:p>
          <a:p>
            <a:pPr lvl="1"/>
            <a:r>
              <a:rPr lang="en-US" dirty="0" smtClean="0"/>
              <a:t>Government policy can hinder or aid new entry directly, as well as amplify (or nullify) the other entry barriers.</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Suppliers</a:t>
            </a:r>
            <a:endParaRPr lang="en-US" dirty="0"/>
          </a:p>
        </p:txBody>
      </p:sp>
      <p:sp>
        <p:nvSpPr>
          <p:cNvPr id="3" name="Content Placeholder 2"/>
          <p:cNvSpPr>
            <a:spLocks noGrp="1"/>
          </p:cNvSpPr>
          <p:nvPr>
            <p:ph idx="1"/>
          </p:nvPr>
        </p:nvSpPr>
        <p:spPr/>
        <p:txBody>
          <a:bodyPr>
            <a:normAutofit/>
          </a:bodyPr>
          <a:lstStyle/>
          <a:p>
            <a:r>
              <a:rPr lang="en-US" dirty="0" smtClean="0"/>
              <a:t>Powerful suppliers capture more of the value for themselves by </a:t>
            </a:r>
            <a:r>
              <a:rPr lang="en-US" dirty="0" smtClean="0">
                <a:solidFill>
                  <a:srgbClr val="FF0000"/>
                </a:solidFill>
              </a:rPr>
              <a:t>charging higher prices</a:t>
            </a:r>
            <a:r>
              <a:rPr lang="en-US" dirty="0" smtClean="0"/>
              <a:t>, </a:t>
            </a:r>
            <a:r>
              <a:rPr lang="en-US" dirty="0" smtClean="0">
                <a:solidFill>
                  <a:srgbClr val="FF0000"/>
                </a:solidFill>
              </a:rPr>
              <a:t>limiting quality or services</a:t>
            </a:r>
            <a:r>
              <a:rPr lang="en-US" dirty="0" smtClean="0"/>
              <a:t>, or shifting costs to industry participants. </a:t>
            </a:r>
          </a:p>
          <a:p>
            <a:r>
              <a:rPr lang="en-US" dirty="0" smtClean="0"/>
              <a:t>Powerful suppliers, including </a:t>
            </a:r>
            <a:r>
              <a:rPr lang="en-US" u="sng" dirty="0" smtClean="0">
                <a:uFill>
                  <a:solidFill>
                    <a:srgbClr val="C00000"/>
                  </a:solidFill>
                </a:uFill>
              </a:rPr>
              <a:t>suppliers of labor</a:t>
            </a:r>
            <a:r>
              <a:rPr lang="en-US" dirty="0" smtClean="0"/>
              <a:t>, can squeeze profitability out of an industry that is unable to pass on cost increases in its own prices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iliconangle.com/files/2013/12/Microsoft-logo.jpg"/>
          <p:cNvPicPr>
            <a:picLocks noChangeAspect="1" noChangeArrowheads="1"/>
          </p:cNvPicPr>
          <p:nvPr/>
        </p:nvPicPr>
        <p:blipFill>
          <a:blip r:embed="rId2" cstate="print"/>
          <a:srcRect/>
          <a:stretch>
            <a:fillRect/>
          </a:stretch>
        </p:blipFill>
        <p:spPr bwMode="auto">
          <a:xfrm>
            <a:off x="7926022" y="1299541"/>
            <a:ext cx="913178" cy="910259"/>
          </a:xfrm>
          <a:prstGeom prst="rect">
            <a:avLst/>
          </a:prstGeom>
          <a:noFill/>
        </p:spPr>
      </p:pic>
      <p:sp>
        <p:nvSpPr>
          <p:cNvPr id="2" name="Title 1"/>
          <p:cNvSpPr>
            <a:spLocks noGrp="1"/>
          </p:cNvSpPr>
          <p:nvPr>
            <p:ph type="title"/>
          </p:nvPr>
        </p:nvSpPr>
        <p:spPr/>
        <p:txBody>
          <a:bodyPr>
            <a:normAutofit/>
          </a:bodyPr>
          <a:lstStyle/>
          <a:p>
            <a:pPr algn="l"/>
            <a:r>
              <a:rPr lang="en-US" i="1" dirty="0" smtClean="0"/>
              <a:t>A supplier group is powerful if:</a:t>
            </a:r>
            <a:endParaRPr lang="en-US" i="1" dirty="0"/>
          </a:p>
        </p:txBody>
      </p:sp>
      <p:sp>
        <p:nvSpPr>
          <p:cNvPr id="3" name="Content Placeholder 2"/>
          <p:cNvSpPr>
            <a:spLocks noGrp="1"/>
          </p:cNvSpPr>
          <p:nvPr>
            <p:ph idx="1"/>
          </p:nvPr>
        </p:nvSpPr>
        <p:spPr/>
        <p:txBody>
          <a:bodyPr>
            <a:normAutofit fontScale="85000" lnSpcReduction="10000"/>
          </a:bodyPr>
          <a:lstStyle/>
          <a:p>
            <a:r>
              <a:rPr lang="en-US" dirty="0" smtClean="0"/>
              <a:t>It is more concentrated than the industry it sells to. </a:t>
            </a:r>
          </a:p>
          <a:p>
            <a:r>
              <a:rPr lang="en-US" dirty="0" smtClean="0"/>
              <a:t>The supplier group does not depend heavily on the industry for its revenues.</a:t>
            </a:r>
          </a:p>
          <a:p>
            <a:r>
              <a:rPr lang="en-US" dirty="0" smtClean="0"/>
              <a:t>Switching costs in changing suppliers. For example, shifting suppliers is difficult if companies have invested heavily in specialized ancillary equipment or in learning how to operate a supplier’s equipment </a:t>
            </a:r>
          </a:p>
          <a:p>
            <a:r>
              <a:rPr lang="en-US" dirty="0" smtClean="0"/>
              <a:t>Suppliers offer products that are differentiated. (Pharmaceutical)</a:t>
            </a:r>
          </a:p>
          <a:p>
            <a:r>
              <a:rPr lang="en-US" dirty="0" smtClean="0"/>
              <a:t>There is no substitute for what the supplier group provides. </a:t>
            </a:r>
          </a:p>
          <a:p>
            <a:pPr>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35842" name="AutoShape 2" descr="data:image/jpeg;base64,/9j/4AAQSkZJRgABAQAAAQABAAD/2wCEAAkGBxIQEg8UDxQQDxAQDw8PEA8QDw8PDw8PFBEWFhQRFRQYHCggGBolHBQUITEhJSkrLi4uFx8zODMsNygtLisBCgoKDg0OGBAQGiwkHyQsLCwsLCwsLCwsLCwsLCwsLCwsLCwsLCwsLCwsLCwsLCwsLCwsLCwsLCwsLCwsLCwsLP/AABEIAOAA4QMBEQACEQEDEQH/xAAcAAABBQEBAQAAAAAAAAAAAAAAAQMEBQYCBwj/xABIEAABAwICBgYEDAMFCQAAAAABAAIDBBEFIQYSEzFBUQdhcYGRoSIycrEUI0JSYoKSorLB0eEzc8IVFiRDYyVUg5Sj0tPw8f/EABsBAQADAQEBAQAAAAAAAAAAAAABAgMEBQYH/8QANBEAAgECBAMFBwQCAwAAAAAAAAECAxEEEiExBUFRE4GRofAiMmFxscHRFELh8QZSFTND/9oADAMBAAIRAxEAPwD3FACAEAIAQAgBACAEAIBNZAcmRAcmVAJtUAbVAKJUB0JEAocgOkAIAQAgBACAEAIAQAgBACAEAIAQAgBACAQlAcOkQFNjelFJRj/FTxQm1wxzryuHVGLuPcFZRb2IbS3MNivTPSMuKeKeoNsnHVgjPe67vurRUXzKOrFGYq+mWtebQQU0fU7a1DvIt9yuqC5sp23REKTpDxqT1Ls/l0QP4g5T2UA5z5Ia/vrj3z5v+Sp//GnZ0yuaoOs6SMYj9drXfzKNw/Dqp2UCyqT5on0XTNUNsJ6aGTnspJIT4O11V0FyY7bqjU4X0vUMlhMJqY5C72bRn2o7nxAVHRki6qRZtcLx2CpbrU8sczeJje19uo23d6zaa3NNyyZUXUAfbIgOwUAqAEAIAQAgBACAEAIAQAgBACAEBw56AyGl3SDR4ddsjjLP/u0NnSD2zuYO3PkCrxpuRWU1Hc8ixzpIxKvcWU5NNG7dFTaxlI+lN63eNULdUox3MXUk9irotEpHnWqHhhcdZwHxkjid5Lt1/FWc+hCpt7l7SaOUsfyNoech1/Ld5KrkzRQii1iY1oswNaOTQGjyVSx1rIA1kAayAanp45BaRjHj6TWu96kblTWaL0z/AFQ6I82Oy+ybjwUqTKOEWUc+jlTTu2lM8uc3c+JzoZh4H3FWzJ7lMklsX2AdKVXTHUrG/CWDIkgRVLfyd2EA9apKinsWjVa0kesaN6XU1c29PIHEAF8bvRlj9phzt1jLrWEouO5smnsaOKouqkklj7oBxACAEAIAQAgBACAEAIAQCEoCLX10cLHyTPbHGxpc973BrGtHEkpuDw/TnpXlqNaHDi6CA3a6osW1EvD0OMbev1vZ3LphStrIwlV5IyGFaOuk9OoJY0nW1f8AMeTmS4ndfx7Fdy6FVC+rNXSQsibqxNDG9QzPWTvJ7VR6mqSQ9tUAbVAJtUAu1QBtUAbVAG0QBtEAbRARMQoYpxaRoJ4PGT29h/JE7ENJ7mUrcLmpHiWB77MOs2WMlskfbb37ua0TT0Zk4uOqPQNCuk/WLYsQLWOyDaoWbG8/6g3MP0hl2LGdG2sTWFVPc9YpasG2awNSwilugHgUAqAEAIAQAgBACAEAhKArccxiGkhkmqHiOKMXc45kng1o4uJyAG9Sk27IHzpprplUYtKG2dHTh3xFKDfPhJJb1n+TeHEnrhBRRzTm5OyOsHwlsNnPs6Xxazs6+tQ5XLRjYttqqlg2qEibVAG1QBtUAbVAG1QC7VAG1QgXaoA2iANogE2iAz2M4KDd8Asd7oxuPW3r6leMupnKHQttA9O30ZbDUlz6a9muNy+n/VnVw4clSpTvqty0KltGe5YfXteGlpDmuALXAghwO4g8QuY3LeGW6AfBQCoAQAgBACAEAICJiFayFj5JXCOONrnve42axgFySgPmvT7TCTFZ8tZtNG4img455bV44vPkMhxJ7IQUUc05uWhxhVEIRc2MhGZ+aPmhQ3cmKsWG1VSwm1QCbVCRNqoAm2QCbZBcXbIBdspAu1QC7VCBdqgDaqQG1QBtUAbVAU2NYeHXkjHpb3tHyusdfvVovkUlHmXfR1piaV7YJ3f4d7rRvJ/gPJ3H6BPgc911SrTvqi1OpbRnuVDV3suY6C3hkuhA+EAIAQAgBACA4kcgPCOmfTDbymigd8TC4GpcD/Enaco/ZZx+l7K6aMLe0zCrPkjDYTT6vpu3n1eoc1pJlIrmWe1VC4m1QCGZQDqO7r23DeVjVrRp7nbhMFUxLeS1lu2OtYOOf/vV+q454ub93T165Hu0eB0o/wDY2/JeWvmdAcsuyw9y55VZvdnpU8Bh4bQXh+TsMPM+JWec37GHQXY3/exVo15x2ZhUwOHqe9BeFvNWOH0x4fsuqnjuU0ePieBreg+5/Z/nxIr3lps7Ir0IzjJXiz5+rSnSlkmrMTbKxQXbKSBdsgDbIA2yANsgDbIClxSmDTrN9VxzHJ36FXizOSPTOi/Skys+DzOvLC34txOckIy7y3IdlutYVYWd0b053Vmer0NReyxNC0jcgHEAIAQAgEJQGQ6SdJ/7Oo5JGH4+Q7GnG/41wPp25NALu4Dir045nYrKWVXPmyBmu70iTnrOJJJceNzxJXWzlWrLXaqpoG1UATaoScGZQC1pW2jZzcS/u3DyC8jEzzVX8ND7Hg1HJh1Lrr67rEiOJczkesSY4Fk5kXJDKdZuZFxwUyr2hFwNOmcXKbSN4ZsmZaxDpHc7E6rfc5evw2LalPuPm+O1byhT6a+vMj1OEzxxskc27XsElmm7mNO4uHnle3Gy7IYmnOTinr62Pn762K/aroAbVAG2QBtkAbZALtkAj3BwIO45KSGQaKqfTTMkjNnxPDm8iOIPURcd6u0pKxRPKz6D0Zxds8UUjD6MjQ4cxzaesG47lxNWdjrTurmupZbqATWlAKgBACAbkcgPnPpgx/4XXujabxUYMDbbjNe8zu24Df8AhrrpRtE56ru7GRgyHarMrHYc11BYTXQHJegBhLi1o3uIaO0mwVJNRTb5F4Qc5KK3bS8TWCLOw3NAaOwCy+fcr6s/QqUFCCitkTIYVhKRLZOhp1hKZm5kuOmWLqGLqDwplTtCnaAaVFUJVQ89rpPhdfs23IdM2Bo+gz0XW8HFfV0V2GFUvhfvfpHyWPq9piJvu8P5PTayEFxtubZrexo1QRy3L51T1POmrszeKaORSEkDUcflMs0ntFrHwB616NHHzho9UFJoztTo1K31XNcPpNc0+WsvQhj4PdevIt2iIbsIlG/U8X/9q1/V0x2kTn+zX8T9lpPvsoeKjyRDqIdjoQN/mb/t71lLESexR1GO4vII4YmD5bzIe4WHZvHgrYZOU3Jl4XKcSLvLjVQL59ysisjedFOMarpKdxy/jReQe38J8VhWjzNKMuR7Ph09wFgbF1E5AOoAQAgKXSjFRSUtTOc9jC+QD5zwPQb3usO9TFXdiG7K58plxe4l5LnOJc5x3ucTck9pXccb1Y/dQaCoBbIDlyiwJuARa0wPCNrpO/cPM+S48dPLSt10PV4PS7TEp/6q/wBvv5Grp414M5H2TZZ00K5ZzMZyLKCBcspnNKZNjgWDmYuY8IFTOUzkDHZxT080vGONxb1vtZo8bLqwUO2rxh1ZWdbJCUuiuYDosodpVulOYp4i+5z+Mfk0+TvFfVcVqZKOVc/t/Nj5VdT0x8S+ZTsVaI0sS1jIo0V9RCuiEjNoraiJdEWVKyeNbxZBD2dyBzIC0BTY5Nrym25gDB7z7/JejhoWh8zoirIghdJIpQh7D2CVxpqiGXcI5Brewcn/AHSUkrporB2dz6IweovZcR2mnpX3QglhAKgEcgPLunXEdSijiG+oqGBw/wBOMGQ/eEfitaK9q5nVdonhkQXUcw81LFkzsJYm4pU2IuNuCEmg0agtG93GR4aPZZ+58l4nEql5qPRfU+q4DRtSlU6vyX83NHSxrx5s9uTLemiXHORyzkWkES5JyOWUiZHEsJSMHIeESycymYwvSxWakEUI3zSazh9Bmf4ixfS/47SzVJVXyX19M5MdUtRt1fktfrYk9FWG6lI+QjOeUkew3IDsyB7118VqZquXp/Z462NbJGvJaBDljUbFWiFPGtoSM2irqY11QZmyqqWLoiyCveQ3WcdzWnz/AGv4LogruwirsyesXEk73Ek9pN17UYpKyOg7CmxFzlwU2IbGJBmhQ9u0CxDa01O4m52YY483MOoT91cU1aTR2wd4pnolDJkFUks2FAdIDiQoDwnp7q9apo4r/wAOCSUj+bIGg/8ASK6aC0ZhWeyPNom5LcxHWtUgcDVIFIQkbeoJubLD6UtZG0D1GDWO4axzdn3r5XE1VOpKXV+XI/QMHR7GhCnzS8+fmSXYrTw/xJG3HyWnWd4LFYWvV92LK18TRp6Tml36+C1Of770zdwkd9Wyv/w1eW9kebPiOE/3b+UX97Ein6Qafi17e0E+5ZT4DX5NFP1uDl/6NfOL+1zSYTpRSz+q8A9ZFv2XkYnhuJo7xNFR7RZqMlNfB6+BomAEAixB3EZgrym7bnK7p2Z4x0j1ZqK5zGZ7IMhYOBe7M/iaO5foXBKCo4NSfPVnmcQneoodF5vX8HrmCUAgp4IxuZEweS8irN1JuT5nNbQfkYsGiCFMxUaIZBmakWZtFZVMXVBmbKmqauuLKMz2PyaseqN7z5bh/UvRwcLzuXgjPtavWSNDvVU2KiFqAYmaoIPSeiypvA9p+RO4Dsc1p95K5ay9o6aXunreGPyCxNS7iKEDiAam4oD546aH62Jn6NLA3ze7+pddH3TCruY6NuQWxiOtarA7AQCEISNk23bwbjtVWiybTuiwkNXVHMutyvs2D6o4LChgKdP3Id7/AJOrEcVr1NJz06LT6b95NotDS/15NXqY38yfyXV2XVnm/qFyRdU3R7A71pJ+50Q/oVHGKHbTfQkv6Lo3D4qeVp4bRscg8AG+9Udi6qS6FDi3R/XUt3sb8IY3PXpy4yNHMx+t9nWUOzVmawqNNOLs/B+ImjumU9KbPJljzBad/wD98O9eNjuB0MR7UdGevS4q5LLiY5uklpLv5P6jWitIazEIy7PWlfUP429K/kSPBdmLtQwuRdFFevlc8yUnUqOT5u57i4L5tmgxIFRlWQ5gs2VK+cKq3KsrqkLpgZMp6oLrgUZjsek1pSODcvDL8j4r3cFC0LmkdiE1q70gzrVSxByWoBmZqqSbPovksalvIwu8Q8f0hc1dbG9HmeyYS7ILnNjQQFCB5AMzID546Xx/tOT+RB+Ersoe6c9X3jJxjILcyHQFIOrKQcuUMkn4HTBxkc4XDQGj2ib38B5q9Ja3Mqz0saOmAFrZdmS2ZxMt6RZSLRLqkWMjaJdUqykbIsYismaIw3SxhVIKc1BjDKsyMY2RhDNrc+kJBuf6IOe/LfbJXp3uTc8uoK2WnIkhc+M6wbrtuAXDPVvuvxsorUYVVlkTrueiYB0jscAysGo7dtWC7T7TeHcvDxHDakNYarzLqp1NlT1kczdaF7ZG82ODrdtty8yUWtGi909hqdYsqV86qtyrKyukDBd5awc3ODR5rpppvYyaMzXY5A05EynkzIX9o/ovToYStPZW+ZGUy079d73fOcSOzgvoaVPJBRJuAatbC4tlNiDghQSMyhVZJrOjUenU9kHvkXLiOXebUeZ7HhByC5jc0UG5CCQgGZkB4F0yw2xBruD6SI36xJID7h4rsw/umFXcxsYyXQjFjgCsQKUA29VZJfYZHqRM5vJkPYcm+QW1JaHPWepZwlXZzMtaRyzkTEuaR6xkjaJcUsiyaNossonrNo0TPM+mDEtaWnhByjYZnD6Tsm+Qd4q8FoSbXQvAYxhsMU7GvErNpIx7Q4az/SsQeV/JfL1a8pYidWLtrZP4LT7X7z1YxywjBrlr83qZbSLorzLqGQNG/YTFxb2NkzI7HA9q9Cjxa2lZd6/BhPCp6wfczEVOj+IUjrmGoYRez4QZB260d7LtVfC1/wB0X89PqYSoVI7x9dwjdIcQZkZanseZCfNQ8Hh5ckUtL4nX9oYlNuNY+/zWzW8hZUeHwdPWWVfNolUpy2T8GO0+itdMbvaW33uleLnubc+IWU+J4Gjs0/kvvt5nTT4fXlyt83/bJGJaK/Bo3OfJd4brWDbNtcNA3k5kgX8lbBcU/VVLQh7PVvX16uWxOBVCneUrv5aFI1i9tI8xnYarWK3EISxNzkhQWGZQqslGv6OY/wCM7m9jfsgn+pcWJ3SOilsz1vCBkFzmxpINyED6AamQHjXTfSelRSjdaaFx6/Rc0fjXVhnujGtyZ5tEF2IwY6ApKiEIDlsZcQ0b3ENHaTZUZKNDIQHWG5tmDsaLLqirI5p6skQuQxZY0sio0Qi3ppVk0apltTTLJo0TLGGdZtGqZ5DXk4hiZAzbLUiIfymGxt9Vrj3rHFVuxoTmuS0+fLzOihDPOMer/vyPeowGgAbmgAdgXyUbRikerLVtiOcolMJDT7FclSSNI3RHewclxzm1zN02MPY3kPBcc5tvc1TZBqHK8EbwRgNN6q/oj5T7fVjFyD9ZzT9Vfd8AoZaeZ9L+P8I8PitW8svrQyzWr6RI8di6qsUOSEsSmcEKpZMYlCqy6N7oDBaEH58j3eB1f6V5+IftnVSXsnqGEtyCxNDQQhCB5AcSBAef9LOHbahkcBd0D2Tjsbdrz9lzj3LbDytP5lKqvE8QiXoo5GPWUlbiEKGCVhTPjNY7o2uf32sB4lIq8i3IkxuXUczJkT1VmbRNhkVWUaLKnmWbRKZZQTrNo0TOsUxPYwTPG9sbtX2z6LfMhZtGsNWZrolw/XqnynMQRZX+e82B7bA+K8HjdbLTjDq79y/lo9XBRvKUuit4/wAHr2svnO0O/KclyylULKJw5y55zLpDLnLlnM1SIs8iyirm0YlbVS2BJ4AnwXZRp55KK5m/ups8yx+bXmI+Y0N+sfTd5ut3L9LwFNQpL4/0fI4ueaoyE1q70cjFLVYqcOagGiFVosmMSKjNEeqaNUmzZEz5rWg9ts/NeVKWaTZ3JWVjfYYzIKpJdxBCBxAI5AVWK0zZGPY8XY9jmOHNrhYjwKJ2dwfNlfROp5ZYn+tFI6MnnY5O7xY969eDzJNHDJWdhAFczF1VDJRNhbqwuPGV4aPZZmfMq1JakyehxFc7rnszWzMWSmutvsO0gKDNyQ/HUt+c3xCixRtE6CfkbqrRUnQ1Co0SmVultX8Sxg/zH6x9lg/Vw+ysKnQ6qPU13RjQ7Gj1yLOqJHP+o30W+66+G45iM2JcV+2y+7+vkfQYKnakn11+y+hrddeL2h15RC9UdQnKNucsZVC6QxLKqJNmkYkGaRbwibxiVGLTgMN93yupozcfAFevwyi51lbl9XojLGTyUmecFxe5znb3OLj2k3K/RIRUUkuR8dKV3djjWrZIzbAtViBtwUEjEgVSUScCpNrPGODTru7G7vOy58RLLBm9FXkesYNBuXmHabKhZYBCCzYEB0gBARaliA8b6WMF1JGVLB6MlopbcHgeg49ouPqjmu7CTunBnNiI/uMJGu05R0NSxJLlnBbGGt9RliXZjWJu4gD80i7ES1GHFx3k25DIeAyUNsKETgQqjuWukdiBRYi50yMjcSOxSpyRnKMWTYK5zfXzHzhvHaFopp/AylTtsc4qDLIxrc7NZG32nG5+84+C5a0lG8nsvsdNOL0it/uz1ujibDHFE3IRRsj8BmvyvF1pVa0pPn99fufW06ajFJD21C5rstlOHTpZssoDEk6soF1AjSSraMDVRIksq3jE2jEzulFRaMji6zB9Y5/da4d6+o4FQ9rN3+H8s8TjNWyy+tf4Mqxi+uifNNjuqtUUbOSFIG3BQSiLMoJNZofh+q3XIzkIP1Bu/M94Xl4qeaeVcjuoRtG/U9Iwen3LmNzT0rLIQSwgFQAgG5WoDPaR4WypilikHoyNIvxad4cOsGx7laEnGSkiJRUlZnglbRPp5XxSCz43Fp5EcHDqIse9ezCSlFNHnSTi7MVoVrFRwMSwudtjSxFx1sSixXMOCJRYjMd7FVsRmEMKq0RmHKF2yljkLdfUdrau65G7wNj3LkxlB1qM6cXa6tf14HRh6yp1IzaukzbUGNsm4gOOZByzX59jeGVsPJ5138j67D4mlWjeD/K7icZlwZDrUTh0ysoFlAafMrqBZRGHyrVRNFEZe493M5BaJEuUY7sy+kMgc8NBDg25Jabgk5Dyb5r7fhFHLRv8vXmfGcUrZ6zRXNYvaijy2xS1aoi5w4KSRmRVJFw6iM0gb8kZvPVy71hXq9nC/PkbUoZ5WPScHpN2S8c9E2eHQWAQFzE1CB1ACAEAhCAiVMV0B510haNbdu1iHx0QzAGcse/V7RmR3jiurC1sjyvZmFenmV1ueZRL1bHBcktapsQPMalirY8xiixVseaxRYo2OCNRYrc62Sq0Mxy6BUaJUhp0FsxkeYyKynBSVmro1hUcXdOzJdPik8eQdrN5OAIXj4jgeFqu6WV/A9SjxevDfXyfiiW3SI/Kib2tc79V5sv8cf7aniv7PQhx5fui/J/gR+kI4ReLj+qiP+O1OdReu4u+PQ5RfkRZcekPqNYzzP6+a66X+P01782/L8/Q5qnHaj92Pi/srECeplk9dxPUMgvWw/DsPR9yCv1evruPNrY+vV0lLTotBpsS9BI5LneotEiLnDmq6A08KSxHLS4gAXJNgFWTUVdlkm3ZGvwDC9QAb3HNx5n9F4taq6kr8uR6dOnkjY3OFUlrLI0NJSxWQgmtCAVACAEAIDh7UBW1kF0B5bprouWOdPA3IkuljA3HjI0e8d/NehhcT+yXd+DkxFH90e8yURXpHESowoKMfYFBRjzQhRseYxVZUdaxQyDvZKjJucuiVWiyY06BVsWuNmnUWJzHBp0sMxwYFZIZhNkrpEZhNRXSFzktVi1xp4ViSM/P9FOxdal5gmFW9Jw9I/dHLtXkYrEdo8sdvqelQo5Fd7m1wqh3LkOg1VFT2shBZxtQDiAEAIAQAgBAMysugKqtpboDzjSfRQgukpx1uiHHrZ+nhyXoYbF29mfj+Tjr4e/tQ8DLRm2/hlbiCvSPPZJjUFGSGBQUZIjCqVH2NUMgeDFUBqKCxyY1BJyY0sLnBjSxFxt0atYi4y5iskTcZc1WJTGpMlJcjuBcbDM8AEclFXZeKcnZFtheFWILs3eQ7F5WIxTqezHb6nqUMOoavc12GYfuyXIdJqKGktZAW0MdkIH0AIAQAgBACAEAhCAZljugKyrpLoDH4/o0yUlzfQk+cBk72hx7d66KOJlT03RhWw8amuzMbVUMkBtILcnDNp7CvVp1oVF7LPKq0p037SCN6uYNkuNVBJjVWQSGhVB0GqCwFqEnDmoQzgtVijGnhSgR5FZAiyOVrEpnMdM5+7dzKwq4mFPTd9Dro4adTXZdS5w7CrcM+J4ry6tadV+0erSoxpr2TS4fhu7JZGpIxahlDqPZTz04kqGwPELKV12ujkdrfGxPsbsA5ZnJCCti0grAGx5l/wDacZM+x9A4a7ExTbK+rq7S9289Qa283QHpACAVACAEAIAQAgBACAQhANyR3QECppboClrsMDgQQCDvBFwUTa1QaTVmZav0bGZjuw8t7f2XZTxs46S1+pxVcDCWsdPoU8tBJHvaT1tz/ddsMTTnzt8zzqmErQ5X+Xq4kcxH7rWyZy5mtCUypHEeCrlJ7T4DralvX4KMrLKrEX4S3r8FGVk9rE4dUN6/BTlZV1ENOn5BWylXMYfIT+yl2WrEc0nZHDadzuHiueeLpx21+R2UsDVlvp8yXT4XffmuKpi6k9Foj0qWDp09Xq/j+C6o8L3ZLmOsvaLDbWyQF1TUlkILCOOyAeCAEAIAQAgBACAEAIAQAgBAcOYgI8sF0BAnogUBWVOGX4ISVVTg4O8A9oVozlHZ2KTpwn7yTK+XBRwBHitliqq5nNLA0Jftt8mRnYSetaLG1OiMnwylyb8vwcHDD1qf1s+iK/8AF0/9n5fgBhh61V42p8Cy4ZRW7fl+BxuFHks5Ymq+ZvHBUI/t8dSTFhPUsW292dEYqKtFWJ8GE9SgsWdNhduCAtKehAQgnxU9kBJaxAdoAQAgBACAEAIAQAgBACAEAIAQCEIDl0aAZfAgI8lIEBGfQjkhIw7DhyQDZwwckADDByQDjcOHJAPsoByQgkR0gQEhlOEA82NAdgIBUAIAQAgBACAEAIAQAgBACAEAIAQAgBACATVQHJYgEMSATZIA2SAXZIBQxAdaqAVACAEAIAQAgBACAEAIA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api.ning.com/files/Tc1DvjhnAzX2CUE2FmHhL-Bj3AJofHndydBoImXh0VWBlTeBCLMAdknL0k5wd*15L-Biz4D63ne67q9tU2eUDjgJrnhq8qfI/aviation_schools_main.gif"/>
          <p:cNvPicPr>
            <a:picLocks noChangeAspect="1" noChangeArrowheads="1"/>
          </p:cNvPicPr>
          <p:nvPr/>
        </p:nvPicPr>
        <p:blipFill>
          <a:blip r:embed="rId3"/>
          <a:srcRect/>
          <a:stretch>
            <a:fillRect/>
          </a:stretch>
        </p:blipFill>
        <p:spPr bwMode="auto">
          <a:xfrm>
            <a:off x="2209800" y="5562600"/>
            <a:ext cx="1409700" cy="1212342"/>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additive="base">
                                        <p:cTn id="12" dur="500" fill="hold"/>
                                        <p:tgtEl>
                                          <p:spTgt spid="35846"/>
                                        </p:tgtEl>
                                        <p:attrNameLst>
                                          <p:attrName>ppt_x</p:attrName>
                                        </p:attrNameLst>
                                      </p:cBhvr>
                                      <p:tavLst>
                                        <p:tav tm="0">
                                          <p:val>
                                            <p:strVal val="0-#ppt_w/2"/>
                                          </p:val>
                                        </p:tav>
                                        <p:tav tm="100000">
                                          <p:val>
                                            <p:strVal val="#ppt_x"/>
                                          </p:val>
                                        </p:tav>
                                      </p:tavLst>
                                    </p:anim>
                                    <p:anim calcmode="lin" valueType="num">
                                      <p:cBhvr additive="base">
                                        <p:cTn id="13"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A supplier group is powerful if:</a:t>
            </a:r>
            <a:endParaRPr lang="en-US" dirty="0"/>
          </a:p>
        </p:txBody>
      </p:sp>
      <p:sp>
        <p:nvSpPr>
          <p:cNvPr id="3" name="Content Placeholder 2"/>
          <p:cNvSpPr>
            <a:spLocks noGrp="1"/>
          </p:cNvSpPr>
          <p:nvPr>
            <p:ph idx="1"/>
          </p:nvPr>
        </p:nvSpPr>
        <p:spPr>
          <a:xfrm>
            <a:off x="457200" y="1600201"/>
            <a:ext cx="8229600" cy="2590800"/>
          </a:xfrm>
        </p:spPr>
        <p:txBody>
          <a:bodyPr>
            <a:normAutofit lnSpcReduction="10000"/>
          </a:bodyPr>
          <a:lstStyle/>
          <a:p>
            <a:r>
              <a:rPr lang="en-US" dirty="0" smtClean="0"/>
              <a:t>The supplier group can credibly threaten to integrate forward into the industry </a:t>
            </a:r>
          </a:p>
          <a:p>
            <a:r>
              <a:rPr lang="en-US" dirty="0" smtClean="0"/>
              <a:t>In that case, if industry participants make too much money relative to suppliers, they will induce suppliers to enter the market</a:t>
            </a:r>
          </a:p>
        </p:txBody>
      </p:sp>
      <p:sp>
        <p:nvSpPr>
          <p:cNvPr id="1026" name="AutoShape 2" descr="data:image/jpeg;base64,/9j/4AAQSkZJRgABAQAAAQABAAD/2wCEAAkGBxQTEBQUExQWFBQWGBQZGRQXFxUZGBwXGBcXHyEaFh8YHigoGxonIB4VIjEhJSorLy86GSEzODMsNygtLiwBCgoKDg0OGxAQGyskICErNCwsLzQ3LC4sKyssOCw3LCwsLCwwLCwsLCwwNSwsLCwsLy00LCwsLCwsLCwsLCwtLP/AABEIAEAA7gMBIgACEQEDEQH/xAAcAAABBAMBAAAAAAAAAAAAAAAGBAUHCAABAgP/xABIEAACAQICBAsDCQUFCQAAAAABAgMEEQASBQYhMQcTFiJBUVRhk9HSFHGSFyMyQlJzgZGzCCU0crIVU1WhwSQ1Q2KCo8Lh8f/EABkBAAMBAQEAAAAAAAAAAAAAAAABAgMEBf/EAC4RAAEDAgUDAgQHAAAAAAAAAAEAAhEDEiEiMVFhBBMUQaFxgZHwBTIzUrHB0f/aAAwDAQACEQMRAD8AmHSOm6eBgs08cTEXAd1UkdYv0YScrqHtdP4qeeIi/aG/jKX7l/1MRTbHQyhc2ZWZfBVs+V1D2un8VPPGcrqHtcHip54qZlGMyDFeNyl3FbPldQ9rp/FTzxnK6h7XT+KnnipnFjGcVg8flHdVs+V1D2uDxU88Zyuoe10/ip54qWYsc8X3YPGG6O6rbcrqHtdP4qeeM5XUPa6fxU88VIKY1lweNyjuK3HK6h7XT+KnnjOV1D2un8VPPFR8uNZcHjcp9xW55XUPa6fxU88Zyuoe1weKnnio2XGWweON0dxW55XUPa4PFTzxnK6h7XT+Knnio1sZbB4w3Rerc8rqHtcHip54zldQ9rp/FTzxUW2Mth+MN071brldQ9rp/FTzw4aO0lFOpaGRJVBsWRgwBsDY26doxTTLg84H9bfYa4RubU9QVR+pX+q/5mx7jfoxLungSCmHKx+kNJxQKGmkSJSbBnYKL9W3pw38rqHtdP4qeePXWjQcdbSS08n0ZFsG3lW3qw7wbHFSdMaMemnkglFpImKt+HSO4ix/HEUqQf6pkwrY8rqHtcHip54zldQ9rg8VPPFQrYy2NfFG6m5W95XUPa4PFTzxnK6h7XB4qeeKl6N0c88gjjALEE2JA2AXO/DpNqdVKpYotlBJ567hjN1Om0w50FS6s1pgkK0HK6h7XB4qeeM5XUPa4PFTzxV+LU6qZQwRbEAjnruOOI9Uqku6BBmTLmGZfrC4wraX7wl36e4Vo+V1D2uDxU88Zyuoe1weKnnirGktWaiCMySIAoIFwwO07t2GbFtoNcJa6VTagcJCmP8AaG/jKX7l/wBTEc6A0S9XUxU6FVeVioLXsCFJ2292JH/aF/jKX7l/1MCXBh/vii+8b9N8aswpyod+Ze7ajICQdJ0AIuLZ33j8Ma5EJ/idB4j+WBitHzsn3kn9bYKdVNH5BFdYTPVluKEyZ0WCIEsxUbS0hGRQBeykjeMMyBMpCCdFrkSn+J0Hxv5YY9ZNDPRVL08jKzIFJZL5TmFxa+Fuuer3s0geMXgl2ob5gp2Hi831hYgq31lIPQcOHCyP3rN/JD+muG0mRjqgjBJtTdSqnSJcw5VjQgNK5OUMRewttJtY/iMEWmuB6tgiMiPHUZQSUQMr2H2Q30j3YXcDWvNNTRPSVLCLNIXSQ/ROYKCr/ZOwWPf3YJ9KasVlJBJLomtdo2vLxElpb7NphkN946Dv68Zve4OjRUGghQxq7oCatmEVOmdrXJ3Kq/aY9AweScCFVkuKiAtb6GVwPdm/9YLOBiNY9Ey1ds0k0k8jm1r5CQFHUNhNv+Y4DdQK3Sc2kqeskM5gnlZGJLcUVyM1lU7AotsNrXG/A57iTGEIDAED1OrkyVa0ki5JjIkdjuu7AA3G9dt7jDrrnwez6OjjeaSJxIxUBM19gJubjdiV9caJZNYtFW+lllZv5YyWW/43wOftBVvz9LD9mOV/xdgo/pP54bahc5o3SLYBQjHwaVJ0d7eZYliETTZDnz5QCbbrXP8Arhi1U1bmr6kQQ2DFSxZr5VUdJt+AxO2vNqfVwx7rxQRfFlv/AK4aODijXRuiKjSMoGeRC6g7DxajmJ72bb/1DqwhUNpPMBOBMKL9dtRp9GmLjnRxLnsUzWBW2w5h3/5YX6pcGFTX0wqIpIkQs6gPmvzTYnYN17/liRuGCD2nQ9PU7Lq0T3HVItjbuuRh91J0YyaAiiSTiXkge0v2GlzEPvG0Fgd4wjVNgPrMKgBKivSPAtXxoWVoZSATkVmDG3QMw2nDJqXwf1GkhMYnSPiWCsJMwOYg7Ng6LYnPQdHLoqhnlqaqavy3kBysWChdy3ZjbpJvYfmcNfAltoampay+0VU8h6gOb09QObbg7rrSU4CBfkMrf7+n/wC55YjTSNGYpZIiQxjdkJG4lSQbYmrWaigjp6ieLTlS8irI6RLUrYttIQAbbXsLDEKOSSSTcm5JO0kneT342pFx1KRCsbwNa2mtouKlN56eyt1sn1X/AC2HvXvwO8PmqWeMaQiHOjCpMB0pfmv7wTb3EdWIu1L1hagrY6hblQcsi/aib6Q9/SO8DFqFMVTT9EkMye8Mjj/UHHPUBpPuGioYhU0xrBFrzq02j62SnO1fpRt9qNr2PvG0H3YHyMdgIIkKUQahOFrlJIAySbSbD6J68SHpOpTiJeen0H+sv2T34jnUinV6xVdQy5ZNjC42Lg+0joiAQykQxghHIORd+U48frbe8JnQLzeqt7onhKNG1KcTFz0+gn1l+yO/CajqE9rqTnWxEP1h9j343o7REBhjJhjJKLc5F6hhPSaKgNVUKYY7AQ2GUWF122xy5M2v2QufLm1+yEn19nU0TAMpOePYCCd/diMMSTrxo2FKNmSJFbPHtVQDtPdiN8ep0EdrDdeh0cdvDdTD+0MP9spfuX/UwI8F4/fNF9436b4NOH9b1lL9y/8AXgT4M4/3vR/eH9N8bs/S+S2JzrvR+h6ObNmYmS8zSLxpQqqyPmNuLOwLlN79OF9Q9DJURytUZCnFAMkxuix2ymNeKtzbXt1460fqxVIKuOSgrCJ2HzkOQNkWRmK88EZWupP8uPE6insOlPzpvRgwnVUmbXCueVKeQOfZpQ0iQ35kc1xxqAdzG4vuDi1hhbwsn96zfyQ/prhbW6rVAo3p4dH1xzyRyAzGIhGUEEoEUbWWynb0Dqwi4W0I0tNfoWH9MYpsXADn+knDBFmpOumjXoRR18aoVTi+MyXDp0HMourf/cPD696M0bRNBo8mU88ogzlc79LM24X22GBHR/B5TPHSK9TIlTULA3FAxnY5JYKtswyoC2Y7MelNwZxvNTqlQ8kUizSSSx5WAiEgSIJcC7ttud3NNsZltMnUqpdC3wUa/wAdDG1NUhuIZiyyAZsjEAMGUb1Nr7O/ElaB1w0VHxdNTTqBI9kQZ8qsx+iL7EF9w3bcRlHwdRCmleSaUTIazIg4vasEmRSVIuwY2uQRa+FWluC1I0lKTPI/zKQpzedK75Gz2GxAfdubqwPbTcdUgXAJHrTrNLBrCaoskwgYIFRubxNiCl+h+c1+/BzXaz6CrminqCpkjtlEiuGG2+UgfSF/eMBtZwbxxTOM1RLEkMUmWJEMzyPK0eVBawUFb3IOw45n4P4UpjNnqCTLJGgIRbAOEBkGVtuYm9mG7DIpmMeEAuCV8IGvVPpCanplZko1kV5pirXYDoVRtta+3rPdtftYuFyljSOOkhWqSxDK+aNVC2ygBkN+n3WwLSagwR1CRSvUjjqt6eIARhmjWNSZTmH0cxIuOgY86XUWmmV5Ipani0lqFsVjaR0po8zmIKNrM1lX/MdGC2lA2CJciTT3CJRVmh5YWPE1DxNaEK7KrqbqA2UC2wbe/HhrjrxRS6IFJTyFnywoVyOosuW+0i3RhkoeDgTNOVNRGiRgosiJxnHmIvxcltmUDLcix54GzCCPUf8A2mjjf2hYpoElllERYK7BiUQhdwAW5N7XvbFNbSGh0xTxRZqXrtR0+h/ZpJSJstQMpRyoLs+UXAtbauFWomuujqXRcNLNIQwRhIojkIu5YkXA78BI1LX+1JaMGbJHC8pPMaTmxhgoyixuSoGwHbuBxvQ+qkElNA0hq46iapFLxZWIKJLKSxDDMEVTtvtuN2G5lMziccf5TEol0pXau8RLxMKGXI+QcVKOflOXaRs22xEfF7MF+ueqa0qI8PHspMudJkUMipIUWQlQLI5By3G3AiTjWk0AYGUjK4K4mfgI1quraPkO1czwkn6u9kHuN2HcT1YhgnHto2veCaOaM2kjZXU946D3HaPxwqrLmwmMFYbhg1S9tojJGt56cF062X6yfiBcd4GK04t7qrp2Oto4qiPc42r0q42Mp7wb4gHhj1T9jrTKgtBUEsttyyfWT/yHv7sc1B8ZCm4eqGtTUkNYojZUbLJzmUsLZduwEYOdI09XxMl54SMj3AhYG2U7jnwCapVyQVaySHKgWQXsTtK2G7BnX62UjRSKJblkYDmtvII6scnVtqGqLWyIHpK87qQ81BA9ko0fT1fEx2nhAyLYGFibWG/n4T0kFV7TPaaINaHMeKNjzdlhn2Yyh1spFiRTLYhVBGVt4A7seFLrRSipncyc1xFlOVtuVbHoxz2Vc2X25HCwtqZsvtyF466Q1ApGMksbrmTmrEVN79ZY4j3B5rfrFTzUrRxPmYshtlYbAe8YBbY9Hog4U8wjHaF3dIHWYiMfgpl4ff4yl+5f+vEZxOVIZWKsNzKSCPcRtGJh4ZdV6urqad6aBpVWJlYgqLEve20joxH/AMnek+yP8UfqxtRc2wSVdRpuwTR/alR2ifxpfVjX9qT/AN/P40vqw8jg90n2R/ij9WOhwf6T7G/xR+rGlzNwoh/KZP7Tn7RP40vqwnlZmN3YuTvZiWP4k7cEg4P9Jdjf4o/VjocHukuyP8UfqxQezcIIcd0NcY+YNnfMBYNnbMBa1gb3AtssMcsz5QvGPlFrLnbKMpuLC9thuR1YKhwe6R7K/wCaerHY4PtI9lf809WHezcIh/KE2nlJuZZSdouZHvYm5G/cTtxgqph/xZb9fGSd/f3t+Z68F44P9Idlf809WNHg+0h2V/zTzwrmbhPNsUIw1MiWyySLYFRld1sp3qLHYp6hsxsVcgTJxkmT7HGPk+G9v8sFTcHmkOyv+aeePNuDrSPZX+JPVh3M3CM3KGnrZCwdpZC67Fcu5YDqVibge7Go6l1y5ZHXKSVs7DKTvK2PNJ6SN+CM8HekuyP8Ufqxr5O9Jdkf4o/Vh3s3CcFD3tMlweMkuCWBzvcM29gb7GPSd5x37dNzfnpubtX52Tmm1rrzubs2bMP44PNJdkf4o/Vjfye6S7I/xR+rDD2bhUAUNx1EisXWR1c73V3DG/WwNzjTVMlweMkuCWBzvcMd7A32Mevfgl+T3SXZH+KP1Y18nmkuyP8AFH6sF7NwrgoYlnkbNmkds1s13Y5rbs1zzrdF92E5XBd8nekuyP8AFH6scng70n2R/ij9WC9m4VYoRK44K4LzwdaT7I/xR+rHB4ONJ9jf4o/ViS9m4ThPXAprX7LV+zSH5mpYWJ3LNawPubYvvtiZteNW10hRSU7bGIvG/wBmRdoPuvsPcTivvycaU3ikkBG4ho7g9Y52LCak1NS9FH7ZEYqheY4JBzZdzix6RY+++OOuADc0qgqsRIaepyygq0bMrAi9mFxu2YcI9MxZmN2Fyd4vmGWwDd177MSjwxcHc1RULVUcXGO4CzRrlG1Rsk2kdGw+4Yjz5NdKdjf4o/VhOp06uZxxiF2dP19Xp22MiJn5prOkYSBfNY8XcZdwjG7vuceyaaiDMwDc8rfZustujfttswu+TXSnY3+KP1Y38mulOxv8Ufqwj09E+vv98LVv4rXGIA+nx/0/VMek9IK8SopOzLcWtu6d/X3YbcFvya6U7G/xR+rGfJrpTsb/ABR+rG9MMpiAVyV6767737R9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TEBQUExQWFBQWGBQZGRQXFxUZGBwXGBcXHyEaFh8YHigoGxonIB4VIjEhJSorLy86GSEzODMsNygtLiwBCgoKDg0OGxAQGyskICErNCwsLzQ3LC4sKyssOCw3LCwsLCwwLCwsLCwwNSwsLCwsLy00LCwsLCwsLCwsLCwtLP/AABEIAEAA7gMBIgACEQEDEQH/xAAcAAABBAMBAAAAAAAAAAAAAAAGBAUHCAABAgP/xABIEAACAQICBAsDCQUFCQAAAAABAgMEEQASBQYhMQcTFiJBUVRhk9HSFHGSFyMyQlJzgZGzCCU0crIVU1WhwSQ1Q2KCo8Lh8f/EABkBAAMBAQEAAAAAAAAAAAAAAAABAgMEBf/EAC4RAAEDAgUDAgQHAAAAAAAAAAEAAhEDEiEiMVFhBBMUQaFxgZHwBTIzUrHB0f/aAAwDAQACEQMRAD8AmHSOm6eBgs08cTEXAd1UkdYv0YScrqHtdP4qeeIi/aG/jKX7l/1MRTbHQyhc2ZWZfBVs+V1D2un8VPPGcrqHtcHip54qZlGMyDFeNyl3FbPldQ9rp/FTzxnK6h7XT+KnnipnFjGcVg8flHdVs+V1D2uDxU88Zyuoe10/ip54qWYsc8X3YPGG6O6rbcrqHtdP4qeeM5XUPa6fxU88VIKY1lweNyjuK3HK6h7XT+KnnjOV1D2un8VPPFR8uNZcHjcp9xW55XUPa6fxU88Zyuoe1weKnnio2XGWweON0dxW55XUPa4PFTzxnK6h7XT+Knnio1sZbB4w3Rerc8rqHtcHip54zldQ9rp/FTzxUW2Mth+MN071brldQ9rp/FTzw4aO0lFOpaGRJVBsWRgwBsDY26doxTTLg84H9bfYa4RubU9QVR+pX+q/5mx7jfoxLungSCmHKx+kNJxQKGmkSJSbBnYKL9W3pw38rqHtdP4qeePXWjQcdbSS08n0ZFsG3lW3qw7wbHFSdMaMemnkglFpImKt+HSO4ix/HEUqQf6pkwrY8rqHtcHip54zldQ9rg8VPPFQrYy2NfFG6m5W95XUPa4PFTzxnK6h7XB4qeeKl6N0c88gjjALEE2JA2AXO/DpNqdVKpYotlBJ567hjN1Om0w50FS6s1pgkK0HK6h7XB4qeeM5XUPa4PFTzxV+LU6qZQwRbEAjnruOOI9Uqku6BBmTLmGZfrC4wraX7wl36e4Vo+V1D2uDxU88Zyuoe1weKnnirGktWaiCMySIAoIFwwO07t2GbFtoNcJa6VTagcJCmP8AaG/jKX7l/wBTEc6A0S9XUxU6FVeVioLXsCFJ2292JH/aF/jKX7l/1MCXBh/vii+8b9N8aswpyod+Ze7ajICQdJ0AIuLZ33j8Ma5EJ/idB4j+WBitHzsn3kn9bYKdVNH5BFdYTPVluKEyZ0WCIEsxUbS0hGRQBeykjeMMyBMpCCdFrkSn+J0Hxv5YY9ZNDPRVL08jKzIFJZL5TmFxa+Fuuer3s0geMXgl2ob5gp2Hi831hYgq31lIPQcOHCyP3rN/JD+muG0mRjqgjBJtTdSqnSJcw5VjQgNK5OUMRewttJtY/iMEWmuB6tgiMiPHUZQSUQMr2H2Q30j3YXcDWvNNTRPSVLCLNIXSQ/ROYKCr/ZOwWPf3YJ9KasVlJBJLomtdo2vLxElpb7NphkN946Dv68Zve4OjRUGghQxq7oCatmEVOmdrXJ3Kq/aY9AweScCFVkuKiAtb6GVwPdm/9YLOBiNY9Ey1ds0k0k8jm1r5CQFHUNhNv+Y4DdQK3Sc2kqeskM5gnlZGJLcUVyM1lU7AotsNrXG/A57iTGEIDAED1OrkyVa0ki5JjIkdjuu7AA3G9dt7jDrrnwez6OjjeaSJxIxUBM19gJubjdiV9caJZNYtFW+lllZv5YyWW/43wOftBVvz9LD9mOV/xdgo/pP54bahc5o3SLYBQjHwaVJ0d7eZYliETTZDnz5QCbbrXP8Arhi1U1bmr6kQQ2DFSxZr5VUdJt+AxO2vNqfVwx7rxQRfFlv/AK4aODijXRuiKjSMoGeRC6g7DxajmJ72bb/1DqwhUNpPMBOBMKL9dtRp9GmLjnRxLnsUzWBW2w5h3/5YX6pcGFTX0wqIpIkQs6gPmvzTYnYN17/liRuGCD2nQ9PU7Lq0T3HVItjbuuRh91J0YyaAiiSTiXkge0v2GlzEPvG0Fgd4wjVNgPrMKgBKivSPAtXxoWVoZSATkVmDG3QMw2nDJqXwf1GkhMYnSPiWCsJMwOYg7Ng6LYnPQdHLoqhnlqaqavy3kBysWChdy3ZjbpJvYfmcNfAltoampay+0VU8h6gOb09QObbg7rrSU4CBfkMrf7+n/wC55YjTSNGYpZIiQxjdkJG4lSQbYmrWaigjp6ieLTlS8irI6RLUrYttIQAbbXsLDEKOSSSTcm5JO0kneT342pFx1KRCsbwNa2mtouKlN56eyt1sn1X/AC2HvXvwO8PmqWeMaQiHOjCpMB0pfmv7wTb3EdWIu1L1hagrY6hblQcsi/aib6Q9/SO8DFqFMVTT9EkMye8Mjj/UHHPUBpPuGioYhU0xrBFrzq02j62SnO1fpRt9qNr2PvG0H3YHyMdgIIkKUQahOFrlJIAySbSbD6J68SHpOpTiJeen0H+sv2T34jnUinV6xVdQy5ZNjC42Lg+0joiAQykQxghHIORd+U48frbe8JnQLzeqt7onhKNG1KcTFz0+gn1l+yO/CajqE9rqTnWxEP1h9j343o7REBhjJhjJKLc5F6hhPSaKgNVUKYY7AQ2GUWF122xy5M2v2QufLm1+yEn19nU0TAMpOePYCCd/diMMSTrxo2FKNmSJFbPHtVQDtPdiN8ep0EdrDdeh0cdvDdTD+0MP9spfuX/UwI8F4/fNF9436b4NOH9b1lL9y/8AXgT4M4/3vR/eH9N8bs/S+S2JzrvR+h6ObNmYmS8zSLxpQqqyPmNuLOwLlN79OF9Q9DJURytUZCnFAMkxuix2ymNeKtzbXt1460fqxVIKuOSgrCJ2HzkOQNkWRmK88EZWupP8uPE6insOlPzpvRgwnVUmbXCueVKeQOfZpQ0iQ35kc1xxqAdzG4vuDi1hhbwsn96zfyQ/prhbW6rVAo3p4dH1xzyRyAzGIhGUEEoEUbWWynb0Dqwi4W0I0tNfoWH9MYpsXADn+knDBFmpOumjXoRR18aoVTi+MyXDp0HMourf/cPD696M0bRNBo8mU88ogzlc79LM24X22GBHR/B5TPHSK9TIlTULA3FAxnY5JYKtswyoC2Y7MelNwZxvNTqlQ8kUizSSSx5WAiEgSIJcC7ttud3NNsZltMnUqpdC3wUa/wAdDG1NUhuIZiyyAZsjEAMGUb1Nr7O/ElaB1w0VHxdNTTqBI9kQZ8qsx+iL7EF9w3bcRlHwdRCmleSaUTIazIg4vasEmRSVIuwY2uQRa+FWluC1I0lKTPI/zKQpzedK75Gz2GxAfdubqwPbTcdUgXAJHrTrNLBrCaoskwgYIFRubxNiCl+h+c1+/BzXaz6CrminqCpkjtlEiuGG2+UgfSF/eMBtZwbxxTOM1RLEkMUmWJEMzyPK0eVBawUFb3IOw45n4P4UpjNnqCTLJGgIRbAOEBkGVtuYm9mG7DIpmMeEAuCV8IGvVPpCanplZko1kV5pirXYDoVRtta+3rPdtftYuFyljSOOkhWqSxDK+aNVC2ygBkN+n3WwLSagwR1CRSvUjjqt6eIARhmjWNSZTmH0cxIuOgY86XUWmmV5Ipani0lqFsVjaR0po8zmIKNrM1lX/MdGC2lA2CJciTT3CJRVmh5YWPE1DxNaEK7KrqbqA2UC2wbe/HhrjrxRS6IFJTyFnywoVyOosuW+0i3RhkoeDgTNOVNRGiRgosiJxnHmIvxcltmUDLcix54GzCCPUf8A2mjjf2hYpoElllERYK7BiUQhdwAW5N7XvbFNbSGh0xTxRZqXrtR0+h/ZpJSJstQMpRyoLs+UXAtbauFWomuujqXRcNLNIQwRhIojkIu5YkXA78BI1LX+1JaMGbJHC8pPMaTmxhgoyixuSoGwHbuBxvQ+qkElNA0hq46iapFLxZWIKJLKSxDDMEVTtvtuN2G5lMziccf5TEol0pXau8RLxMKGXI+QcVKOflOXaRs22xEfF7MF+ueqa0qI8PHspMudJkUMipIUWQlQLI5By3G3AiTjWk0AYGUjK4K4mfgI1quraPkO1czwkn6u9kHuN2HcT1YhgnHto2veCaOaM2kjZXU946D3HaPxwqrLmwmMFYbhg1S9tojJGt56cF062X6yfiBcd4GK04t7qrp2Oto4qiPc42r0q42Mp7wb4gHhj1T9jrTKgtBUEsttyyfWT/yHv7sc1B8ZCm4eqGtTUkNYojZUbLJzmUsLZduwEYOdI09XxMl54SMj3AhYG2U7jnwCapVyQVaySHKgWQXsTtK2G7BnX62UjRSKJblkYDmtvII6scnVtqGqLWyIHpK87qQ81BA9ko0fT1fEx2nhAyLYGFibWG/n4T0kFV7TPaaINaHMeKNjzdlhn2Yyh1spFiRTLYhVBGVt4A7seFLrRSipncyc1xFlOVtuVbHoxz2Vc2X25HCwtqZsvtyF466Q1ApGMksbrmTmrEVN79ZY4j3B5rfrFTzUrRxPmYshtlYbAe8YBbY9Hog4U8wjHaF3dIHWYiMfgpl4ff4yl+5f+vEZxOVIZWKsNzKSCPcRtGJh4ZdV6urqad6aBpVWJlYgqLEve20joxH/AMnek+yP8UfqxtRc2wSVdRpuwTR/alR2ifxpfVjX9qT/AN/P40vqw8jg90n2R/ij9WOhwf6T7G/xR+rGlzNwoh/KZP7Tn7RP40vqwnlZmN3YuTvZiWP4k7cEg4P9Jdjf4o/VjocHukuyP8UfqxQezcIIcd0NcY+YNnfMBYNnbMBa1gb3AtssMcsz5QvGPlFrLnbKMpuLC9thuR1YKhwe6R7K/wCaerHY4PtI9lf809WHezcIh/KE2nlJuZZSdouZHvYm5G/cTtxgqph/xZb9fGSd/f3t+Z68F44P9Idlf809WNHg+0h2V/zTzwrmbhPNsUIw1MiWyySLYFRld1sp3qLHYp6hsxsVcgTJxkmT7HGPk+G9v8sFTcHmkOyv+aeePNuDrSPZX+JPVh3M3CM3KGnrZCwdpZC67Fcu5YDqVibge7Go6l1y5ZHXKSVs7DKTvK2PNJ6SN+CM8HekuyP8Ufqxr5O9Jdkf4o/Vh3s3CcFD3tMlweMkuCWBzvcM29gb7GPSd5x37dNzfnpubtX52Tmm1rrzubs2bMP44PNJdkf4o/Vjfye6S7I/xR+rDD2bhUAUNx1EisXWR1c73V3DG/WwNzjTVMlweMkuCWBzvcMd7A32Mevfgl+T3SXZH+KP1Y18nmkuyP8AFH6sF7NwrgoYlnkbNmkds1s13Y5rbs1zzrdF92E5XBd8nekuyP8AFH6scng70n2R/ij9WC9m4VYoRK44K4LzwdaT7I/xR+rHB4ONJ9jf4o/ViS9m4ThPXAprX7LV+zSH5mpYWJ3LNawPubYvvtiZteNW10hRSU7bGIvG/wBmRdoPuvsPcTivvycaU3ikkBG4ho7g9Y52LCak1NS9FH7ZEYqheY4JBzZdzix6RY+++OOuADc0qgqsRIaepyygq0bMrAi9mFxu2YcI9MxZmN2Fyd4vmGWwDd177MSjwxcHc1RULVUcXGO4CzRrlG1Rsk2kdGw+4Yjz5NdKdjf4o/VhOp06uZxxiF2dP19Xp22MiJn5prOkYSBfNY8XcZdwjG7vuceyaaiDMwDc8rfZustujfttswu+TXSnY3+KP1Y38mulOxv8Ufqwj09E+vv98LVv4rXGIA+nx/0/VMek9IK8SopOzLcWtu6d/X3YbcFvya6U7G/xR+rGfJrpTsb/ABR+rG9MMpiAVyV6767737R9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609600" y="4724400"/>
            <a:ext cx="7734300" cy="990600"/>
            <a:chOff x="609600" y="4724400"/>
            <a:chExt cx="7734300" cy="990600"/>
          </a:xfrm>
        </p:grpSpPr>
        <p:pic>
          <p:nvPicPr>
            <p:cNvPr id="1030" name="Picture 6" descr="http://upload.wikimedia.org/wikipedia/en/b/bb/Square_pharma80.png"/>
            <p:cNvPicPr>
              <a:picLocks noChangeAspect="1" noChangeArrowheads="1"/>
            </p:cNvPicPr>
            <p:nvPr/>
          </p:nvPicPr>
          <p:blipFill>
            <a:blip r:embed="rId2"/>
            <a:srcRect/>
            <a:stretch>
              <a:fillRect/>
            </a:stretch>
          </p:blipFill>
          <p:spPr bwMode="auto">
            <a:xfrm>
              <a:off x="609600" y="4724400"/>
              <a:ext cx="2838450" cy="990600"/>
            </a:xfrm>
            <a:prstGeom prst="rect">
              <a:avLst/>
            </a:prstGeom>
            <a:noFill/>
          </p:spPr>
        </p:pic>
        <p:pic>
          <p:nvPicPr>
            <p:cNvPr id="1032" name="Picture 8" descr="http://www.squarepharma.com.bd/images/square-hospital.png"/>
            <p:cNvPicPr>
              <a:picLocks noChangeAspect="1" noChangeArrowheads="1"/>
            </p:cNvPicPr>
            <p:nvPr/>
          </p:nvPicPr>
          <p:blipFill>
            <a:blip r:embed="rId3"/>
            <a:srcRect/>
            <a:stretch>
              <a:fillRect/>
            </a:stretch>
          </p:blipFill>
          <p:spPr bwMode="auto">
            <a:xfrm>
              <a:off x="5486400" y="4800600"/>
              <a:ext cx="2857500" cy="771525"/>
            </a:xfrm>
            <a:prstGeom prst="rect">
              <a:avLst/>
            </a:prstGeom>
            <a:noFill/>
          </p:spPr>
        </p:pic>
        <p:sp>
          <p:nvSpPr>
            <p:cNvPr id="8" name="Right Arrow 7"/>
            <p:cNvSpPr/>
            <p:nvPr/>
          </p:nvSpPr>
          <p:spPr>
            <a:xfrm>
              <a:off x="3886200" y="5029200"/>
              <a:ext cx="1219200" cy="4572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of Buyers</a:t>
            </a:r>
            <a:endParaRPr lang="en-US" dirty="0"/>
          </a:p>
        </p:txBody>
      </p:sp>
      <p:sp>
        <p:nvSpPr>
          <p:cNvPr id="3" name="Content Placeholder 2"/>
          <p:cNvSpPr>
            <a:spLocks noGrp="1"/>
          </p:cNvSpPr>
          <p:nvPr>
            <p:ph idx="1"/>
          </p:nvPr>
        </p:nvSpPr>
        <p:spPr/>
        <p:txBody>
          <a:bodyPr>
            <a:normAutofit lnSpcReduction="10000"/>
          </a:bodyPr>
          <a:lstStyle/>
          <a:p>
            <a:r>
              <a:rPr lang="en-US" dirty="0" smtClean="0"/>
              <a:t>Powerful customers can capture more value by </a:t>
            </a:r>
            <a:r>
              <a:rPr lang="en-US" u="sng" dirty="0" smtClean="0">
                <a:uFill>
                  <a:solidFill>
                    <a:srgbClr val="C00000"/>
                  </a:solidFill>
                </a:uFill>
              </a:rPr>
              <a:t>forcing down prices</a:t>
            </a:r>
            <a:r>
              <a:rPr lang="en-US" dirty="0" smtClean="0"/>
              <a:t>, demanding better quality or more service (thereby </a:t>
            </a:r>
            <a:r>
              <a:rPr lang="en-US" u="sng" dirty="0" smtClean="0">
                <a:uFill>
                  <a:solidFill>
                    <a:srgbClr val="C00000"/>
                  </a:solidFill>
                </a:uFill>
              </a:rPr>
              <a:t>driving up costs</a:t>
            </a:r>
            <a:r>
              <a:rPr lang="en-US" dirty="0" smtClean="0"/>
              <a:t>)</a:t>
            </a:r>
          </a:p>
          <a:p>
            <a:r>
              <a:rPr lang="en-US" dirty="0" smtClean="0"/>
              <a:t>Buyers are powerful if they have negotiating leverage relative to industry participants, especially if they are </a:t>
            </a:r>
            <a:r>
              <a:rPr lang="en-US" dirty="0" smtClean="0">
                <a:solidFill>
                  <a:srgbClr val="FF0000"/>
                </a:solidFill>
              </a:rPr>
              <a:t>price sensitive</a:t>
            </a:r>
            <a:r>
              <a:rPr lang="en-US" dirty="0" smtClean="0"/>
              <a:t>, using their clout primarily to pressure price reductions.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b="1" kern="1200" dirty="0">
                <a:solidFill>
                  <a:schemeClr val="tx1"/>
                </a:solidFill>
                <a:latin typeface="+mj-lt"/>
                <a:ea typeface="+mj-ea"/>
                <a:cs typeface="+mj-cs"/>
              </a:rPr>
              <a:t>Leading </a:t>
            </a:r>
            <a:r>
              <a:rPr lang="en-US" sz="3200" b="1" kern="1200" dirty="0" smtClean="0">
                <a:solidFill>
                  <a:schemeClr val="tx1"/>
                </a:solidFill>
                <a:latin typeface="+mj-lt"/>
                <a:ea typeface="+mj-ea"/>
                <a:cs typeface="+mj-cs"/>
              </a:rPr>
              <a:t>Indicators</a:t>
            </a:r>
            <a:endParaRPr lang="en-US" sz="3200" b="1" kern="1200" dirty="0">
              <a:solidFill>
                <a:schemeClr val="tx1"/>
              </a:solidFill>
              <a:latin typeface="+mj-lt"/>
              <a:ea typeface="+mj-ea"/>
              <a:cs typeface="+mj-cs"/>
            </a:endParaRPr>
          </a:p>
        </p:txBody>
      </p:sp>
      <p:sp>
        <p:nvSpPr>
          <p:cNvPr id="3" name="Content Placeholder 2"/>
          <p:cNvSpPr>
            <a:spLocks noGrp="1"/>
          </p:cNvSpPr>
          <p:nvPr>
            <p:ph idx="1"/>
          </p:nvPr>
        </p:nvSpPr>
        <p:spPr/>
        <p:txBody>
          <a:bodyPr>
            <a:normAutofit fontScale="92500" lnSpcReduction="20000"/>
          </a:bodyPr>
          <a:lstStyle/>
          <a:p>
            <a:r>
              <a:rPr lang="en-US" dirty="0" smtClean="0"/>
              <a:t>Economic series that usually reach peaks or troughs before corresponding peaks or troughs in aggregate economic activity</a:t>
            </a:r>
          </a:p>
          <a:p>
            <a:pPr lvl="1"/>
            <a:r>
              <a:rPr lang="en-US" dirty="0" smtClean="0"/>
              <a:t>Average weekly hours of manufacturing workers</a:t>
            </a:r>
          </a:p>
          <a:p>
            <a:pPr lvl="1"/>
            <a:r>
              <a:rPr lang="en-US" dirty="0" smtClean="0"/>
              <a:t>Manufacturers’ new orders for consumer goods and materials</a:t>
            </a:r>
          </a:p>
          <a:p>
            <a:pPr lvl="1"/>
            <a:r>
              <a:rPr lang="en-US" dirty="0" smtClean="0"/>
              <a:t>Index of stock prices</a:t>
            </a:r>
          </a:p>
          <a:p>
            <a:pPr lvl="1"/>
            <a:r>
              <a:rPr lang="en-US" dirty="0" smtClean="0"/>
              <a:t>M2 money supply</a:t>
            </a:r>
          </a:p>
          <a:p>
            <a:pPr lvl="1"/>
            <a:r>
              <a:rPr lang="en-US" dirty="0" smtClean="0"/>
              <a:t>Index of new private housing units authorized by local building permits</a:t>
            </a:r>
          </a:p>
          <a:p>
            <a:pPr lvl="1"/>
            <a:r>
              <a:rPr lang="en-US" dirty="0" smtClean="0"/>
              <a:t>Interest rate spread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b-i.forbesimg.com/spleverage/files/2013/08/default_590a050bfe9d519faa5a4b38.jpg"/>
          <p:cNvPicPr>
            <a:picLocks noChangeAspect="1" noChangeArrowheads="1"/>
          </p:cNvPicPr>
          <p:nvPr/>
        </p:nvPicPr>
        <p:blipFill>
          <a:blip r:embed="rId2"/>
          <a:srcRect/>
          <a:stretch>
            <a:fillRect/>
          </a:stretch>
        </p:blipFill>
        <p:spPr bwMode="auto">
          <a:xfrm>
            <a:off x="3429000" y="4114801"/>
            <a:ext cx="2571750" cy="2743200"/>
          </a:xfrm>
          <a:prstGeom prst="rect">
            <a:avLst/>
          </a:prstGeom>
          <a:noFill/>
        </p:spPr>
      </p:pic>
      <p:sp>
        <p:nvSpPr>
          <p:cNvPr id="2" name="Title 1"/>
          <p:cNvSpPr>
            <a:spLocks noGrp="1"/>
          </p:cNvSpPr>
          <p:nvPr>
            <p:ph type="title"/>
          </p:nvPr>
        </p:nvSpPr>
        <p:spPr/>
        <p:txBody>
          <a:bodyPr/>
          <a:lstStyle/>
          <a:p>
            <a:pPr algn="l"/>
            <a:r>
              <a:rPr lang="en-US" i="1" dirty="0" smtClean="0"/>
              <a:t>A customer group is powerful if:</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There are few buyers, or each one purchases in volumes that are large relative to the size of a single vendor. </a:t>
            </a:r>
          </a:p>
          <a:p>
            <a:r>
              <a:rPr lang="en-US" sz="2800" dirty="0" smtClean="0"/>
              <a:t>The industry’s products are </a:t>
            </a:r>
            <a:r>
              <a:rPr lang="en-US" sz="2800" u="sng" dirty="0" smtClean="0">
                <a:uFill>
                  <a:solidFill>
                    <a:srgbClr val="C00000"/>
                  </a:solidFill>
                </a:uFill>
              </a:rPr>
              <a:t>standardized or undifferentiated</a:t>
            </a:r>
            <a:r>
              <a:rPr lang="en-US" sz="2800" dirty="0" smtClean="0"/>
              <a:t>. </a:t>
            </a:r>
          </a:p>
          <a:p>
            <a:r>
              <a:rPr lang="en-US" sz="2800" dirty="0" smtClean="0"/>
              <a:t>Buyers face </a:t>
            </a:r>
            <a:r>
              <a:rPr lang="en-US" sz="2800" u="sng" dirty="0" smtClean="0"/>
              <a:t>few switching costs </a:t>
            </a:r>
            <a:r>
              <a:rPr lang="en-US" sz="2800" dirty="0" smtClean="0"/>
              <a:t>in changing vendors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32770" name="Picture 2" descr="http://www.runninglovingliving.com/wp-content/uploads/2012/08/Walmart-Logo.jpg"/>
          <p:cNvPicPr>
            <a:picLocks noChangeAspect="1" noChangeArrowheads="1"/>
          </p:cNvPicPr>
          <p:nvPr/>
        </p:nvPicPr>
        <p:blipFill>
          <a:blip r:embed="rId3"/>
          <a:srcRect/>
          <a:stretch>
            <a:fillRect/>
          </a:stretch>
        </p:blipFill>
        <p:spPr bwMode="auto">
          <a:xfrm>
            <a:off x="762000" y="4648200"/>
            <a:ext cx="2447925" cy="1981200"/>
          </a:xfrm>
          <a:prstGeom prst="rect">
            <a:avLst/>
          </a:prstGeom>
          <a:noFill/>
        </p:spPr>
      </p:pic>
      <p:pic>
        <p:nvPicPr>
          <p:cNvPr id="32774" name="Picture 6" descr="http://www.louisianarunning.com/wp-content/uploads/2012/07/PUMA-logo.jpg"/>
          <p:cNvPicPr>
            <a:picLocks noChangeAspect="1" noChangeArrowheads="1"/>
          </p:cNvPicPr>
          <p:nvPr/>
        </p:nvPicPr>
        <p:blipFill>
          <a:blip r:embed="rId4"/>
          <a:srcRect/>
          <a:stretch>
            <a:fillRect/>
          </a:stretch>
        </p:blipFill>
        <p:spPr bwMode="auto">
          <a:xfrm>
            <a:off x="6248400" y="4724400"/>
            <a:ext cx="1905000" cy="1533526"/>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0-#ppt_w/2"/>
                                          </p:val>
                                        </p:tav>
                                        <p:tav tm="100000">
                                          <p:val>
                                            <p:strVal val="#ppt_x"/>
                                          </p:val>
                                        </p:tav>
                                      </p:tavLst>
                                    </p:anim>
                                    <p:anim calcmode="lin" valueType="num">
                                      <p:cBhvr additive="base">
                                        <p:cTn id="8" dur="500" fill="hold"/>
                                        <p:tgtEl>
                                          <p:spTgt spid="327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2772"/>
                                        </p:tgtEl>
                                        <p:attrNameLst>
                                          <p:attrName>style.visibility</p:attrName>
                                        </p:attrNameLst>
                                      </p:cBhvr>
                                      <p:to>
                                        <p:strVal val="visible"/>
                                      </p:to>
                                    </p:set>
                                    <p:anim calcmode="lin" valueType="num">
                                      <p:cBhvr additive="base">
                                        <p:cTn id="12" dur="500" fill="hold"/>
                                        <p:tgtEl>
                                          <p:spTgt spid="32772"/>
                                        </p:tgtEl>
                                        <p:attrNameLst>
                                          <p:attrName>ppt_x</p:attrName>
                                        </p:attrNameLst>
                                      </p:cBhvr>
                                      <p:tavLst>
                                        <p:tav tm="0">
                                          <p:val>
                                            <p:strVal val="0-#ppt_w/2"/>
                                          </p:val>
                                        </p:tav>
                                        <p:tav tm="100000">
                                          <p:val>
                                            <p:strVal val="#ppt_x"/>
                                          </p:val>
                                        </p:tav>
                                      </p:tavLst>
                                    </p:anim>
                                    <p:anim calcmode="lin" valueType="num">
                                      <p:cBhvr additive="base">
                                        <p:cTn id="13" dur="500" fill="hold"/>
                                        <p:tgtEl>
                                          <p:spTgt spid="3277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2770"/>
                                        </p:tgtEl>
                                        <p:attrNameLst>
                                          <p:attrName>style.visibility</p:attrName>
                                        </p:attrNameLst>
                                      </p:cBhvr>
                                      <p:to>
                                        <p:strVal val="visible"/>
                                      </p:to>
                                    </p:set>
                                    <p:anim calcmode="lin" valueType="num">
                                      <p:cBhvr additive="base">
                                        <p:cTn id="17" dur="500" fill="hold"/>
                                        <p:tgtEl>
                                          <p:spTgt spid="32770"/>
                                        </p:tgtEl>
                                        <p:attrNameLst>
                                          <p:attrName>ppt_x</p:attrName>
                                        </p:attrNameLst>
                                      </p:cBhvr>
                                      <p:tavLst>
                                        <p:tav tm="0">
                                          <p:val>
                                            <p:strVal val="0-#ppt_w/2"/>
                                          </p:val>
                                        </p:tav>
                                        <p:tav tm="100000">
                                          <p:val>
                                            <p:strVal val="#ppt_x"/>
                                          </p:val>
                                        </p:tav>
                                      </p:tavLst>
                                    </p:anim>
                                    <p:anim calcmode="lin" valueType="num">
                                      <p:cBhvr additive="base">
                                        <p:cTn id="1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A customer group is powerful if: (cont’d)</a:t>
            </a:r>
            <a:endParaRPr lang="en-US" dirty="0"/>
          </a:p>
        </p:txBody>
      </p:sp>
      <p:sp>
        <p:nvSpPr>
          <p:cNvPr id="3" name="Content Placeholder 2"/>
          <p:cNvSpPr>
            <a:spLocks noGrp="1"/>
          </p:cNvSpPr>
          <p:nvPr>
            <p:ph idx="1"/>
          </p:nvPr>
        </p:nvSpPr>
        <p:spPr/>
        <p:txBody>
          <a:bodyPr/>
          <a:lstStyle/>
          <a:p>
            <a:r>
              <a:rPr lang="en-US" dirty="0" smtClean="0"/>
              <a:t>Buyers can credibly threaten to integrate backward and produce the industry’s product themselves if vendors are too profitable.</a:t>
            </a:r>
          </a:p>
          <a:p>
            <a:r>
              <a:rPr lang="en-US" dirty="0" smtClean="0"/>
              <a:t>Generally intermediate customers</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Substitutes</a:t>
            </a:r>
            <a:endParaRPr lang="en-US" dirty="0"/>
          </a:p>
        </p:txBody>
      </p:sp>
      <p:sp>
        <p:nvSpPr>
          <p:cNvPr id="3" name="Content Placeholder 2"/>
          <p:cNvSpPr>
            <a:spLocks noGrp="1"/>
          </p:cNvSpPr>
          <p:nvPr>
            <p:ph idx="1"/>
          </p:nvPr>
        </p:nvSpPr>
        <p:spPr/>
        <p:txBody>
          <a:bodyPr>
            <a:normAutofit/>
          </a:bodyPr>
          <a:lstStyle/>
          <a:p>
            <a:r>
              <a:rPr lang="en-US" dirty="0" smtClean="0"/>
              <a:t>Substitute products or services limit an industry’s profit potential by </a:t>
            </a:r>
            <a:r>
              <a:rPr lang="en-US" u="sng" dirty="0" smtClean="0">
                <a:uFill>
                  <a:solidFill>
                    <a:srgbClr val="C00000"/>
                  </a:solidFill>
                </a:uFill>
              </a:rPr>
              <a:t>placing a ceiling on prices</a:t>
            </a:r>
            <a:r>
              <a:rPr lang="en-US" dirty="0" smtClean="0"/>
              <a:t>.</a:t>
            </a:r>
          </a:p>
          <a:p>
            <a:r>
              <a:rPr lang="en-US" dirty="0" smtClean="0"/>
              <a:t>If an industry does not distance itself from substitutes through product performance, marketing, or other means, it will suffer in terms of profitability—and often growth potential.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Threat of substitute is high if:</a:t>
            </a:r>
            <a:endParaRPr lang="en-US" i="1" dirty="0"/>
          </a:p>
        </p:txBody>
      </p:sp>
      <p:sp>
        <p:nvSpPr>
          <p:cNvPr id="3" name="Content Placeholder 2"/>
          <p:cNvSpPr>
            <a:spLocks noGrp="1"/>
          </p:cNvSpPr>
          <p:nvPr>
            <p:ph idx="1"/>
          </p:nvPr>
        </p:nvSpPr>
        <p:spPr/>
        <p:txBody>
          <a:bodyPr>
            <a:normAutofit/>
          </a:bodyPr>
          <a:lstStyle/>
          <a:p>
            <a:r>
              <a:rPr lang="en-US" sz="2400" dirty="0" smtClean="0"/>
              <a:t>It offers an </a:t>
            </a:r>
            <a:r>
              <a:rPr lang="en-US" sz="2400" dirty="0" smtClean="0">
                <a:solidFill>
                  <a:srgbClr val="FF0000"/>
                </a:solidFill>
              </a:rPr>
              <a:t>attractive price-performance</a:t>
            </a:r>
            <a:r>
              <a:rPr lang="en-US" sz="2400" dirty="0" smtClean="0"/>
              <a:t> trade-off to the industry’s product. The better the relative value of the substitute, the tighter is the lid on an industry’s profit potential</a:t>
            </a:r>
          </a:p>
          <a:p>
            <a:r>
              <a:rPr lang="en-US" sz="2400" dirty="0" smtClean="0"/>
              <a:t>The buyer’s </a:t>
            </a:r>
            <a:r>
              <a:rPr lang="en-US" sz="2400" u="sng" dirty="0" smtClean="0">
                <a:uFill>
                  <a:solidFill>
                    <a:srgbClr val="C00000"/>
                  </a:solidFill>
                </a:uFill>
              </a:rPr>
              <a:t>cost of switching to the substitute is low</a:t>
            </a:r>
            <a:r>
              <a:rPr lang="en-US" sz="2400" dirty="0" smtClean="0"/>
              <a:t>.</a:t>
            </a:r>
          </a:p>
        </p:txBody>
      </p:sp>
      <p:sp>
        <p:nvSpPr>
          <p:cNvPr id="51202" name="AutoShape 2" descr="data:image/jpeg;base64,/9j/4AAQSkZJRgABAQAAAQABAAD/2wCEAAkGBxMREhUUERQVFhUVFRUUFhgVFhcVFRgYGhUXFhcXGCEYHSgiGhwlHRgUIjEiJSkrLi4uFx8zODMsNygtLisBCgoKDg0OGxAQGzQkICYsLCwsNCwsLC0yLDQsLCwsLCwsLC8sLC8sLCwtLCwsLCwsLCwtLCwsLCwsLCwsLCwsLP/AABEIAQYAwAMBEQACEQEDEQH/xAAbAAEAAgMBAQAAAAAAAAAAAAAABQYDBAcCAf/EAEYQAAIBAgIGBwUFBQUIAwAAAAECAAMRBCEFBhIxUWETIkFxgZGhMlKxwdEHQmJygjOSsuHwFCMkQ6IVU1RzdJPC4jQ1Y//EABsBAQACAwEBAAAAAAAAAAAAAAACBAMFBgEH/8QAOhEAAgECBAIIBQMEAQQDAAAAAAECAxEEEiExBUETUWFxkaGx0SIygcHwQlLhFDNy8SMGU4LSNDVD/9oADAMBAAIRAxEAPwDuMAQBAEAQBAEAQBAEAQBAEAQBAEAQBAEAQBAEAQBAEAQBAEAQDDisUlJdqoyqvFiAJOFOU3aKuyFSrCms03ZdpWsdr3QTKkr1Dx9hfM5+k2NPhVWXztLz/PE09bjtCPyJy8l7+RE1ftAq36tFAOZZj6WllcJhzkyjL/qCpf4YL88BS+0CrfrUUI5FlPreHwmHKTEf+oKl/igvzxJbA690Hyqq9M8fbXzGfpKtThVWPyNPy/PEvUeO0JfOnHzXv5FlwuKSqu1TZWXipBE186coO0lZm4p1YVFmg7rsM0gTEAQBAEAQBAEAQBAEAQBAEAQBAEAres+tSYa9OnZ6vD7qfm58vh27DB4CVb4paR9e73NTxDikMN8ENZeS7/YpFPD4nHPtsS3F2yUch2eAE3LnRw0cq07F+epzihicbLNJ37Xt+dxNYXVekv7Qlz+6vpnKk8dN/LobCnwylH53fyNwaLojdSTxF/jMPT1H+pmf+lor9KMVXRtE/wCWngLfCSjWqL9TISw1F/pRHYrQFM+wSp/eHrnLEMXNfNqVKmApv5dCLVcRhH2kYqfeXNTyI3HuIlm9KvG0lfvKa6fCSzQdu789TM+l8bU/zK36br/DaQWHw0f0r1MksZjZ/ql9NPQxnE4z/eV/+4/1ksmH6l4Ih0uM/dLxfuek0vjU/wA2t+olv4rzx4fDS/SvQlHGYyH6pfXX1N7C67YpPaKP+ZbH/RaYZ8MoS2uu5+9yxT43iYfNZ969rE9o/Xyk2VZGpniOuvpn6GUavCqi+R38jaUOO0ZaVE4+a9/ItGDxlOsu1SdXHFTfz4TW1Kc6btJWNzSrQqrNB3XYZ5AyCAIAgCAIAgCAIAgFe1w0/wD2Wns0z/euOr27I7X+Q590v4HCdNK8vlXn2Gr4pj/6anlj8z27O32Kbq9oQ4gmpVvsXPe7dufDiZt8ViVSWSG/oc/gcE676Spt6lyCBQAoAAFgBkBNRdt3Zv1FRVlseGnqIswtJoxswvJIgzG0mY2YWkkQZjeSRBmFpNGNmJpJEGa9VAd4B7xJptbGKUU9zSrYFTuy+EzxqvmV50IvbQ1qbVaDbdNipH3lNvA8uRk2oVVlkr95ii6tCWaDt3Fx0DrwDZMULHcKijL9Q7O8Zd01OJ4Y18VLw9joMFxtStCvo+v3LojhgCpBBFwRmCOImoaadmdAmmro9Tw9EAQBAEAQBAPNWoFBZjYAEk8AMyZ6k27I8lJRTbOUMz6QxZJuA7fu0x/L1M6dKOFoW6vNnENyx2Kv1+SX54l9p0gihVFlUWA4CaRycnd7nTKKjFRjsjw09RFmJpJEGYWk0Y2YXkkQZjaTMbMLGTRjZjKk7gT3Ame3SI2b2R5ag/uN+6Z6pR6zx059T8DXqoRvBHeCJkTT2MUk1ujXJkzEY2kkQZhaTRBmnXw4O7I+kyxn1ledNPVElq5rJUwjbLXalfNO1eaX3HluPrK+LwUK6utJdfuXMBxKeFeWWserq7jp2DxSVUV6bBlYXBH9ZHlOcqU5Qk4yVmdjSqwqwU4O6ZmkDIIAgCAIAgEBrxi+jwj23uVpjxzP+kNL3DqeeuuzX8+prOL1ejwsu3T8+lyu6iYXq1Kp3khB3DM/KX+JVNYw+pqeDUrRlU+hZ2muRuGYmkkQZiaSRBmFpNGNnhKRc7Ki54D4nhPXJRV2RUXJ2irslMNoIb6jX5LkPPefSVp4r9qLtPAreb8CQo4Cmnsoo8Ln1mCVWct2W4UKcNomwBMZlPsA+EX3wGrmlitEUantU1vxHVPmJmhiKkNmVqmEo1PmiV7SeqjLdqDbX4W9rwPb4y/Rx6elRW7TVYjhMlrSd+x+5VqqFSQwIIyIORE2cWmro0sk02nuYHk0Yma9anfvk4uxinG5JarafbCVLNc0mPXHA7tscx6jwlfGYRV43XzLb2LvDce8LO0vle/Z2nU6bhgCpBBAIIzBBzBE5ppp2Z2kZKSutj1PD0QBAEAQCnfaVU/uqS8ahPkpHzm24Svjk+w0PH5f8UV2/Y9anpbCJzZz62+UY53rv6Dhathl3slWlVF1mJpJEGYmkkQZ4SmXYKu8+nEmSclFXZFRcpZUWDCYVaa2XxPaTxMoTm5u7NrSpRpxsjPIGQQDy7gbyB3m09Sb2PHJLc8DEodzr+8J7kl1Eekg+a8TLIkxAEAhtYtBriF2lsKqjqnj+Fv6ylvC4p0nZ/Ka/H4FV43j8y27exnOqgIJBFiMiDvBG8ToE77HJyTWjMLSSMbNeqsyJmKSLp9n2m7/AOGqHi1InzZPiR48pp+J4b/9o/X3Oi4Jjb/8E33e338S8TTHRiAIAgCAVH7Sad6FNuFW3mrfQTa8Jf8AyyXZ9zR8ejehF9v2Zj1Mq3woHuu487H5yWPjatfrSMfCpXwyXU2TLSojYMwtJIxsxNJIgyQ0JS9p+eyPDM/1ymDES2iWsJDeX0JSVi6IBXtLaYa5SkbAZFu0nttwHOX6GHVs0jVYrGSu4w07SCqm5ubk8Sbn1l1abGslq7swOok0zG0jJhsbUpG9NiOW9T3ieTpQmrSRKnXqUneD9vAuWiNJLiE2hkwyZeB+hmor0XSlblyOhwuJjXhdb80b8wFkQDnmumFCYgkbqih/HcfgJvuH1M1Kz5aHKcWpKGIuuauV5pfRqmYmkyDPFCs1N1dDZlIYHmM57KKnFxlsyNOpKnNTjujsWjMateklVdzqD3HtHgbjwnJVqbpzcHyO/oVo1qcakeZtTGZhAEAQCK1pwRrYWqg37O0vep2reNreMtYOr0daMn3eJS4hRdbDyit7X8NSlai42zvSP3xtL3jf6fCbfiNO8VNcjneD1rSlTfPVfQuLTVI37MLSSMbMTSSIMl9D/sx+Zv4jKtf5y/hf7f1fqbswlgQClYqkUZlbeCfK+Rm4hJSimjnKsHCTizVaZDCzE0miDMTSaIM2NE6QNCqH+6cnH4ePhvmOvS6WGXnyMuGxDoVFLlz7i/03DAFTcEXBG4iaJpp2Z1MZKSutj1PD051rfjlrV+qbrTGxcdpuSfp4Tf4Gk6dLXd6nJ8Urxq1/h2WnuQDS8jVsxNJogzC8kjGy+fZvjrpUon7hDr3Nkw7gRf8AVNJxalaUai56eH55HT8Br5oSpPlqvr+eZc5qDoBAEAQBAOTaeo/2bGuKJtsurrbsLANs92du6dRhpdNh1n5qz9Dh8bD+nxjVPk019dbF/N7Z77C/f2zRnT95jeSRBmFpJEGSGhavtLwO0O45H1HrMGIjtItYSW8fqSkrF0QDWxmBSqLON24jIjuMyU6soP4TDVoQqq0kQmJ1db/LcHk2R8xl8JchjI/qRrqnDpfod+8i8Rousm+m3evW+Eswr05bMpVMLWjvHw1I6oLGxyPA5H1lha7FSWjszE0kiDNnA6YrUBZG6vusLjw4THUw9Oo7yWpmo4ytRVoPTqYx+sOIqKVZwoO/YGzfx3xSwdKDulfvFbiFepHK3ZdmhBs44iXUma1tGJqgkkmQckY2aSsQbMZkiBN6jYnYxiDscMh8toeqiUuIwzUH2WZs+DVMmKS67r7/AGOpzmjtBAEAQBAOVaSPS6RYccQF8FYL8p01L4MIv8b+OpxWIfScQf8Albwdi+vNIjpWYWk0QZiaSRjZ4SqUYMu8eR4gz1xUlZkYycJZkT+ExS1FuviO0HgZRnBwdmbWlVjUV0Z5AyCAIAgGOtQVxZlDDmAZKMpR2ZCUIyVpK5FYvVqg/sg0zxQ5eRuJZhjasd9e8pVeGUZ7fD3exWNK6oYhbmk/Sjh7LfQzZUeI0ZaSVvM02J4PiI6wlmXgyrVaTKSrghhvDAgjzmzjJNXWxpZQlF2lo+08WntyNhaLiwtFxYWi4sbGh6mziaJHZVp/xC8x11moyXY/QzYSTjiINfuXqdknJHfiAIAgCAcqo/8A2R/6l/42nTS/+J/4r0OKj/8AYP8AzfqX15pEdKzE0miDMLSSIMxNJGNmtVxy0TtFwh78+63aJkjSdRWtcwyrxpO+az/ORnwmutIm1QMPxgZeI3iQnwypa8fAy0uN0m7TT7/43LDg9IUqwvSqK3cRfxG8ShUozpu0lY2tLEUqqvCSZszGZhAEAQBAI7TGhqWJW1Qdb7rj2l/lylihiZ0XeL06ipisFSxMbTWvJ80c00rox8PUNOp3qRuYcROio141oZo/6OPxOGnh6jhP6dpp7My3K9hsxcWGzFxY+YX9sn/MT+IRP+2+5ntH+9HvR2mcgfQhAEAQBAOVaQHRaRbliA3gzBvnOmpfHhF/j6I4quuj4g/8r+LuX5xNGjpma9ZwouxAHEmwmSKbdkYpyUVduxCYzWCmuVMFzx3L9TLlPCTfzaGuq8QprSGvoQmL0vVfe2yOC5eu+XIYenHlfvNdVxdWe7suw0WQ7zfvN/nM6fUVmras+bMXFj6FsbjI8RkYvyFrO6JLC6exNP2arEcHs49c/WV54WjPePhoW6eOxNPab+upL4XXWqP2lNG5qSp+YlSfDKb+VteZfp8aqr54p92nuTOC1ww75PtUz+IXXzHztKlTh1WO2vcbClxjDz0lePf7onqVQMAVIIO4g3BlFxcXZmzjJSV4u6Pc8JCAQWuOjhWw5YDr0+uvd94eI+Al3AVujqpcnoaziuGVWg5LeOq+6OcbM6C5ydhsxcWGzFxY+6LTaxNIDtqp/EIrO1GT7H6DCrNiYJfuXqdjnJHfiAIAgCAcy1/w+xi9offRHvzHU/8AEec6Phk81DL1Nr7/AHOP43TyYrMuaT+32JDE6zllHRLa4F2bPO2dh9ZghgUn8bLNTibkl0a+r9iDxFV6hu7Fjz+XCXIRjBWirGtnOdR3m7mIrJkLF/1c1fSigeooaqwuSc9m/wB0fWaLFYuVSTjF2j6nUYDh8KUFOavJ+XYicqUlYWZQRwIBEpKTTumbKUIyVmih61aCFBg9MWpubW91t9u4zeYLFOqsst15nMcSwKoSU4fK/J+xA7Eu3NZYbEXFhsRcWGxFxYkdCaUfDOCCdgnrr2EdpHAiYMRQjWjZ78mW8Hip4ad18vNffvOlg3nOHYp3PsA8VlurDiCPSexdmmRmrxaOS9HbLhlOpucLltoNiLiw2IuLHrVZ1XGUS+Q2yP1EEL/qInmMTeHll6ifDZKOLg5df+vM63OWO5EAQBAEAqP2jYHaopVG+m1j+VrD4hfObXhVXLUcOv7Gj47QzUVUX6X5P+bFN0ebrbh8Jtqqs7nPUHeNja2JjuZrDZtnwzi4sdTouGUEbiAR4iczJWbTO1hJSimj3PCRqaUwQr0mpntGR4EZg+cy0arpzUkYMTRVak4Pmc2q0CpKsLMpII5idCppq6OQlTcW4y3R52J7c8sNiLiw2IuLH1MOXIVRcsdkd5ynjmoq75Hqpubyrd6HUqS2UDgAPITmpO7udpFWSR7nhIxYqpsozHsUnyElBXkkQqSywcn1HLgk6W5xdhsRcWGxFxYjsemywIyvmCOIlim7xsypWWWd0dc0Ti+mo06nvorHvtmPO85WtT6OpKHUzvMPV6WlGfWkbcxGYQBAEAwY7CrVpvTbc6lT4jf3iTpzdOakuRjq01Vg4S2aschCNh6zJUyKsUb6jluPdOquqtNSjz1RweWWHrOE+WjJjo5VuX8o6OLjKXDVXHbVPomPWTdzXs8t3lNTjaVpZ1s/U33Da+aHRvden8E7KRsxAIfTWglr9ZTs1OPY3JvrLeHxTpaPVFDF4CNf4lpL17ysV9CV0OdMnmvWHpn6TYxxNKWz8TTTwVaG8fDUwDR9T/d1P3G+kydLD9y8TF/T1P2vwZs4fQNd/uFRxc7P85iniqUefgZoYCvP9Nu8s2htBJQ6xO1U49g/KPnNdiMVKrotEbjCYCFD4nrL07iXlUviAQWtmN2afRj2n38l7fPd5y7gqd553svU1nE62Wn0a3foU/o5trmhyjo4uMo6OLjKR+mUsFPMj0meg9WVcVHRMvuolXawaD3WdT++W+BE0nEo2xD7beh0/BpJ4SK6r+t/uWCUDaCAIAgCAUr7QdC7QGIQZqNmpb3exvDceVuE3HDMTZ9FL6exz3G8FmXTwWq39/p+bFf0NitobDe0N3Mfyl/EQyvMjU4SrmWR7kn0crXLuUyYdmpsGQ2YbvoeUjJKSyvYlByhJSjui4aM0ktYcHG9fmOImprUXTfYb/D4mNZdT6jemEsiAIAgCAIAgGlpLSK0Rnmx3KN57+A5zNSoyqPsK+IxMaK136in4l2qMXc3J/oAcptoJQjlRoKkpVJOUtzF0clchlHRxcZR0cXGUitYMlQcST6fzlnDatso43RJF31FpbODpn3i7H98j4ATTcSlfEPst6HScHjbCRfXf1LBKJtBAEAQBAPjqCCCAQRYg5gjgZ6m07o8aTVmcu1o0E2DqB6d+iY3Q+6d+wflxHjOkweKWIhll83Pt7TjeJYCWEqZ4fK9uzsN3ROPWsLHJxvHHmJhr0nTfYZ8NXjWVuZIdFMGYtZT6qEEEXBG4jIiG76MKLTuiVwumXXJxtDiMm+h9JVnhov5dC9Txk46TV/UkaWlqR3ts/mFv5Su8PNcrluOLpPnbvNlMSh3Mp8RMbhJbozKpB7NHrpV4jzE8yvqPc0es8viUG9lHiJ6oSeyPHVgt2jVq6WpDcS35Rf+UyrDzfYYZYuktnfuI7FaZdskGwOO9voPWZ4YaK+bUqVMZOWkVb1ItkJJJuSd5OZMtJ20RRcW3dnzoozDKOijMMo6KMwyjoozDKVfT9TbrbC57NlAHax7POwmywyy08z5mmxss9XIuWh1PRmF6GjTp+4iqeZAzPneczWn0lSUutna4el0VKMOpJG1MZmEAQBAEAQDDi8KlVGSooZWFiD/AFv5ycJyhJSi7Mx1aUKsHCaumcz1h1eqYJ9umSad+q43qewNb47j6TosLjIYiOWW/V19xyGO4dUwks8NY9fV3m7ojTyVLLVsr9jblb6GYa+FlHWGqM+Fx0anw1NH5P2J7oZSzGzyDoYzDIOijMMh86AcIznnRj+zjhGcdGh0A4RmGQ+9FGY9yDoYzDIOhjMMg6GMwyDoYzDIOhjMMhpaXxYoUyx9o5IOJ+gmahTdWduXMr4qqqFPM9+RD6j6LNfEdK+a0jtEntc5qPn4DjLXEa6pUsi3en0/NCjwfCutX6WW0dfry9zpk5068QBAEAQBAEAQDy6AgggEHIg5gjgZ6m07o8aTVmUrT+pAN3wuXaaZOX6Sd3ccuYm4w3E7fDV8fc57G8EUrzoadnsV3C6UxGDbo3BsN6VAf9PAd2UvzoUcQs0fFGpp4nEYSWSS+j+xY8BrPh6mT3pn8Wa+Y+c19TA1Y/LqbajxOhU0l8L7dvEnKGy4ujKw4qQfhKcrxdpKxsYZZq8XfuMnQSOYnkPnQxmPMg6GMwyH3oOUZj3IfOhjMeZB0MZhkHQxmGQdDGYZDR0tj6eGW9Q5n2VHtN9BzmejSnWdo+JXxNenh43m+5c2UpVraQr2Az/0014n+szNw3TwlK7/ANs51Ktj69l/CX54nTtE6OTDUlp09w3ntY9rHmZzdetKtNzkdlhsPDD01Th/vtNyYjOIAgCAIAgCAIAgCAa+NwNOsuzVRXH4he3dw8Jkp1Z03eDsYqtGnVWWauiraQ1CptnRqMn4WG2vgciPWbKlxaa0mr92hpa/AactaUrd+v55kBX1PxlI3RQ3Om4H8VjL0eI4eas3bvX+zWT4Pi6bvFX7n72ZjDaRpZf4kfpZh6gyVsHP9vkRvxGlp8Xmx/tnH+9V/wC3/wCsf02F6l4/yP6vH9b8P4Bq6RqZf4k9yso9AIy4OH7fIOXEamnxeDRjNTG4JttukTa37XWRuR3i/rJWw2IWVWfdoyF8bhJZpXV+vVP88SbwOvQ3VqWfGmfkfrKVThb/AES8TY0eOLarDw9iUTXDCHeXHeh+UrPh2IXJeJdXGMI+b8DxW1zwo9kVGPJbfEyUeG13vZEJ8Zwq2u/oQmkddqjZUUFMe8es30EuUuGQjrN38jXV+N1JaUll82a2itWsTi226u0qnMvUvtH8oOZ9BMlbG0aCyx1fUjHh+GYjFSz1NF1vf6I6HonRVPDJsUhbiT7THixmhr151pZpv+DqcNhaeHhkpr+e83ZhLAgCAIAgCAIAgHmo4UEsQAASScgAN5M9SvojxtJXZWsZrWT/APHp7Qv7dQ7CkfhHtHvNpbhhf3vwNdPHt/2o37Xp4cz3o/WpSQuIToyTbbB2qVycrneveRbnPJ4VrWDv6kqWPW1VW7eX8enaWSVDYCAIAgCAIB5dARYgEHeDmJ6m1qjxpNWZCYzVLCVM+j2Dxpkr6bvSXKfEK8Od+/U19XhOFqfpt3aeW3kRzagUOypVHfsH/wAZYXFqvOK8/cpvgFDlJ+Xse6WoWHB6z1W5XUD0W8i+K1nsl5+5KPAcOndtvw9iYwGgMNQzp0lB949ZvNrypVxdap80jYUcDh6PyRXr6knK5bEAQBAEAQBAEAQBAK3rlWNqVLscs7c1p26p5bTIfCW8LHVy6vua/Hyvlp9er7l/LRGaN0a1ckAgAWuTnv3ATNUqKBgpUXUeh40xopqFgxDK1wDbzBE9pVVPY8r0HT0eqZs6I1l6GkKdSnVdkJUMNmxT7ubMMwLDwkKuGzyzJpXJUMb0cMkot27tuW7+huU9caf3qNUd2w3wa/pMbwkuTXn7GVcRjzg14P7kro7TVCubU6gLb9k3V/3Wsbc5hnRnD5kWqWJpVdIvXq2fgzT07rGmHOwg6Sra+zeyrfcXPZ3bz6ydHDuer0X5sYcTjI0nliry9O/23KnitPYqoc6xXlTAQeebesvRoU1y8TWTxNeW8rd2nu/MwU9MYlTda9T9RDjyYGeujTe8UQVestpv19Sf0PrjmFxQAvkKi5L+sH2e/McbStVwnOn4F2hxHW1bxW31XLv9C4AyibYQBAEAQBAEAQBAEA0tLaQFCntEbTEhUUZFnO4cu0k9gBMyUqeeVjDXrKlDNu9kut/nkVWu9Sqb1qjE+6jMlMcgAc+83MuxUY6RXuayWebvOXhovzvMVNWT9lUqJ+VyR5Ncekk7P5kmRScfkk19fs7owVqAe+2Wqfndn+JsJJNrbTuISpxl82ve2zHTwyKbqoBAIy4HfPXJvc8jThH5UWfVLdU71+BlPE7o2WC2Z81x9in+Y/wxhd2eY75V3lUMumuPIUk2AJPAC5gja+iMdann1gQQbjeGU9hHaDJJ9RGUb7mO2/Mkkkkk3JJ3kk7zPSKVgKbEEhSQN5AJA74uj2zaukYWM9IHgi+QFzwAvPSO+hKYLWPE4ekKShbA9U1FYsF90ZjIdnLKYZYenUlmfkZqeMrUYZF9L38ORu4HXiqptWRXHFOow8yQfSY54KL+V27zNT4pUj/cV+7QjdKa1YmsTZ+iX3aeR8W3k91pmp4WnHlfv9itWx9epzyrs99/QiOmqtmGrNzDVD63mfLFaWXkU89R6pt/VmzgdYsTRPVrMbb1qEuO7rZjwIkJ4enPdeBkp46vTekvo9f5JjG6/wBUoopolN/vMTtD9I7PG/zmCGAindu6LdTjNRxSiknz5+Bq4DXrEow6UrVW+Y2QrfpK2z7wZOeBptfDoYqPF68X8dpLwOkYDGJWprUpm6uLj5g8wbg901M4OEnFnSUqsasFOOzNiRMggFX1mqE4ikp9laVRxzYsqnyH8UuYdfA32o1uLbdaK5Wb+ui8vuaRmYwk3ovQ67IaoLk5gdgHPiZVqVne0S7Rw6teRK7CLlZRyyEw3bLNooxYjR9KoOsi99rHzE9jUlHZkZUoS3Rp6Fw60qlampvYoeYBBsDMlWTlGMmYaEVCcop9RF6/4wUqdMkXu5G+33TM2ChmkyrxSsqUIu3Myaq6JOyKtdAGOaIc9kcT+L4TzEVdcsWTwVBuPSVFZ8l1fyTwen0myNnpNm9strZva/deVbSy35F28M9udvIrX2h4dhSWsmRRgGyGatl6G3nLmCks2Vmt4tGSpqpHlv3HP1xVViFBzYgDIbybCbPLFamgVarJ2TOy4LCinTVAMlUDvyzPjNBOTlJs7KnBQgon04OnslNhdkgi1hbOM8r3uOjjbLbQ18FgqOFQBdlR2sxAJPMmTlOdRmOFOnRjZaGzVo06q2YK6njYgyCcovTQySjGas9Uc31v0MMI4Zbmk97duyfdPym1wtXpVZ7o53iGHWHkmvlfl2E/qxqqgVauIXacgFUb2VHZcdrfCVsRinfLDYv4Lh8VFTqq76ur+Sw19JYeidh6lND7pIHp2SqqdSSuk2X5V6NN5ZSSMGldCUMWnWUXI6tRLbQ5gjeJKnXnSengQr4SjiI6ruaKCq1MBUxFJ2tek5pmwIZ8gjC4yNtr1mz+GvGMkuepoFnwk505Pk7dr5M2cbpLDNRezL0jYdaXs9qgMDu3ksR+mQjTqKS6r3MtTEUHTlZ6uNvD/fkWL7OUYYS7XsarlM/u5A24dYPKuOa6XTq1L/B1JYfXa7t3f7uWiUzaiAQ+suCLotRBd6RLW95CLOvfYAjmomehNJ2ezKmLpOUVOO8fNc1+c0VmvjqaqGZgAwBHEgjLLfLqhJu1jXTrQirtlw0PpKniKYembjcR2qeBHZNfVpypytI2uHrwrQUoMitZNXKmIbbpVihsAVPsm3MZiZ6GIjTVpRuVcZgp1neE7fniVOthtI4EGzVNjip6RBzswJXyl1Sw9bv8DUShjsKt3bs1XmTn2cVmcYhnYszOhJJuT1TK+OSWVIvcHlKSnKTu7r0LPjtGpWam1QX6Ji6js2rWBPdKcKkoJpczaVaEaji5cnc+6VxTUaL1FQuUUsFHbPKcVKSi3Y9r1HTpuaV7I5loLTLrjVr1WuajbLns2WyFuQOz5TcVqKdFwjy2OYwuKksSqs3vo/qdO0pgxWo1KZ++pXxtkfO009OeSSl1HT1qaq03B80cv1S0eXxlNWH7Ni7d6f8AtabjE1LUm1z+5y/D6LliYxfLV/T+To2smkOgoMw9okIv5mNvTM+E1VCnnmkdHjK3RUnJb7L6kpMJaOP6zaQbEYh2YnZVmVF7AAbZcza83uHpqnBJHH42tKtWk3snZfQmPs80kyVuhJOxUBIHYGGdxwuL+UwY2mnDPzRc4TXlGp0T2fqX3SWASuoVxcB0fxVgfXd4zWU6jg7o39ajGqkpdafgZcWH2G6O23snZvu2rZXnkbXWbYlUzZXl35HOn1ExbElnpEk3JLMST2k5TarHUlokznHwjESd21f6+xadTtE4jCq9OsylLgpsknZP3hmN26UsVVp1GnHc2vD8NWoRcJtNciP+0rCA0qdTtV9jwYE28xMuAl8TiV+M006cZ807eJVNVtDri6/RuxVQhc23mzKNm/Z7W/lLuIrOlDMjU4HCqvVyyelr+mnmdZoUVRQiABVAAA3ADICaRtt3Z1sYqKUVsjJPCQgHiql1I4gjzE9Tszxq6scYXDkZEZjqnvGRHmJv3I46NJ2sybwugsbS/vaSOpt90jatzW+fcRK8q9GXwyZdhhMTT+OCa7vYkcFrnXpnZroHtv8AuP8ASYZ4SEtYuxZp8Rqw0qK/ky7YDFrWprUUEBxcAix8Zr5xcJOLNxTqKpBSXMwYDRiUalVqYCipssVGQDC4JHC+UnOo5xSfIhSoQpyk46XNfWXTBwtMMq7TMdlQTYDK9zJUKPSSs2QxeIdCF0rtm5ozHLXpLUTcwzHaD2gzHUg4Sysy0aqqwUkc/wBb9AdBU2kH91UJIt91t5X5j+U2eGr542e6NDjsF0c80flfkXjVvG9Nh6bH2gNlvzLkfr4zX14ZJtG6wlXpKSb35mvo3Q3RYuvWtlUC7Pebl/UA+MlUrZqUY9X4jHRw2SvOp12/kgdfMXt1qVIbkIdvzE2HpfzlnBxtFy6ylxOeapGHVqXma43RyrWTRLUK73B2WYuh7CCb27wZuaFVTgus5fF4V06r6nqiU1D0SxrdMQQiAgE9rHLLuF/OYcZVWTJzZa4bhn0nSPZF4x2NWioZzYF1Qd7G38/Ca+EHN2RuqlSNNXfWl4mWvtbLbFtqx2b7r2yvIxtfUlK9nl3KFX1sxlNitRaasMiCpHzmyWFoyV0aOWPxMXaSSfcZsBrFj65tSRG4nZIUd5JsJ5PD0IK8mTp4vF1HaCT+ho611MWxVMUFC+0ux7JO69+I+cyYdUldwMGN/qJWjV27NjN9ntA/2l27FokHvZ1t/C0jjZf8aXaT4XTart9UfVr2OhzVm/EAQBAOf6wYE4bFdIB1XbpUvu2wbuh8et4nhNnRn0lO3VoaTEUuir5ls3dd/Nff/Ra9H6fo1QOtsN2q2XkdxlKdCce02dPEwnzszeenTfNgjcyFMxpyWxlag97GHF6Uo0R1nGW5Rme4ASUacpbIjOtCC1ZHav6W6epVLZX2dhfwi/rc598y1qWSKsYMPW6SUr/Q0tenUiml+sGLW4C1pPCJptmLiFmooitWdJf2epZv2b+1yPY31mavTzx03RXwtXopWez/AC5c9K0adSi4qW2Ct78O0ESjTcozVtzaVoxnTalsVrUfE7LPSO5htjvGR9LeUtYuN0pFDASytw69S4VHCgk7gCT3CUkr6GzbsrnMsVUNWsah3s9/C+Q8rTbRWWOU0E/jnmfNnT5qDoDVoYqlWHVKtY2IO8EZZgybjKJjjOE9j3XxKUlu7KoHHLynijKT0PZTjBauxRdY9KHEsAtxTX2Qd5PvH5TY0KfRrtNRiqvTPTZE5oDWJSoSubMMgx3MOy/AyvWoO94lvD4pWyz36yfelTqZkK/eA0rXlEutRlvqY62KpUV6zIgHZkPICeqMpMi5wgtXYpetGlxiCAotTS5ucieJ5CX8PScO9mqxdZVe5E/qbow0aJdxZ6pDEHeFAsinna572MrYqpmlZbL8ZbwFHo4ZnvLX6cl+dZPysXhAEAQDW0jgUroUqC4OfAgjcynsIk4TcHdGOrSjVjlkUnSGiKlC+2C6dlRRcW/GBmp57u7dL8KsZ7aPq9jU1KM6Xzq66191y9O41qSBhdSCPwm/wkndbnkcsl8LuKlNVF2IUcSQPjPU29hJRjq3YyUMFVddulSdlXPa9kkf/mDm/hv7L7p45RTtJ/nb1HkYzks0Itrr28Ov8seEph+sDe/bv8+fKG7aEklJXR9/s8Zj3IZqdB3sgJIJsFubXkXJLU9UW/hJ7RurrU6iuXHVzsoPDd3SvPEKUWrFulhXGSk2bmslfZolRvfq+Hb/AFzmOgryv1GXEytC3WVFMPmO8fGXXI1yhqdEmsNyc9rUOux/E3xM2aloaeUPiZ5OHJ338YzHmQ+YbBtVbYogMw9ok2RPzsAbHkLmeykoq8iKi5vLTV35Lvf23PGIomkdmsppnd18lP5W9lvOexeZXjqeStB2n8L7fs9me1pcD5HL0nlyaj1GKyltkdZ/dTrv5D5z3W1+Rjbjey1fUtWWDQurRLCpiAAAQVpb8xuaoRkSPdGXf2VquIVssPH2LdHCNtSqfRe/tt3lqlM2QgCAIAgCAIBp4nRVCob1KNNjxZFJ8yJkjVnHRN+Jhnh6U3eUU+9I+YfRNCmbpRpKeKooPmBEqs5aOT8RDD0YO8YJfRG7MZmIvSGgqVVi4vTqHeyWG1+YHJu8i/OZoV5RVt0VqmFhN5lo+tffkyJxeiK9JSw2KoUEkAMjkDPIZgm3ZleZo1YSdtitOjVhFvSVu9P73fgMNT9l0sRkynsI3gxJ7pk4LaUSY/2mbexn35TB0faWel7CK0jVLXqVDYKCeQEzQVvhiV6stHKWyNTCLt3BUpUW22je0t8weYPYfpJy021RipvPo1ZrddRPDSTbNtnrW39nfK/Rq5c6V22ILE0GJCJnVqXC8r+1Ub8K3v32G8yxFrd7L8sU6ifyx+Z7e/cv4JqlqzhlAHR7VgB1mZgeZBNj5TA8TUfMsLBUErWv3tkpRoqihUUKo3BQAB3ATC227ssxioq0VZHp1BFiAQd4OYnmx60nozQbQeFJucPRv/y0+ky9PU/c/EwPCUHrkXgjbw+HSmLIqqOCgKPSY3Jyd2zNGEYK0VZdhlnhIQBAEAQBAEAQBAEAQBAEAhqujXpEmgFZCSTSY7NicyabWNr+6Ra53iZ1UUlaW/X7+5UdGdN3p6rqeng/s9O1Hzpn/wCFrX/NRt59J8p7ZfuXn7HnST/7b8Y/+x7oaNd2D19kBSGSkhLLtDczsQNojsFgAc88iPHUSVo+PsSjRlOSlU5bJerfPs5LtNzHaOp1rFgQy+y6kq45Ajs5bpjhUlHYy1KMKmr361o/E1P9jN/xFW3dS2vPYmTpl+1efuYv6aX735exuYHAU6N9gZt7TElnbvJzPduExzqSluZqdGFP5f58TakDIIAgCAIAgCAIAgCAIAgCAIAgCAIAgCAIAgCAIAgCAIAgCAIAgCAIAgCAIAgCAIAgCAIAgCAIAgCAIAgCAIAgCAIAgCAIA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xMREhUUERQVFhUVFRUUFhgVFhcVFRgYGhUXFhcXGCEYHSgiGhwlHRgUIjEiJSkrLi4uFx8zODMsNygtLisBCgoKDg0OGxAQGzQkICYsLCwsNCwsLC0yLDQsLCwsLCwsLC8sLC8sLCwtLCwsLCwsLCwtLCwsLCwsLCwsLCwsLP/AABEIAQYAwAMBEQACEQEDEQH/xAAbAAEAAgMBAQAAAAAAAAAAAAAABQYDBAcCAf/EAEYQAAIBAgIGBwUFBQUIAwAAAAECAAMRBCEFBhIxUWETIkFxgZGhMlKxwdEHQmJygjOSsuHwFCMkQ6IVU1RzdJPC4jQ1Y//EABsBAQACAwEBAAAAAAAAAAAAAAACBAMFBgEH/8QAOhEAAgECBAIIBQMEAQQDAAAAAAECAxEEEiExBUETUWFxkaGx0SIygcHwQlLhFDNy8SMGU4LSNDVD/9oADAMBAAIRAxEAPwDuMAQBAEAQBAEAQBAEAQBAEAQBAEAQBAEAQBAEAQBAEAQBAEAQDDisUlJdqoyqvFiAJOFOU3aKuyFSrCms03ZdpWsdr3QTKkr1Dx9hfM5+k2NPhVWXztLz/PE09bjtCPyJy8l7+RE1ftAq36tFAOZZj6WllcJhzkyjL/qCpf4YL88BS+0CrfrUUI5FlPreHwmHKTEf+oKl/igvzxJbA690Hyqq9M8fbXzGfpKtThVWPyNPy/PEvUeO0JfOnHzXv5FlwuKSqu1TZWXipBE186coO0lZm4p1YVFmg7rsM0gTEAQBAEAQBAEAQBAEAQBAEAQBAEAres+tSYa9OnZ6vD7qfm58vh27DB4CVb4paR9e73NTxDikMN8ENZeS7/YpFPD4nHPtsS3F2yUch2eAE3LnRw0cq07F+epzihicbLNJ37Xt+dxNYXVekv7Qlz+6vpnKk8dN/LobCnwylH53fyNwaLojdSTxF/jMPT1H+pmf+lor9KMVXRtE/wCWngLfCSjWqL9TISw1F/pRHYrQFM+wSp/eHrnLEMXNfNqVKmApv5dCLVcRhH2kYqfeXNTyI3HuIlm9KvG0lfvKa6fCSzQdu789TM+l8bU/zK36br/DaQWHw0f0r1MksZjZ/ql9NPQxnE4z/eV/+4/1ksmH6l4Ih0uM/dLxfuek0vjU/wA2t+olv4rzx4fDS/SvQlHGYyH6pfXX1N7C67YpPaKP+ZbH/RaYZ8MoS2uu5+9yxT43iYfNZ969rE9o/Xyk2VZGpniOuvpn6GUavCqi+R38jaUOO0ZaVE4+a9/ItGDxlOsu1SdXHFTfz4TW1Kc6btJWNzSrQqrNB3XYZ5AyCAIAgCAIAgCAIAgFe1w0/wD2Wns0z/euOr27I7X+Q590v4HCdNK8vlXn2Gr4pj/6anlj8z27O32Kbq9oQ4gmpVvsXPe7dufDiZt8ViVSWSG/oc/gcE676Spt6lyCBQAoAAFgBkBNRdt3Zv1FRVlseGnqIswtJoxswvJIgzG0mY2YWkkQZjeSRBmFpNGNmJpJEGa9VAd4B7xJptbGKUU9zSrYFTuy+EzxqvmV50IvbQ1qbVaDbdNipH3lNvA8uRk2oVVlkr95ii6tCWaDt3Fx0DrwDZMULHcKijL9Q7O8Zd01OJ4Y18VLw9joMFxtStCvo+v3LojhgCpBBFwRmCOImoaadmdAmmro9Tw9EAQBAEAQBAPNWoFBZjYAEk8AMyZ6k27I8lJRTbOUMz6QxZJuA7fu0x/L1M6dKOFoW6vNnENyx2Kv1+SX54l9p0gihVFlUWA4CaRycnd7nTKKjFRjsjw09RFmJpJEGYWk0Y2YXkkQZjaTMbMLGTRjZjKk7gT3Ame3SI2b2R5ag/uN+6Z6pR6zx059T8DXqoRvBHeCJkTT2MUk1ujXJkzEY2kkQZhaTRBmnXw4O7I+kyxn1ledNPVElq5rJUwjbLXalfNO1eaX3HluPrK+LwUK6utJdfuXMBxKeFeWWserq7jp2DxSVUV6bBlYXBH9ZHlOcqU5Qk4yVmdjSqwqwU4O6ZmkDIIAgCAIAgEBrxi+jwj23uVpjxzP+kNL3DqeeuuzX8+prOL1ejwsu3T8+lyu6iYXq1Kp3khB3DM/KX+JVNYw+pqeDUrRlU+hZ2muRuGYmkkQZiaSRBmFpNGNnhKRc7Ki54D4nhPXJRV2RUXJ2irslMNoIb6jX5LkPPefSVp4r9qLtPAreb8CQo4Cmnsoo8Ln1mCVWct2W4UKcNomwBMZlPsA+EX3wGrmlitEUantU1vxHVPmJmhiKkNmVqmEo1PmiV7SeqjLdqDbX4W9rwPb4y/Rx6elRW7TVYjhMlrSd+x+5VqqFSQwIIyIORE2cWmro0sk02nuYHk0Yma9anfvk4uxinG5JarafbCVLNc0mPXHA7tscx6jwlfGYRV43XzLb2LvDce8LO0vle/Z2nU6bhgCpBBAIIzBBzBE5ppp2Z2kZKSutj1PD0QBAEAQCnfaVU/uqS8ahPkpHzm24Svjk+w0PH5f8UV2/Y9anpbCJzZz62+UY53rv6Dhathl3slWlVF1mJpJEGYmkkQZ4SmXYKu8+nEmSclFXZFRcpZUWDCYVaa2XxPaTxMoTm5u7NrSpRpxsjPIGQQDy7gbyB3m09Sb2PHJLc8DEodzr+8J7kl1Eekg+a8TLIkxAEAhtYtBriF2lsKqjqnj+Fv6ylvC4p0nZ/Ka/H4FV43j8y27exnOqgIJBFiMiDvBG8ToE77HJyTWjMLSSMbNeqsyJmKSLp9n2m7/AOGqHi1InzZPiR48pp+J4b/9o/X3Oi4Jjb/8E33e338S8TTHRiAIAgCAVH7Sad6FNuFW3mrfQTa8Jf8AyyXZ9zR8ejehF9v2Zj1Mq3woHuu487H5yWPjatfrSMfCpXwyXU2TLSojYMwtJIxsxNJIgyQ0JS9p+eyPDM/1ymDES2iWsJDeX0JSVi6IBXtLaYa5SkbAZFu0nttwHOX6GHVs0jVYrGSu4w07SCqm5ubk8Sbn1l1abGslq7swOok0zG0jJhsbUpG9NiOW9T3ieTpQmrSRKnXqUneD9vAuWiNJLiE2hkwyZeB+hmor0XSlblyOhwuJjXhdb80b8wFkQDnmumFCYgkbqih/HcfgJvuH1M1Kz5aHKcWpKGIuuauV5pfRqmYmkyDPFCs1N1dDZlIYHmM57KKnFxlsyNOpKnNTjujsWjMateklVdzqD3HtHgbjwnJVqbpzcHyO/oVo1qcakeZtTGZhAEAQCK1pwRrYWqg37O0vep2reNreMtYOr0daMn3eJS4hRdbDyit7X8NSlai42zvSP3xtL3jf6fCbfiNO8VNcjneD1rSlTfPVfQuLTVI37MLSSMbMTSSIMl9D/sx+Zv4jKtf5y/hf7f1fqbswlgQClYqkUZlbeCfK+Rm4hJSimjnKsHCTizVaZDCzE0miDMTSaIM2NE6QNCqH+6cnH4ePhvmOvS6WGXnyMuGxDoVFLlz7i/03DAFTcEXBG4iaJpp2Z1MZKSutj1PD051rfjlrV+qbrTGxcdpuSfp4Tf4Gk6dLXd6nJ8Urxq1/h2WnuQDS8jVsxNJogzC8kjGy+fZvjrpUon7hDr3Nkw7gRf8AVNJxalaUai56eH55HT8Br5oSpPlqvr+eZc5qDoBAEAQBAOTaeo/2bGuKJtsurrbsLANs92du6dRhpdNh1n5qz9Dh8bD+nxjVPk019dbF/N7Z77C/f2zRnT95jeSRBmFpJEGSGhavtLwO0O45H1HrMGIjtItYSW8fqSkrF0QDWxmBSqLON24jIjuMyU6soP4TDVoQqq0kQmJ1db/LcHk2R8xl8JchjI/qRrqnDpfod+8i8Rousm+m3evW+Eswr05bMpVMLWjvHw1I6oLGxyPA5H1lha7FSWjszE0kiDNnA6YrUBZG6vusLjw4THUw9Oo7yWpmo4ytRVoPTqYx+sOIqKVZwoO/YGzfx3xSwdKDulfvFbiFepHK3ZdmhBs44iXUma1tGJqgkkmQckY2aSsQbMZkiBN6jYnYxiDscMh8toeqiUuIwzUH2WZs+DVMmKS67r7/AGOpzmjtBAEAQBAOVaSPS6RYccQF8FYL8p01L4MIv8b+OpxWIfScQf8Albwdi+vNIjpWYWk0QZiaSRjZ4SqUYMu8eR4gz1xUlZkYycJZkT+ExS1FuviO0HgZRnBwdmbWlVjUV0Z5AyCAIAgGOtQVxZlDDmAZKMpR2ZCUIyVpK5FYvVqg/sg0zxQ5eRuJZhjasd9e8pVeGUZ7fD3exWNK6oYhbmk/Sjh7LfQzZUeI0ZaSVvM02J4PiI6wlmXgyrVaTKSrghhvDAgjzmzjJNXWxpZQlF2lo+08WntyNhaLiwtFxYWi4sbGh6mziaJHZVp/xC8x11moyXY/QzYSTjiINfuXqdknJHfiAIAgCAcqo/8A2R/6l/42nTS/+J/4r0OKj/8AYP8AzfqX15pEdKzE0miDMLSSIMxNJGNmtVxy0TtFwh78+63aJkjSdRWtcwyrxpO+az/ORnwmutIm1QMPxgZeI3iQnwypa8fAy0uN0m7TT7/43LDg9IUqwvSqK3cRfxG8ShUozpu0lY2tLEUqqvCSZszGZhAEAQBAI7TGhqWJW1Qdb7rj2l/lylihiZ0XeL06ipisFSxMbTWvJ80c00rox8PUNOp3qRuYcROio141oZo/6OPxOGnh6jhP6dpp7My3K9hsxcWGzFxY+YX9sn/MT+IRP+2+5ntH+9HvR2mcgfQhAEAQBAOVaQHRaRbliA3gzBvnOmpfHhF/j6I4quuj4g/8r+LuX5xNGjpma9ZwouxAHEmwmSKbdkYpyUVduxCYzWCmuVMFzx3L9TLlPCTfzaGuq8QprSGvoQmL0vVfe2yOC5eu+XIYenHlfvNdVxdWe7suw0WQ7zfvN/nM6fUVmras+bMXFj6FsbjI8RkYvyFrO6JLC6exNP2arEcHs49c/WV54WjPePhoW6eOxNPab+upL4XXWqP2lNG5qSp+YlSfDKb+VteZfp8aqr54p92nuTOC1ww75PtUz+IXXzHztKlTh1WO2vcbClxjDz0lePf7onqVQMAVIIO4g3BlFxcXZmzjJSV4u6Pc8JCAQWuOjhWw5YDr0+uvd94eI+Al3AVujqpcnoaziuGVWg5LeOq+6OcbM6C5ydhsxcWGzFxY+6LTaxNIDtqp/EIrO1GT7H6DCrNiYJfuXqdjnJHfiAIAgCAcy1/w+xi9offRHvzHU/8AEec6Phk81DL1Nr7/AHOP43TyYrMuaT+32JDE6zllHRLa4F2bPO2dh9ZghgUn8bLNTibkl0a+r9iDxFV6hu7Fjz+XCXIRjBWirGtnOdR3m7mIrJkLF/1c1fSigeooaqwuSc9m/wB0fWaLFYuVSTjF2j6nUYDh8KUFOavJ+XYicqUlYWZQRwIBEpKTTumbKUIyVmih61aCFBg9MWpubW91t9u4zeYLFOqsst15nMcSwKoSU4fK/J+xA7Eu3NZYbEXFhsRcWGxFxYkdCaUfDOCCdgnrr2EdpHAiYMRQjWjZ78mW8Hip4ad18vNffvOlg3nOHYp3PsA8VlurDiCPSexdmmRmrxaOS9HbLhlOpucLltoNiLiw2IuLHrVZ1XGUS+Q2yP1EEL/qInmMTeHll6ifDZKOLg5df+vM63OWO5EAQBAEAqP2jYHaopVG+m1j+VrD4hfObXhVXLUcOv7Gj47QzUVUX6X5P+bFN0ebrbh8Jtqqs7nPUHeNja2JjuZrDZtnwzi4sdTouGUEbiAR4iczJWbTO1hJSimj3PCRqaUwQr0mpntGR4EZg+cy0arpzUkYMTRVak4Pmc2q0CpKsLMpII5idCppq6OQlTcW4y3R52J7c8sNiLiw2IuLH1MOXIVRcsdkd5ynjmoq75Hqpubyrd6HUqS2UDgAPITmpO7udpFWSR7nhIxYqpsozHsUnyElBXkkQqSywcn1HLgk6W5xdhsRcWGxFxYjsemywIyvmCOIlim7xsypWWWd0dc0Ti+mo06nvorHvtmPO85WtT6OpKHUzvMPV6WlGfWkbcxGYQBAEAwY7CrVpvTbc6lT4jf3iTpzdOakuRjq01Vg4S2aschCNh6zJUyKsUb6jluPdOquqtNSjz1RweWWHrOE+WjJjo5VuX8o6OLjKXDVXHbVPomPWTdzXs8t3lNTjaVpZ1s/U33Da+aHRvden8E7KRsxAIfTWglr9ZTs1OPY3JvrLeHxTpaPVFDF4CNf4lpL17ysV9CV0OdMnmvWHpn6TYxxNKWz8TTTwVaG8fDUwDR9T/d1P3G+kydLD9y8TF/T1P2vwZs4fQNd/uFRxc7P85iniqUefgZoYCvP9Nu8s2htBJQ6xO1U49g/KPnNdiMVKrotEbjCYCFD4nrL07iXlUviAQWtmN2afRj2n38l7fPd5y7gqd553svU1nE62Wn0a3foU/o5trmhyjo4uMo6OLjKR+mUsFPMj0meg9WVcVHRMvuolXawaD3WdT++W+BE0nEo2xD7beh0/BpJ4SK6r+t/uWCUDaCAIAgCAUr7QdC7QGIQZqNmpb3exvDceVuE3HDMTZ9FL6exz3G8FmXTwWq39/p+bFf0NitobDe0N3Mfyl/EQyvMjU4SrmWR7kn0crXLuUyYdmpsGQ2YbvoeUjJKSyvYlByhJSjui4aM0ktYcHG9fmOImprUXTfYb/D4mNZdT6jemEsiAIAgCAIAgGlpLSK0Rnmx3KN57+A5zNSoyqPsK+IxMaK136in4l2qMXc3J/oAcptoJQjlRoKkpVJOUtzF0clchlHRxcZR0cXGUitYMlQcST6fzlnDatso43RJF31FpbODpn3i7H98j4ATTcSlfEPst6HScHjbCRfXf1LBKJtBAEAQBAPjqCCCAQRYg5gjgZ6m07o8aTVmcu1o0E2DqB6d+iY3Q+6d+wflxHjOkweKWIhll83Pt7TjeJYCWEqZ4fK9uzsN3ROPWsLHJxvHHmJhr0nTfYZ8NXjWVuZIdFMGYtZT6qEEEXBG4jIiG76MKLTuiVwumXXJxtDiMm+h9JVnhov5dC9Txk46TV/UkaWlqR3ts/mFv5Su8PNcrluOLpPnbvNlMSh3Mp8RMbhJbozKpB7NHrpV4jzE8yvqPc0es8viUG9lHiJ6oSeyPHVgt2jVq6WpDcS35Rf+UyrDzfYYZYuktnfuI7FaZdskGwOO9voPWZ4YaK+bUqVMZOWkVb1ItkJJJuSd5OZMtJ20RRcW3dnzoozDKOijMMo6KMwyjoozDKVfT9TbrbC57NlAHax7POwmywyy08z5mmxss9XIuWh1PRmF6GjTp+4iqeZAzPneczWn0lSUutna4el0VKMOpJG1MZmEAQBAEAQDDi8KlVGSooZWFiD/AFv5ycJyhJSi7Mx1aUKsHCaumcz1h1eqYJ9umSad+q43qewNb47j6TosLjIYiOWW/V19xyGO4dUwks8NY9fV3m7ojTyVLLVsr9jblb6GYa+FlHWGqM+Fx0anw1NH5P2J7oZSzGzyDoYzDIOijMMh86AcIznnRj+zjhGcdGh0A4RmGQ+9FGY9yDoYzDIOhjMMg6GMwyDoYzDIOhjMMhpaXxYoUyx9o5IOJ+gmahTdWduXMr4qqqFPM9+RD6j6LNfEdK+a0jtEntc5qPn4DjLXEa6pUsi3en0/NCjwfCutX6WW0dfry9zpk5068QBAEAQBAEAQDy6AgggEHIg5gjgZ6m07o8aTVmUrT+pAN3wuXaaZOX6Sd3ccuYm4w3E7fDV8fc57G8EUrzoadnsV3C6UxGDbo3BsN6VAf9PAd2UvzoUcQs0fFGpp4nEYSWSS+j+xY8BrPh6mT3pn8Wa+Y+c19TA1Y/LqbajxOhU0l8L7dvEnKGy4ujKw4qQfhKcrxdpKxsYZZq8XfuMnQSOYnkPnQxmPMg6GMwyH3oOUZj3IfOhjMeZB0MZhkHQxmGQdDGYZDR0tj6eGW9Q5n2VHtN9BzmejSnWdo+JXxNenh43m+5c2UpVraQr2Az/0014n+szNw3TwlK7/ANs51Ktj69l/CX54nTtE6OTDUlp09w3ntY9rHmZzdetKtNzkdlhsPDD01Th/vtNyYjOIAgCAIAgCAIAgCAa+NwNOsuzVRXH4he3dw8Jkp1Z03eDsYqtGnVWWauiraQ1CptnRqMn4WG2vgciPWbKlxaa0mr92hpa/AactaUrd+v55kBX1PxlI3RQ3Om4H8VjL0eI4eas3bvX+zWT4Pi6bvFX7n72ZjDaRpZf4kfpZh6gyVsHP9vkRvxGlp8Xmx/tnH+9V/wC3/wCsf02F6l4/yP6vH9b8P4Bq6RqZf4k9yso9AIy4OH7fIOXEamnxeDRjNTG4JttukTa37XWRuR3i/rJWw2IWVWfdoyF8bhJZpXV+vVP88SbwOvQ3VqWfGmfkfrKVThb/AES8TY0eOLarDw9iUTXDCHeXHeh+UrPh2IXJeJdXGMI+b8DxW1zwo9kVGPJbfEyUeG13vZEJ8Zwq2u/oQmkddqjZUUFMe8es30EuUuGQjrN38jXV+N1JaUll82a2itWsTi226u0qnMvUvtH8oOZ9BMlbG0aCyx1fUjHh+GYjFSz1NF1vf6I6HonRVPDJsUhbiT7THixmhr151pZpv+DqcNhaeHhkpr+e83ZhLAgCAIAgCAIAgHmo4UEsQAASScgAN5M9SvojxtJXZWsZrWT/APHp7Qv7dQ7CkfhHtHvNpbhhf3vwNdPHt/2o37Xp4cz3o/WpSQuIToyTbbB2qVycrneveRbnPJ4VrWDv6kqWPW1VW7eX8enaWSVDYCAIAgCAIB5dARYgEHeDmJ6m1qjxpNWZCYzVLCVM+j2Dxpkr6bvSXKfEK8Od+/U19XhOFqfpt3aeW3kRzagUOypVHfsH/wAZYXFqvOK8/cpvgFDlJ+Xse6WoWHB6z1W5XUD0W8i+K1nsl5+5KPAcOndtvw9iYwGgMNQzp0lB949ZvNrypVxdap80jYUcDh6PyRXr6knK5bEAQBAEAQBAEAQBAK3rlWNqVLscs7c1p26p5bTIfCW8LHVy6vua/Hyvlp9er7l/LRGaN0a1ckAgAWuTnv3ATNUqKBgpUXUeh40xopqFgxDK1wDbzBE9pVVPY8r0HT0eqZs6I1l6GkKdSnVdkJUMNmxT7ubMMwLDwkKuGzyzJpXJUMb0cMkot27tuW7+huU9caf3qNUd2w3wa/pMbwkuTXn7GVcRjzg14P7kro7TVCubU6gLb9k3V/3Wsbc5hnRnD5kWqWJpVdIvXq2fgzT07rGmHOwg6Sra+zeyrfcXPZ3bz6ydHDuer0X5sYcTjI0nliry9O/23KnitPYqoc6xXlTAQeebesvRoU1y8TWTxNeW8rd2nu/MwU9MYlTda9T9RDjyYGeujTe8UQVestpv19Sf0PrjmFxQAvkKi5L+sH2e/McbStVwnOn4F2hxHW1bxW31XLv9C4AyibYQBAEAQBAEAQBAEA0tLaQFCntEbTEhUUZFnO4cu0k9gBMyUqeeVjDXrKlDNu9kut/nkVWu9Sqb1qjE+6jMlMcgAc+83MuxUY6RXuayWebvOXhovzvMVNWT9lUqJ+VyR5Ncekk7P5kmRScfkk19fs7owVqAe+2Wqfndn+JsJJNrbTuISpxl82ve2zHTwyKbqoBAIy4HfPXJvc8jThH5UWfVLdU71+BlPE7o2WC2Z81x9in+Y/wxhd2eY75V3lUMumuPIUk2AJPAC5gja+iMdann1gQQbjeGU9hHaDJJ9RGUb7mO2/Mkkkkk3JJ3kk7zPSKVgKbEEhSQN5AJA74uj2zaukYWM9IHgi+QFzwAvPSO+hKYLWPE4ekKShbA9U1FYsF90ZjIdnLKYZYenUlmfkZqeMrUYZF9L38ORu4HXiqptWRXHFOow8yQfSY54KL+V27zNT4pUj/cV+7QjdKa1YmsTZ+iX3aeR8W3k91pmp4WnHlfv9itWx9epzyrs99/QiOmqtmGrNzDVD63mfLFaWXkU89R6pt/VmzgdYsTRPVrMbb1qEuO7rZjwIkJ4enPdeBkp46vTekvo9f5JjG6/wBUoopolN/vMTtD9I7PG/zmCGAindu6LdTjNRxSiknz5+Bq4DXrEow6UrVW+Y2QrfpK2z7wZOeBptfDoYqPF68X8dpLwOkYDGJWprUpm6uLj5g8wbg901M4OEnFnSUqsasFOOzNiRMggFX1mqE4ikp9laVRxzYsqnyH8UuYdfA32o1uLbdaK5Wb+ui8vuaRmYwk3ovQ67IaoLk5gdgHPiZVqVne0S7Rw6teRK7CLlZRyyEw3bLNooxYjR9KoOsi99rHzE9jUlHZkZUoS3Rp6Fw60qlampvYoeYBBsDMlWTlGMmYaEVCcop9RF6/4wUqdMkXu5G+33TM2ChmkyrxSsqUIu3Myaq6JOyKtdAGOaIc9kcT+L4TzEVdcsWTwVBuPSVFZ8l1fyTwen0myNnpNm9strZva/deVbSy35F28M9udvIrX2h4dhSWsmRRgGyGatl6G3nLmCks2Vmt4tGSpqpHlv3HP1xVViFBzYgDIbybCbPLFamgVarJ2TOy4LCinTVAMlUDvyzPjNBOTlJs7KnBQgon04OnslNhdkgi1hbOM8r3uOjjbLbQ18FgqOFQBdlR2sxAJPMmTlOdRmOFOnRjZaGzVo06q2YK6njYgyCcovTQySjGas9Uc31v0MMI4Zbmk97duyfdPym1wtXpVZ7o53iGHWHkmvlfl2E/qxqqgVauIXacgFUb2VHZcdrfCVsRinfLDYv4Lh8VFTqq76ur+Sw19JYeidh6lND7pIHp2SqqdSSuk2X5V6NN5ZSSMGldCUMWnWUXI6tRLbQ5gjeJKnXnSengQr4SjiI6ruaKCq1MBUxFJ2tek5pmwIZ8gjC4yNtr1mz+GvGMkuepoFnwk505Pk7dr5M2cbpLDNRezL0jYdaXs9qgMDu3ksR+mQjTqKS6r3MtTEUHTlZ6uNvD/fkWL7OUYYS7XsarlM/u5A24dYPKuOa6XTq1L/B1JYfXa7t3f7uWiUzaiAQ+suCLotRBd6RLW95CLOvfYAjmomehNJ2ezKmLpOUVOO8fNc1+c0VmvjqaqGZgAwBHEgjLLfLqhJu1jXTrQirtlw0PpKniKYembjcR2qeBHZNfVpypytI2uHrwrQUoMitZNXKmIbbpVihsAVPsm3MZiZ6GIjTVpRuVcZgp1neE7fniVOthtI4EGzVNjip6RBzswJXyl1Sw9bv8DUShjsKt3bs1XmTn2cVmcYhnYszOhJJuT1TK+OSWVIvcHlKSnKTu7r0LPjtGpWam1QX6Ji6js2rWBPdKcKkoJpczaVaEaji5cnc+6VxTUaL1FQuUUsFHbPKcVKSi3Y9r1HTpuaV7I5loLTLrjVr1WuajbLns2WyFuQOz5TcVqKdFwjy2OYwuKksSqs3vo/qdO0pgxWo1KZ++pXxtkfO009OeSSl1HT1qaq03B80cv1S0eXxlNWH7Ni7d6f8AtabjE1LUm1z+5y/D6LliYxfLV/T+To2smkOgoMw9okIv5mNvTM+E1VCnnmkdHjK3RUnJb7L6kpMJaOP6zaQbEYh2YnZVmVF7AAbZcza83uHpqnBJHH42tKtWk3snZfQmPs80kyVuhJOxUBIHYGGdxwuL+UwY2mnDPzRc4TXlGp0T2fqX3SWASuoVxcB0fxVgfXd4zWU6jg7o39ajGqkpdafgZcWH2G6O23snZvu2rZXnkbXWbYlUzZXl35HOn1ExbElnpEk3JLMST2k5TarHUlokznHwjESd21f6+xadTtE4jCq9OsylLgpsknZP3hmN26UsVVp1GnHc2vD8NWoRcJtNciP+0rCA0qdTtV9jwYE28xMuAl8TiV+M006cZ807eJVNVtDri6/RuxVQhc23mzKNm/Z7W/lLuIrOlDMjU4HCqvVyyelr+mnmdZoUVRQiABVAAA3ADICaRtt3Z1sYqKUVsjJPCQgHiql1I4gjzE9Tszxq6scYXDkZEZjqnvGRHmJv3I46NJ2sybwugsbS/vaSOpt90jatzW+fcRK8q9GXwyZdhhMTT+OCa7vYkcFrnXpnZroHtv8AuP8ASYZ4SEtYuxZp8Rqw0qK/ky7YDFrWprUUEBxcAix8Zr5xcJOLNxTqKpBSXMwYDRiUalVqYCipssVGQDC4JHC+UnOo5xSfIhSoQpyk46XNfWXTBwtMMq7TMdlQTYDK9zJUKPSSs2QxeIdCF0rtm5ozHLXpLUTcwzHaD2gzHUg4Sysy0aqqwUkc/wBb9AdBU2kH91UJIt91t5X5j+U2eGr542e6NDjsF0c80flfkXjVvG9Nh6bH2gNlvzLkfr4zX14ZJtG6wlXpKSb35mvo3Q3RYuvWtlUC7Pebl/UA+MlUrZqUY9X4jHRw2SvOp12/kgdfMXt1qVIbkIdvzE2HpfzlnBxtFy6ylxOeapGHVqXma43RyrWTRLUK73B2WYuh7CCb27wZuaFVTgus5fF4V06r6nqiU1D0SxrdMQQiAgE9rHLLuF/OYcZVWTJzZa4bhn0nSPZF4x2NWioZzYF1Qd7G38/Ca+EHN2RuqlSNNXfWl4mWvtbLbFtqx2b7r2yvIxtfUlK9nl3KFX1sxlNitRaasMiCpHzmyWFoyV0aOWPxMXaSSfcZsBrFj65tSRG4nZIUd5JsJ5PD0IK8mTp4vF1HaCT+ho611MWxVMUFC+0ux7JO69+I+cyYdUldwMGN/qJWjV27NjN9ntA/2l27FokHvZ1t/C0jjZf8aXaT4XTart9UfVr2OhzVm/EAQBAOf6wYE4bFdIB1XbpUvu2wbuh8et4nhNnRn0lO3VoaTEUuir5ls3dd/Nff/Ra9H6fo1QOtsN2q2XkdxlKdCce02dPEwnzszeenTfNgjcyFMxpyWxlag97GHF6Uo0R1nGW5Rme4ASUacpbIjOtCC1ZHav6W6epVLZX2dhfwi/rc598y1qWSKsYMPW6SUr/Q0tenUiml+sGLW4C1pPCJptmLiFmooitWdJf2epZv2b+1yPY31mavTzx03RXwtXopWez/AC5c9K0adSi4qW2Ct78O0ESjTcozVtzaVoxnTalsVrUfE7LPSO5htjvGR9LeUtYuN0pFDASytw69S4VHCgk7gCT3CUkr6GzbsrnMsVUNWsah3s9/C+Q8rTbRWWOU0E/jnmfNnT5qDoDVoYqlWHVKtY2IO8EZZgybjKJjjOE9j3XxKUlu7KoHHLynijKT0PZTjBauxRdY9KHEsAtxTX2Qd5PvH5TY0KfRrtNRiqvTPTZE5oDWJSoSubMMgx3MOy/AyvWoO94lvD4pWyz36yfelTqZkK/eA0rXlEutRlvqY62KpUV6zIgHZkPICeqMpMi5wgtXYpetGlxiCAotTS5ucieJ5CX8PScO9mqxdZVe5E/qbow0aJdxZ6pDEHeFAsinna572MrYqpmlZbL8ZbwFHo4ZnvLX6cl+dZPysXhAEAQDW0jgUroUqC4OfAgjcynsIk4TcHdGOrSjVjlkUnSGiKlC+2C6dlRRcW/GBmp57u7dL8KsZ7aPq9jU1KM6Xzq66191y9O41qSBhdSCPwm/wkndbnkcsl8LuKlNVF2IUcSQPjPU29hJRjq3YyUMFVddulSdlXPa9kkf/mDm/hv7L7p45RTtJ/nb1HkYzks0Itrr28Ov8seEph+sDe/bv8+fKG7aEklJXR9/s8Zj3IZqdB3sgJIJsFubXkXJLU9UW/hJ7RurrU6iuXHVzsoPDd3SvPEKUWrFulhXGSk2bmslfZolRvfq+Hb/AFzmOgryv1GXEytC3WVFMPmO8fGXXI1yhqdEmsNyc9rUOux/E3xM2aloaeUPiZ5OHJ338YzHmQ+YbBtVbYogMw9ok2RPzsAbHkLmeykoq8iKi5vLTV35Lvf23PGIomkdmsppnd18lP5W9lvOexeZXjqeStB2n8L7fs9me1pcD5HL0nlyaj1GKyltkdZ/dTrv5D5z3W1+Rjbjey1fUtWWDQurRLCpiAAAQVpb8xuaoRkSPdGXf2VquIVssPH2LdHCNtSqfRe/tt3lqlM2QgCAIAgCAIBp4nRVCob1KNNjxZFJ8yJkjVnHRN+Jhnh6U3eUU+9I+YfRNCmbpRpKeKooPmBEqs5aOT8RDD0YO8YJfRG7MZmIvSGgqVVi4vTqHeyWG1+YHJu8i/OZoV5RVt0VqmFhN5lo+tffkyJxeiK9JSw2KoUEkAMjkDPIZgm3ZleZo1YSdtitOjVhFvSVu9P73fgMNT9l0sRkynsI3gxJ7pk4LaUSY/2mbexn35TB0faWel7CK0jVLXqVDYKCeQEzQVvhiV6stHKWyNTCLt3BUpUW22je0t8weYPYfpJy021RipvPo1ZrddRPDSTbNtnrW39nfK/Rq5c6V22ILE0GJCJnVqXC8r+1Ub8K3v32G8yxFrd7L8sU6ifyx+Z7e/cv4JqlqzhlAHR7VgB1mZgeZBNj5TA8TUfMsLBUErWv3tkpRoqihUUKo3BQAB3ATC227ssxioq0VZHp1BFiAQd4OYnmx60nozQbQeFJucPRv/y0+ky9PU/c/EwPCUHrkXgjbw+HSmLIqqOCgKPSY3Jyd2zNGEYK0VZdhlnhIQBAEAQBAEAQBAEAQBAEAhqujXpEmgFZCSTSY7NicyabWNr+6Ra53iZ1UUlaW/X7+5UdGdN3p6rqeng/s9O1Hzpn/wCFrX/NRt59J8p7ZfuXn7HnST/7b8Y/+x7oaNd2D19kBSGSkhLLtDczsQNojsFgAc88iPHUSVo+PsSjRlOSlU5bJerfPs5LtNzHaOp1rFgQy+y6kq45Ajs5bpjhUlHYy1KMKmr361o/E1P9jN/xFW3dS2vPYmTpl+1efuYv6aX735exuYHAU6N9gZt7TElnbvJzPduExzqSluZqdGFP5f58TakDIIAgCAIAgCAIAgCAIAgCAIAgCAIAgCAIAgCAIAgCAIAgCAIAgCAIAgCAIAgCAIAgCAIAgCAIAgCAIAgCAIAgCAIAgCAIA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457200" y="3800475"/>
            <a:ext cx="7896225" cy="2752725"/>
            <a:chOff x="457200" y="3800475"/>
            <a:chExt cx="7896225" cy="2752725"/>
          </a:xfrm>
        </p:grpSpPr>
        <p:pic>
          <p:nvPicPr>
            <p:cNvPr id="51206" name="Picture 6" descr="http://www.wiu.edu/student_services/career_development_center/images/skypelogo.png"/>
            <p:cNvPicPr>
              <a:picLocks noChangeAspect="1" noChangeArrowheads="1"/>
            </p:cNvPicPr>
            <p:nvPr/>
          </p:nvPicPr>
          <p:blipFill>
            <a:blip r:embed="rId2"/>
            <a:srcRect/>
            <a:stretch>
              <a:fillRect/>
            </a:stretch>
          </p:blipFill>
          <p:spPr bwMode="auto">
            <a:xfrm>
              <a:off x="5257800" y="3810000"/>
              <a:ext cx="3095625" cy="2000251"/>
            </a:xfrm>
            <a:prstGeom prst="rect">
              <a:avLst/>
            </a:prstGeom>
            <a:noFill/>
          </p:spPr>
        </p:pic>
        <p:pic>
          <p:nvPicPr>
            <p:cNvPr id="51208" name="Picture 8" descr="http://www.velocityvoip.com/images/2012/long-distance-calling-made-easier-using-velocity-voip.jpg"/>
            <p:cNvPicPr>
              <a:picLocks noChangeAspect="1" noChangeArrowheads="1"/>
            </p:cNvPicPr>
            <p:nvPr/>
          </p:nvPicPr>
          <p:blipFill>
            <a:blip r:embed="rId3"/>
            <a:srcRect/>
            <a:stretch>
              <a:fillRect/>
            </a:stretch>
          </p:blipFill>
          <p:spPr bwMode="auto">
            <a:xfrm>
              <a:off x="457200" y="3800475"/>
              <a:ext cx="3810000" cy="2752725"/>
            </a:xfrm>
            <a:prstGeom prst="rect">
              <a:avLst/>
            </a:prstGeom>
            <a:noFill/>
          </p:spPr>
        </p:pic>
        <p:pic>
          <p:nvPicPr>
            <p:cNvPr id="51210" name="Picture 10" descr="http://us.123rf.com/400wm/400/400/shock77/shock771112/shock77111200014/11601155-modern-threat-sign.jpg"/>
            <p:cNvPicPr>
              <a:picLocks noChangeAspect="1" noChangeArrowheads="1"/>
            </p:cNvPicPr>
            <p:nvPr/>
          </p:nvPicPr>
          <p:blipFill>
            <a:blip r:embed="rId4" cstate="print"/>
            <a:srcRect/>
            <a:stretch>
              <a:fillRect/>
            </a:stretch>
          </p:blipFill>
          <p:spPr bwMode="auto">
            <a:xfrm>
              <a:off x="4343400" y="4267200"/>
              <a:ext cx="1143000" cy="1143000"/>
            </a:xfrm>
            <a:prstGeom prst="rect">
              <a:avLst/>
            </a:prstGeom>
            <a:noFill/>
          </p:spPr>
        </p:pic>
      </p:grpSp>
      <p:sp>
        <p:nvSpPr>
          <p:cNvPr id="9" name="Slide Number Placeholder 8"/>
          <p:cNvSpPr>
            <a:spLocks noGrp="1"/>
          </p:cNvSpPr>
          <p:nvPr>
            <p:ph type="sldNum" sz="quarter" idx="12"/>
          </p:nvPr>
        </p:nvSpPr>
        <p:spPr/>
        <p:txBody>
          <a:bodyPr/>
          <a:lstStyle/>
          <a:p>
            <a:fld id="{B6F15528-21DE-4FAA-801E-634DDDAF4B2B}" type="slidenum">
              <a:rPr lang="en-US" smtClean="0"/>
              <a:pPr/>
              <a:t>53</a:t>
            </a:fld>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among Existing Competitors</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800" dirty="0" smtClean="0"/>
              <a:t>Rivalry among existing competitors takes many familiar forms, including </a:t>
            </a:r>
            <a:r>
              <a:rPr lang="en-US" sz="2800" dirty="0" smtClean="0">
                <a:solidFill>
                  <a:srgbClr val="FF0000"/>
                </a:solidFill>
              </a:rPr>
              <a:t>price discounting</a:t>
            </a:r>
            <a:r>
              <a:rPr lang="en-US" sz="2800" dirty="0" smtClean="0"/>
              <a:t>, </a:t>
            </a:r>
            <a:r>
              <a:rPr lang="en-US" sz="2800" dirty="0" smtClean="0">
                <a:solidFill>
                  <a:srgbClr val="11870B"/>
                </a:solidFill>
              </a:rPr>
              <a:t>new product introductions</a:t>
            </a:r>
            <a:r>
              <a:rPr lang="en-US" sz="2800" dirty="0" smtClean="0"/>
              <a:t>, </a:t>
            </a:r>
            <a:r>
              <a:rPr lang="en-US" sz="2800" dirty="0" smtClean="0">
                <a:solidFill>
                  <a:srgbClr val="C00000"/>
                </a:solidFill>
              </a:rPr>
              <a:t>advertising campaigns</a:t>
            </a:r>
            <a:r>
              <a:rPr lang="en-US" sz="2800" dirty="0" smtClean="0"/>
              <a:t>, and </a:t>
            </a:r>
            <a:r>
              <a:rPr lang="en-US" sz="2800" dirty="0" smtClean="0">
                <a:solidFill>
                  <a:srgbClr val="11870B"/>
                </a:solidFill>
              </a:rPr>
              <a:t>service improvements</a:t>
            </a:r>
          </a:p>
          <a:p>
            <a:r>
              <a:rPr lang="en-US" sz="2800" dirty="0" smtClean="0"/>
              <a:t>The degree to which rivalry drives down an industry’s profit potential depends, first, on the </a:t>
            </a:r>
            <a:r>
              <a:rPr lang="en-US" sz="2800" b="1" i="1" dirty="0" smtClean="0">
                <a:solidFill>
                  <a:srgbClr val="FF0000"/>
                </a:solidFill>
              </a:rPr>
              <a:t>intensity</a:t>
            </a:r>
            <a:r>
              <a:rPr lang="en-US" sz="2800" dirty="0" smtClean="0"/>
              <a:t> with which companies compete and, second, on the </a:t>
            </a:r>
            <a:r>
              <a:rPr lang="en-US" sz="2800" b="1" i="1" dirty="0" smtClean="0">
                <a:solidFill>
                  <a:srgbClr val="FF0000"/>
                </a:solidFill>
              </a:rPr>
              <a:t>basis</a:t>
            </a:r>
            <a:r>
              <a:rPr lang="en-US" sz="2800" dirty="0" smtClean="0"/>
              <a:t> on which they compete.</a:t>
            </a:r>
          </a:p>
          <a:p>
            <a:r>
              <a:rPr lang="en-US" sz="2800" dirty="0" smtClean="0"/>
              <a:t>Competition on dimensions other than price is less likely to erode profitability because it improves customer value and can support higher prices.</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i="1" dirty="0" smtClean="0"/>
              <a:t>The intensity of rivalry is greatest if:</a:t>
            </a:r>
            <a:endParaRPr lang="en-US" i="1" dirty="0"/>
          </a:p>
        </p:txBody>
      </p:sp>
      <p:sp>
        <p:nvSpPr>
          <p:cNvPr id="3" name="Content Placeholder 2"/>
          <p:cNvSpPr>
            <a:spLocks noGrp="1"/>
          </p:cNvSpPr>
          <p:nvPr>
            <p:ph idx="1"/>
          </p:nvPr>
        </p:nvSpPr>
        <p:spPr/>
        <p:txBody>
          <a:bodyPr>
            <a:normAutofit fontScale="85000" lnSpcReduction="20000"/>
          </a:bodyPr>
          <a:lstStyle/>
          <a:p>
            <a:r>
              <a:rPr lang="en-US" u="sng" dirty="0" smtClean="0">
                <a:uFill>
                  <a:solidFill>
                    <a:srgbClr val="C00000"/>
                  </a:solidFill>
                </a:uFill>
              </a:rPr>
              <a:t>Competitors are numerous</a:t>
            </a:r>
            <a:r>
              <a:rPr lang="en-US" dirty="0" smtClean="0"/>
              <a:t> or are roughly </a:t>
            </a:r>
            <a:r>
              <a:rPr lang="en-US" b="1" dirty="0" smtClean="0">
                <a:solidFill>
                  <a:srgbClr val="2828F0"/>
                </a:solidFill>
              </a:rPr>
              <a:t>equal in size and power</a:t>
            </a:r>
            <a:r>
              <a:rPr lang="en-US" dirty="0" smtClean="0"/>
              <a:t>.</a:t>
            </a:r>
          </a:p>
          <a:p>
            <a:r>
              <a:rPr lang="en-US" dirty="0" smtClean="0"/>
              <a:t>Industry </a:t>
            </a:r>
            <a:r>
              <a:rPr lang="en-US" u="sng" dirty="0" smtClean="0">
                <a:uFill>
                  <a:solidFill>
                    <a:srgbClr val="FF0000"/>
                  </a:solidFill>
                </a:uFill>
              </a:rPr>
              <a:t>growth is slow</a:t>
            </a:r>
            <a:r>
              <a:rPr lang="en-US" dirty="0" smtClean="0"/>
              <a:t>. Slow growth precipitates fights for market share.</a:t>
            </a:r>
          </a:p>
          <a:p>
            <a:r>
              <a:rPr lang="en-US" b="1" dirty="0" smtClean="0">
                <a:solidFill>
                  <a:srgbClr val="7030A0"/>
                </a:solidFill>
              </a:rPr>
              <a:t>Exit barriers are high.</a:t>
            </a:r>
          </a:p>
          <a:p>
            <a:r>
              <a:rPr lang="en-US" dirty="0" smtClean="0"/>
              <a:t>Rivals are highly committed to the business and have </a:t>
            </a:r>
            <a:r>
              <a:rPr lang="en-US" b="1" i="1" dirty="0" smtClean="0"/>
              <a:t>aspirations for leadership</a:t>
            </a:r>
            <a:r>
              <a:rPr lang="en-US" dirty="0" smtClean="0"/>
              <a:t>, especially if they have goals that go beyond economic performance in the particular industry.</a:t>
            </a:r>
          </a:p>
          <a:p>
            <a:r>
              <a:rPr lang="en-US" dirty="0" smtClean="0"/>
              <a:t>Firms cannot read each other’s signals well because of lack of familiarity with one another, diverse approaches to competing, or differing goals.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Price competition is most liable to occur if:</a:t>
            </a:r>
            <a:endParaRPr lang="en-US" i="1" dirty="0"/>
          </a:p>
        </p:txBody>
      </p:sp>
      <p:sp>
        <p:nvSpPr>
          <p:cNvPr id="3" name="Content Placeholder 2"/>
          <p:cNvSpPr>
            <a:spLocks noGrp="1"/>
          </p:cNvSpPr>
          <p:nvPr>
            <p:ph idx="1"/>
          </p:nvPr>
        </p:nvSpPr>
        <p:spPr/>
        <p:txBody>
          <a:bodyPr>
            <a:normAutofit/>
          </a:bodyPr>
          <a:lstStyle/>
          <a:p>
            <a:r>
              <a:rPr lang="en-US" sz="2800" dirty="0" smtClean="0"/>
              <a:t>Products or services of rivals are nearly identical and there are few switching costs for buyers</a:t>
            </a:r>
          </a:p>
          <a:p>
            <a:endParaRPr lang="en-US" sz="2800" dirty="0" smtClean="0"/>
          </a:p>
          <a:p>
            <a:r>
              <a:rPr lang="en-US" sz="2800" b="1" dirty="0" smtClean="0">
                <a:solidFill>
                  <a:srgbClr val="7030A0"/>
                </a:solidFill>
              </a:rPr>
              <a:t>Fixed costs are high and marginal costs are low.</a:t>
            </a:r>
          </a:p>
          <a:p>
            <a:endParaRPr lang="en-US" sz="2800" dirty="0" smtClean="0"/>
          </a:p>
          <a:p>
            <a:r>
              <a:rPr lang="en-US" sz="2800" dirty="0" smtClean="0"/>
              <a:t>The product is perishable. </a:t>
            </a:r>
          </a:p>
          <a:p>
            <a:pPr lvl="1"/>
            <a:r>
              <a:rPr lang="en-US" sz="2400" dirty="0" smtClean="0">
                <a:solidFill>
                  <a:srgbClr val="C00000"/>
                </a:solidFill>
              </a:rPr>
              <a:t>Techno-product, Information, Hotel accommodation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err="1" smtClean="0"/>
              <a:t>Herfindahl</a:t>
            </a:r>
            <a:r>
              <a:rPr lang="en-US" dirty="0" smtClean="0"/>
              <a:t>-Hirschman Index - HHI</a:t>
            </a: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A commonly accepted measure of market concentration</a:t>
            </a:r>
          </a:p>
          <a:p>
            <a:r>
              <a:rPr lang="en-US" sz="2400" dirty="0" smtClean="0"/>
              <a:t>It is calculated by squaring the market share of each firm competing in a market, and then summing the resulting numbers. The HHI number can range from close to zero to 10,000. </a:t>
            </a:r>
            <a:endParaRPr lang="en-US" sz="2400" dirty="0"/>
          </a:p>
        </p:txBody>
      </p:sp>
      <p:pic>
        <p:nvPicPr>
          <p:cNvPr id="55298" name="Picture 2" descr="H =\sum_{i=1}^N s_i^2"/>
          <p:cNvPicPr>
            <a:picLocks noChangeAspect="1" noChangeArrowheads="1"/>
          </p:cNvPicPr>
          <p:nvPr/>
        </p:nvPicPr>
        <p:blipFill>
          <a:blip r:embed="rId2"/>
          <a:srcRect/>
          <a:stretch>
            <a:fillRect/>
          </a:stretch>
        </p:blipFill>
        <p:spPr bwMode="auto">
          <a:xfrm>
            <a:off x="3733800" y="3276600"/>
            <a:ext cx="1219200" cy="706582"/>
          </a:xfrm>
          <a:prstGeom prst="rect">
            <a:avLst/>
          </a:prstGeom>
          <a:noFill/>
        </p:spPr>
      </p:pic>
      <p:sp>
        <p:nvSpPr>
          <p:cNvPr id="5" name="Rectangle 4"/>
          <p:cNvSpPr/>
          <p:nvPr/>
        </p:nvSpPr>
        <p:spPr>
          <a:xfrm>
            <a:off x="838200" y="4191000"/>
            <a:ext cx="8382000" cy="1569660"/>
          </a:xfrm>
          <a:prstGeom prst="rect">
            <a:avLst/>
          </a:prstGeom>
        </p:spPr>
        <p:txBody>
          <a:bodyPr wrap="square">
            <a:spAutoFit/>
          </a:bodyPr>
          <a:lstStyle/>
          <a:p>
            <a:r>
              <a:rPr lang="en-US" sz="2400" dirty="0" smtClean="0"/>
              <a:t>HHI &lt; 100 indicates a highly competitive index.</a:t>
            </a:r>
            <a:br>
              <a:rPr lang="en-US" sz="2400" dirty="0" smtClean="0"/>
            </a:br>
            <a:r>
              <a:rPr lang="en-US" sz="2400" dirty="0" smtClean="0"/>
              <a:t>100 &lt; HHI &lt; 1,500 indicates an unconcentrated index.</a:t>
            </a:r>
            <a:br>
              <a:rPr lang="en-US" sz="2400" dirty="0" smtClean="0"/>
            </a:br>
            <a:r>
              <a:rPr lang="en-US" sz="2400" dirty="0" smtClean="0"/>
              <a:t>1500 &lt; HHI &lt; 2,500 indicates moderate concentration.</a:t>
            </a:r>
            <a:br>
              <a:rPr lang="en-US" sz="2400" dirty="0" smtClean="0"/>
            </a:br>
            <a:r>
              <a:rPr lang="en-US" sz="2400" dirty="0" smtClean="0"/>
              <a:t>HHI &gt; 2,500 indicates high concentration</a:t>
            </a:r>
            <a:endParaRPr lang="en-US" sz="2400" dirty="0"/>
          </a:p>
        </p:txBody>
      </p:sp>
      <p:sp>
        <p:nvSpPr>
          <p:cNvPr id="6" name="Rectangle 5"/>
          <p:cNvSpPr/>
          <p:nvPr/>
        </p:nvSpPr>
        <p:spPr>
          <a:xfrm>
            <a:off x="838200" y="5943600"/>
            <a:ext cx="7467600" cy="400110"/>
          </a:xfrm>
          <a:prstGeom prst="rect">
            <a:avLst/>
          </a:prstGeom>
        </p:spPr>
        <p:txBody>
          <a:bodyPr wrap="square">
            <a:spAutoFit/>
          </a:bodyPr>
          <a:lstStyle/>
          <a:p>
            <a:pPr algn="ctr"/>
            <a:r>
              <a:rPr lang="en-US" sz="2000" b="1" dirty="0" smtClean="0"/>
              <a:t>The U.S. Department of Justice uses the HHI for evaluating mergers.</a:t>
            </a:r>
            <a:endParaRPr lang="en-US" sz="20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dirty="0" smtClean="0">
                <a:ln w="11430"/>
                <a:solidFill>
                  <a:srgbClr val="7030A0"/>
                </a:solidFill>
                <a:effectLst>
                  <a:outerShdw blurRad="50800" dist="39000" dir="5460000" algn="tl">
                    <a:srgbClr val="000000">
                      <a:alpha val="38000"/>
                    </a:srgbClr>
                  </a:outerShdw>
                </a:effectLst>
              </a:rPr>
              <a:t>Company Analysis</a:t>
            </a:r>
          </a:p>
        </p:txBody>
      </p:sp>
      <p:sp>
        <p:nvSpPr>
          <p:cNvPr id="5" name="Subtitle 4"/>
          <p:cNvSpPr>
            <a:spLocks noGrp="1"/>
          </p:cNvSpPr>
          <p:nvPr>
            <p:ph type="subTitle" idx="1"/>
          </p:nvPr>
        </p:nvSpPr>
        <p:spPr/>
        <p:txBody>
          <a:bodyPr/>
          <a:lstStyle/>
          <a:p>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Companies and Growth Stocks</a:t>
            </a:r>
            <a:endParaRPr lang="en-US" dirty="0"/>
          </a:p>
        </p:txBody>
      </p:sp>
      <p:sp>
        <p:nvSpPr>
          <p:cNvPr id="4" name="Text Placeholder 3"/>
          <p:cNvSpPr>
            <a:spLocks noGrp="1"/>
          </p:cNvSpPr>
          <p:nvPr>
            <p:ph type="body" idx="1"/>
          </p:nvPr>
        </p:nvSpPr>
        <p:spPr/>
        <p:txBody>
          <a:bodyPr/>
          <a:lstStyle/>
          <a:p>
            <a:r>
              <a:rPr lang="en-US" dirty="0" smtClean="0"/>
              <a:t>Growth Companies</a:t>
            </a:r>
            <a:endParaRPr lang="en-US" dirty="0"/>
          </a:p>
        </p:txBody>
      </p:sp>
      <p:sp>
        <p:nvSpPr>
          <p:cNvPr id="3" name="Content Placeholder 2"/>
          <p:cNvSpPr>
            <a:spLocks noGrp="1"/>
          </p:cNvSpPr>
          <p:nvPr>
            <p:ph sz="half" idx="2"/>
          </p:nvPr>
        </p:nvSpPr>
        <p:spPr>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dirty="0" smtClean="0"/>
              <a:t>General definition – companies that consistently experience above-average increases in sales and earnings</a:t>
            </a:r>
          </a:p>
          <a:p>
            <a:r>
              <a:rPr lang="en-US" dirty="0" smtClean="0"/>
              <a:t>Financial definition -   A firm with the management ability and the opportunities to make investments that yield rates of return greater than the firm’s required rate of return</a:t>
            </a:r>
            <a:endParaRPr lang="en-US" dirty="0"/>
          </a:p>
        </p:txBody>
      </p:sp>
      <p:sp>
        <p:nvSpPr>
          <p:cNvPr id="5" name="Text Placeholder 4"/>
          <p:cNvSpPr>
            <a:spLocks noGrp="1"/>
          </p:cNvSpPr>
          <p:nvPr>
            <p:ph type="body" sz="quarter" idx="3"/>
          </p:nvPr>
        </p:nvSpPr>
        <p:spPr/>
        <p:txBody>
          <a:bodyPr/>
          <a:lstStyle/>
          <a:p>
            <a:r>
              <a:rPr lang="en-US" dirty="0" smtClean="0"/>
              <a:t>Growth Stocks</a:t>
            </a:r>
            <a:endParaRPr lang="en-US" dirty="0"/>
          </a:p>
        </p:txBody>
      </p:sp>
      <p:sp>
        <p:nvSpPr>
          <p:cNvPr id="6" name="Content Placeholder 5"/>
          <p:cNvSpPr>
            <a:spLocks noGrp="1"/>
          </p:cNvSpPr>
          <p:nvPr>
            <p:ph sz="quarter" idx="4"/>
          </p:nvPr>
        </p:nvSpPr>
        <p:spPr>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a:normAutofit/>
          </a:bodyPr>
          <a:lstStyle/>
          <a:p>
            <a:r>
              <a:rPr lang="en-US" sz="2200" dirty="0" smtClean="0"/>
              <a:t>Growth stocks are not necessarily shares in growth companies</a:t>
            </a:r>
          </a:p>
          <a:p>
            <a:r>
              <a:rPr lang="en-US" sz="2200" dirty="0" smtClean="0"/>
              <a:t>A stock with a higher rate of return than other stocks in the market with similar risk characteristics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pic>
        <p:nvPicPr>
          <p:cNvPr id="24578" name="Picture 2" descr="http://upload.wikimedia.org/wikipedia/en/1/19/United-airways-bd.png"/>
          <p:cNvPicPr>
            <a:picLocks noChangeAspect="1" noChangeArrowheads="1"/>
          </p:cNvPicPr>
          <p:nvPr/>
        </p:nvPicPr>
        <p:blipFill>
          <a:blip r:embed="rId2"/>
          <a:srcRect/>
          <a:stretch>
            <a:fillRect/>
          </a:stretch>
        </p:blipFill>
        <p:spPr bwMode="auto">
          <a:xfrm>
            <a:off x="1524000" y="2743200"/>
            <a:ext cx="6073904" cy="1676400"/>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Coincident Indicators</a:t>
            </a:r>
            <a:endParaRPr lang="en-US" dirty="0"/>
          </a:p>
        </p:txBody>
      </p:sp>
      <p:sp>
        <p:nvSpPr>
          <p:cNvPr id="3" name="Content Placeholder 2"/>
          <p:cNvSpPr>
            <a:spLocks noGrp="1"/>
          </p:cNvSpPr>
          <p:nvPr>
            <p:ph idx="1"/>
          </p:nvPr>
        </p:nvSpPr>
        <p:spPr/>
        <p:txBody>
          <a:bodyPr/>
          <a:lstStyle/>
          <a:p>
            <a:r>
              <a:rPr lang="en-US" dirty="0" smtClean="0"/>
              <a:t>Economic series that have peaks and troughs that roughly coincide with the peaks and troughs in the business cycle</a:t>
            </a:r>
          </a:p>
          <a:p>
            <a:pPr lvl="1"/>
            <a:r>
              <a:rPr lang="en-US" dirty="0" smtClean="0"/>
              <a:t>Personal income less transfer payments</a:t>
            </a:r>
          </a:p>
          <a:p>
            <a:pPr lvl="1"/>
            <a:r>
              <a:rPr lang="en-US" dirty="0" smtClean="0"/>
              <a:t>Index of industrial productions</a:t>
            </a:r>
          </a:p>
          <a:p>
            <a:pPr lvl="1"/>
            <a:r>
              <a:rPr lang="en-US" dirty="0" smtClean="0"/>
              <a:t>Manufacturing and trade sales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Defensive Companies and Stocks</a:t>
            </a:r>
            <a:endParaRPr lang="en-US" dirty="0"/>
          </a:p>
        </p:txBody>
      </p:sp>
      <p:sp>
        <p:nvSpPr>
          <p:cNvPr id="3" name="Text Placeholder 2"/>
          <p:cNvSpPr>
            <a:spLocks noGrp="1"/>
          </p:cNvSpPr>
          <p:nvPr>
            <p:ph type="body" idx="1"/>
          </p:nvPr>
        </p:nvSpPr>
        <p:spPr/>
        <p:txBody>
          <a:bodyPr/>
          <a:lstStyle/>
          <a:p>
            <a:r>
              <a:rPr lang="en-US" dirty="0" smtClean="0"/>
              <a:t>Defensive Companies</a:t>
            </a:r>
            <a:endParaRPr lang="en-US" dirty="0"/>
          </a:p>
        </p:txBody>
      </p:sp>
      <p:sp>
        <p:nvSpPr>
          <p:cNvPr id="4" name="Content Placeholder 3"/>
          <p:cNvSpPr>
            <a:spLocks noGrp="1"/>
          </p:cNvSpPr>
          <p:nvPr>
            <p:ph sz="half" idx="2"/>
          </p:nvPr>
        </p:nvSpPr>
        <p:spPr>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Future earnings are likely to withstand an economic downturn</a:t>
            </a:r>
          </a:p>
          <a:p>
            <a:r>
              <a:rPr lang="en-US" dirty="0" smtClean="0"/>
              <a:t>Relatively low business risk and not excessive financial risk.</a:t>
            </a:r>
          </a:p>
          <a:p>
            <a:r>
              <a:rPr lang="en-US" dirty="0" smtClean="0"/>
              <a:t>Public utilities or grocery chains—firms that supply basic consumer necessities</a:t>
            </a:r>
            <a:endParaRPr lang="en-US" dirty="0"/>
          </a:p>
        </p:txBody>
      </p:sp>
      <p:sp>
        <p:nvSpPr>
          <p:cNvPr id="5" name="Text Placeholder 4"/>
          <p:cNvSpPr>
            <a:spLocks noGrp="1"/>
          </p:cNvSpPr>
          <p:nvPr>
            <p:ph type="body" sz="quarter" idx="3"/>
          </p:nvPr>
        </p:nvSpPr>
        <p:spPr/>
        <p:txBody>
          <a:bodyPr>
            <a:normAutofit/>
          </a:bodyPr>
          <a:lstStyle/>
          <a:p>
            <a:r>
              <a:rPr lang="en-US" dirty="0" smtClean="0"/>
              <a:t>Defensive Stocks</a:t>
            </a:r>
            <a:endParaRPr lang="en-US" dirty="0"/>
          </a:p>
        </p:txBody>
      </p:sp>
      <p:sp>
        <p:nvSpPr>
          <p:cNvPr id="6" name="Content Placeholder 5"/>
          <p:cNvSpPr>
            <a:spLocks noGrp="1"/>
          </p:cNvSpPr>
          <p:nvPr>
            <p:ph sz="quarter" idx="4"/>
          </p:nvPr>
        </p:nvSpPr>
        <p:spPr>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Rate of return is not expected to decline during an overall market decline, or decline less than the overall market</a:t>
            </a:r>
          </a:p>
          <a:p>
            <a:r>
              <a:rPr lang="en-US" dirty="0" smtClean="0"/>
              <a:t>A stock with low or negative systematic risk (a small positive or negative beta) may be considered a defensive stock</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Cyclical Companies and Stocks</a:t>
            </a:r>
            <a:endParaRPr lang="en-US" dirty="0"/>
          </a:p>
        </p:txBody>
      </p:sp>
      <p:sp>
        <p:nvSpPr>
          <p:cNvPr id="3" name="Text Placeholder 2"/>
          <p:cNvSpPr>
            <a:spLocks noGrp="1"/>
          </p:cNvSpPr>
          <p:nvPr>
            <p:ph type="body" idx="1"/>
          </p:nvPr>
        </p:nvSpPr>
        <p:spPr/>
        <p:txBody>
          <a:bodyPr/>
          <a:lstStyle/>
          <a:p>
            <a:r>
              <a:rPr lang="en-US" dirty="0" smtClean="0"/>
              <a:t>Cyclical Companies</a:t>
            </a:r>
            <a:endParaRPr lang="en-US" dirty="0"/>
          </a:p>
        </p:txBody>
      </p:sp>
      <p:sp>
        <p:nvSpPr>
          <p:cNvPr id="4" name="Content Placeholder 3"/>
          <p:cNvSpPr>
            <a:spLocks noGrp="1"/>
          </p:cNvSpPr>
          <p:nvPr>
            <p:ph sz="half" idx="2"/>
          </p:nvPr>
        </p:nvSpPr>
        <p:spPr>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solidFill>
                  <a:schemeClr val="dk1"/>
                </a:solidFill>
              </a:rPr>
              <a:t>Sales and earnings will be heavily influenced by aggregate business activity</a:t>
            </a:r>
          </a:p>
          <a:p>
            <a:r>
              <a:rPr lang="en-US" dirty="0" smtClean="0"/>
              <a:t>Ceramic, Steel, Auto, or heavy machinery industries will do well during economic expansions and poorly during economic contractions</a:t>
            </a:r>
            <a:endParaRPr lang="en-US" dirty="0" smtClean="0">
              <a:solidFill>
                <a:schemeClr val="dk1"/>
              </a:solidFill>
            </a:endParaRPr>
          </a:p>
        </p:txBody>
      </p:sp>
      <p:sp>
        <p:nvSpPr>
          <p:cNvPr id="5" name="Text Placeholder 4"/>
          <p:cNvSpPr>
            <a:spLocks noGrp="1"/>
          </p:cNvSpPr>
          <p:nvPr>
            <p:ph type="body" sz="quarter" idx="3"/>
          </p:nvPr>
        </p:nvSpPr>
        <p:spPr/>
        <p:txBody>
          <a:bodyPr/>
          <a:lstStyle/>
          <a:p>
            <a:r>
              <a:rPr lang="en-US" dirty="0" smtClean="0"/>
              <a:t>Cyclical Stocks</a:t>
            </a:r>
            <a:endParaRPr lang="en-US" dirty="0"/>
          </a:p>
        </p:txBody>
      </p:sp>
      <p:sp>
        <p:nvSpPr>
          <p:cNvPr id="6" name="Content Placeholder 5"/>
          <p:cNvSpPr>
            <a:spLocks noGrp="1"/>
          </p:cNvSpPr>
          <p:nvPr>
            <p:ph sz="quarter" idx="4"/>
          </p:nvPr>
        </p:nvSpPr>
        <p:spPr>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t>Experience changes in its rates of return greater than changes in overall market rates of return.</a:t>
            </a:r>
          </a:p>
          <a:p>
            <a:r>
              <a:rPr lang="en-US" dirty="0" smtClean="0"/>
              <a:t>High-beta stocks that have high correlation with the aggregate market and greater volatility</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Speculative Companies and Stocks</a:t>
            </a:r>
            <a:endParaRPr lang="en-US" dirty="0"/>
          </a:p>
        </p:txBody>
      </p:sp>
      <p:sp>
        <p:nvSpPr>
          <p:cNvPr id="3" name="Text Placeholder 2"/>
          <p:cNvSpPr>
            <a:spLocks noGrp="1"/>
          </p:cNvSpPr>
          <p:nvPr>
            <p:ph type="body" idx="1"/>
          </p:nvPr>
        </p:nvSpPr>
        <p:spPr/>
        <p:txBody>
          <a:bodyPr/>
          <a:lstStyle/>
          <a:p>
            <a:r>
              <a:rPr lang="en-US" dirty="0" smtClean="0"/>
              <a:t>Speculative Companies</a:t>
            </a:r>
            <a:endParaRPr lang="en-US" dirty="0"/>
          </a:p>
        </p:txBody>
      </p:sp>
      <p:sp>
        <p:nvSpPr>
          <p:cNvPr id="4" name="Content Placeholder 3"/>
          <p:cNvSpPr>
            <a:spLocks noGrp="1"/>
          </p:cNvSpPr>
          <p:nvPr>
            <p:ph sz="half" idx="2"/>
          </p:nvPr>
        </p:nvSpPr>
        <p:spPr>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lstStyle/>
          <a:p>
            <a:r>
              <a:rPr lang="en-US" dirty="0" smtClean="0"/>
              <a:t>One whose assets involve great risk but that also has a possibility of great gain</a:t>
            </a:r>
          </a:p>
          <a:p>
            <a:r>
              <a:rPr lang="en-US" dirty="0" smtClean="0"/>
              <a:t>Oil exploration firm</a:t>
            </a:r>
            <a:endParaRPr lang="en-US" dirty="0"/>
          </a:p>
        </p:txBody>
      </p:sp>
      <p:sp>
        <p:nvSpPr>
          <p:cNvPr id="5" name="Text Placeholder 4"/>
          <p:cNvSpPr>
            <a:spLocks noGrp="1"/>
          </p:cNvSpPr>
          <p:nvPr>
            <p:ph type="body" sz="quarter" idx="3"/>
          </p:nvPr>
        </p:nvSpPr>
        <p:spPr/>
        <p:txBody>
          <a:bodyPr/>
          <a:lstStyle/>
          <a:p>
            <a:r>
              <a:rPr lang="en-US" dirty="0" smtClean="0"/>
              <a:t>Speculative Stocks</a:t>
            </a:r>
            <a:endParaRPr lang="en-US" dirty="0"/>
          </a:p>
        </p:txBody>
      </p:sp>
      <p:sp>
        <p:nvSpPr>
          <p:cNvPr id="6" name="Content Placeholder 5"/>
          <p:cNvSpPr>
            <a:spLocks noGrp="1"/>
          </p:cNvSpPr>
          <p:nvPr>
            <p:ph sz="quarter" idx="4"/>
          </p:nvPr>
        </p:nvSpPr>
        <p:spPr>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High probability of low or negative rates of return and a low probability of normal or high rates of return</a:t>
            </a:r>
          </a:p>
          <a:p>
            <a:r>
              <a:rPr lang="en-US" dirty="0" smtClean="0"/>
              <a:t>Overpriced, high probability that during the future period when the market adjusts the stock price to its true value, it will experience either low or possibly negative rates of return.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Value Stocks</a:t>
            </a:r>
            <a:endParaRPr lang="en-US" dirty="0"/>
          </a:p>
        </p:txBody>
      </p:sp>
      <p:sp>
        <p:nvSpPr>
          <p:cNvPr id="8" name="Content Placeholder 7"/>
          <p:cNvSpPr>
            <a:spLocks noGrp="1"/>
          </p:cNvSpPr>
          <p:nvPr>
            <p:ph idx="1"/>
          </p:nvPr>
        </p:nvSpPr>
        <p:spPr/>
        <p:txBody>
          <a:bodyPr/>
          <a:lstStyle/>
          <a:p>
            <a:r>
              <a:rPr lang="en-US" dirty="0" smtClean="0"/>
              <a:t>Appear to be undervalued for reasons other than earnings growth potential</a:t>
            </a:r>
          </a:p>
          <a:p>
            <a:r>
              <a:rPr lang="en-US" dirty="0" smtClean="0"/>
              <a:t>Usually identified by analysts as having low price-earning or price-book value ratios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 Competitive Strategies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b="1" dirty="0" smtClean="0"/>
              <a:t>Defensive Competitive Strategy - </a:t>
            </a:r>
            <a:r>
              <a:rPr lang="en-US" sz="2800" dirty="0" smtClean="0"/>
              <a:t>positioning the firm so that its capabilities provide the best means to deflect the effect of the competitive forces in the industry</a:t>
            </a:r>
            <a:r>
              <a:rPr lang="en-US" sz="2800" b="1" dirty="0" smtClean="0"/>
              <a:t> </a:t>
            </a:r>
          </a:p>
          <a:p>
            <a:r>
              <a:rPr lang="en-US" sz="2800" b="1" dirty="0" smtClean="0"/>
              <a:t>Offensive Competitive Strategy -  </a:t>
            </a:r>
            <a:r>
              <a:rPr lang="en-US" sz="2800" dirty="0" smtClean="0"/>
              <a:t>the firm attempts to use its strengths to affect the competitive forces in the industry</a:t>
            </a:r>
          </a:p>
          <a:p>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Competitive Strategies for Firms</a:t>
            </a:r>
            <a:endParaRPr lang="en-US" dirty="0"/>
          </a:p>
        </p:txBody>
      </p:sp>
      <p:sp>
        <p:nvSpPr>
          <p:cNvPr id="4" name="Text Placeholder 3"/>
          <p:cNvSpPr>
            <a:spLocks noGrp="1"/>
          </p:cNvSpPr>
          <p:nvPr>
            <p:ph type="body" idx="1"/>
          </p:nvPr>
        </p:nvSpPr>
        <p:spPr/>
        <p:txBody>
          <a:bodyPr/>
          <a:lstStyle/>
          <a:p>
            <a:r>
              <a:rPr lang="en-US" dirty="0" smtClean="0"/>
              <a:t>Low-Cost Strategy</a:t>
            </a:r>
            <a:endParaRPr lang="en-US" dirty="0"/>
          </a:p>
        </p:txBody>
      </p:sp>
      <p:sp>
        <p:nvSpPr>
          <p:cNvPr id="5" name="Content Placeholder 4"/>
          <p:cNvSpPr>
            <a:spLocks noGrp="1"/>
          </p:cNvSpPr>
          <p:nvPr>
            <p:ph sz="half" idx="2"/>
          </p:nvPr>
        </p:nvSpPr>
        <p:spPr/>
        <p:txBody>
          <a:bodyPr>
            <a:normAutofit/>
          </a:bodyPr>
          <a:lstStyle/>
          <a:p>
            <a:r>
              <a:rPr lang="en-US" dirty="0" smtClean="0"/>
              <a:t>Cost advantages vary by industry and might include economies of scale, proprietary  technology, or preferential access to raw materials.</a:t>
            </a:r>
          </a:p>
          <a:p>
            <a:r>
              <a:rPr lang="en-US" dirty="0" smtClean="0"/>
              <a:t>Firm must command prices near the industry average, which means that it must differentiate itself</a:t>
            </a:r>
            <a:endParaRPr lang="en-US" dirty="0"/>
          </a:p>
        </p:txBody>
      </p:sp>
      <p:sp>
        <p:nvSpPr>
          <p:cNvPr id="6" name="Text Placeholder 5"/>
          <p:cNvSpPr>
            <a:spLocks noGrp="1"/>
          </p:cNvSpPr>
          <p:nvPr>
            <p:ph type="body" sz="quarter" idx="3"/>
          </p:nvPr>
        </p:nvSpPr>
        <p:spPr/>
        <p:txBody>
          <a:bodyPr/>
          <a:lstStyle/>
          <a:p>
            <a:r>
              <a:rPr lang="en-US" dirty="0" smtClean="0"/>
              <a:t>Differentiation Strategy</a:t>
            </a:r>
            <a:endParaRPr lang="en-US" dirty="0"/>
          </a:p>
        </p:txBody>
      </p:sp>
      <p:sp>
        <p:nvSpPr>
          <p:cNvPr id="7" name="Content Placeholder 6"/>
          <p:cNvSpPr>
            <a:spLocks noGrp="1"/>
          </p:cNvSpPr>
          <p:nvPr>
            <p:ph sz="quarter" idx="4"/>
          </p:nvPr>
        </p:nvSpPr>
        <p:spPr/>
        <p:txBody>
          <a:bodyPr/>
          <a:lstStyle/>
          <a:p>
            <a:r>
              <a:rPr lang="en-US" dirty="0" smtClean="0"/>
              <a:t>A firm seeks to identify itself as unique in its industry in an area that is important to buyers</a:t>
            </a:r>
          </a:p>
          <a:p>
            <a:r>
              <a:rPr lang="en-US" dirty="0" smtClean="0"/>
              <a:t>Distribution system, Service</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65</a:t>
            </a:fld>
            <a:endParaRPr lang="en-US"/>
          </a:p>
        </p:txBody>
      </p:sp>
      <p:pic>
        <p:nvPicPr>
          <p:cNvPr id="17410" name="Picture 2" descr="http://www.forethoughtpr.com/Images/lafarge%20logo.gif"/>
          <p:cNvPicPr>
            <a:picLocks noChangeAspect="1" noChangeArrowheads="1"/>
          </p:cNvPicPr>
          <p:nvPr/>
        </p:nvPicPr>
        <p:blipFill>
          <a:blip r:embed="rId3"/>
          <a:srcRect/>
          <a:stretch>
            <a:fillRect/>
          </a:stretch>
        </p:blipFill>
        <p:spPr bwMode="auto">
          <a:xfrm rot="19966029">
            <a:off x="612786" y="2767242"/>
            <a:ext cx="3415601" cy="841281"/>
          </a:xfrm>
          <a:prstGeom prst="rect">
            <a:avLst/>
          </a:prstGeom>
          <a:noFill/>
          <a:ln cmpd="sng">
            <a:solidFill>
              <a:srgbClr val="FF0000"/>
            </a:solidFill>
          </a:ln>
        </p:spPr>
      </p:pic>
      <p:pic>
        <p:nvPicPr>
          <p:cNvPr id="9" name="Picture 2" descr="http://3.bp.blogspot.com/-5RtIqWiSK08/Ueg5LV-BDiI/AAAAAAAABUk/QPXgAhk68ao/s1600/grameen-phone.jpg"/>
          <p:cNvPicPr>
            <a:picLocks noChangeAspect="1" noChangeArrowheads="1"/>
          </p:cNvPicPr>
          <p:nvPr/>
        </p:nvPicPr>
        <p:blipFill>
          <a:blip r:embed="rId4"/>
          <a:srcRect/>
          <a:stretch>
            <a:fillRect/>
          </a:stretch>
        </p:blipFill>
        <p:spPr bwMode="auto">
          <a:xfrm>
            <a:off x="5791200" y="4343400"/>
            <a:ext cx="1778000" cy="1600200"/>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SWOT Analysis</a:t>
            </a:r>
            <a:endParaRPr lang="en-US" dirty="0"/>
          </a:p>
        </p:txBody>
      </p:sp>
      <p:sp>
        <p:nvSpPr>
          <p:cNvPr id="8" name="Content Placeholder 7"/>
          <p:cNvSpPr>
            <a:spLocks noGrp="1"/>
          </p:cNvSpPr>
          <p:nvPr>
            <p:ph idx="1"/>
          </p:nvPr>
        </p:nvSpPr>
        <p:spPr/>
        <p:txBody>
          <a:bodyPr>
            <a:normAutofit/>
          </a:bodyPr>
          <a:lstStyle/>
          <a:p>
            <a:r>
              <a:rPr lang="en-US" sz="2800" b="1" dirty="0" smtClean="0">
                <a:solidFill>
                  <a:srgbClr val="00B050"/>
                </a:solidFill>
              </a:rPr>
              <a:t>Strengths</a:t>
            </a:r>
            <a:r>
              <a:rPr lang="en-US" sz="2800" dirty="0" smtClean="0"/>
              <a:t> and </a:t>
            </a:r>
            <a:r>
              <a:rPr lang="en-US" sz="2800" b="1" dirty="0" smtClean="0">
                <a:solidFill>
                  <a:srgbClr val="00B050"/>
                </a:solidFill>
              </a:rPr>
              <a:t>weaknesses</a:t>
            </a:r>
            <a:r>
              <a:rPr lang="en-US" sz="2800" dirty="0" smtClean="0"/>
              <a:t> involve identifying the firm’s </a:t>
            </a:r>
            <a:r>
              <a:rPr lang="en-US" sz="2800" i="1" u="sng" dirty="0" smtClean="0"/>
              <a:t>internal</a:t>
            </a:r>
            <a:r>
              <a:rPr lang="en-US" sz="2800" dirty="0" smtClean="0"/>
              <a:t> abilities or lack thereof</a:t>
            </a:r>
          </a:p>
          <a:p>
            <a:r>
              <a:rPr lang="en-US" sz="2800" b="1" dirty="0" smtClean="0">
                <a:solidFill>
                  <a:srgbClr val="00B050"/>
                </a:solidFill>
              </a:rPr>
              <a:t>Opportunities</a:t>
            </a:r>
            <a:r>
              <a:rPr lang="en-US" sz="2800" dirty="0" smtClean="0"/>
              <a:t> and </a:t>
            </a:r>
            <a:r>
              <a:rPr lang="en-US" sz="2800" b="1" dirty="0" smtClean="0">
                <a:solidFill>
                  <a:srgbClr val="00B050"/>
                </a:solidFill>
              </a:rPr>
              <a:t>threats</a:t>
            </a:r>
            <a:r>
              <a:rPr lang="en-US" sz="2800" dirty="0" smtClean="0"/>
              <a:t> include </a:t>
            </a:r>
            <a:r>
              <a:rPr lang="en-US" sz="2800" i="1" u="sng" dirty="0" smtClean="0"/>
              <a:t>external</a:t>
            </a:r>
            <a:r>
              <a:rPr lang="en-US" sz="2800" i="1" dirty="0" smtClean="0"/>
              <a:t> situations, such as competitive </a:t>
            </a:r>
            <a:r>
              <a:rPr lang="en-US" sz="2800" dirty="0" smtClean="0"/>
              <a:t>forces, discovery and development of new technologies, government regulations, and domestic and international economic trends.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a:t>
            </a:r>
            <a:endParaRPr lang="en-US" dirty="0"/>
          </a:p>
        </p:txBody>
      </p:sp>
      <p:sp>
        <p:nvSpPr>
          <p:cNvPr id="3" name="Content Placeholder 2"/>
          <p:cNvSpPr>
            <a:spLocks noGrp="1"/>
          </p:cNvSpPr>
          <p:nvPr>
            <p:ph idx="1"/>
          </p:nvPr>
        </p:nvSpPr>
        <p:spPr/>
        <p:txBody>
          <a:bodyPr>
            <a:normAutofit/>
          </a:bodyPr>
          <a:lstStyle/>
          <a:p>
            <a:r>
              <a:rPr lang="en-US" sz="2800" dirty="0" smtClean="0"/>
              <a:t>Good customer service</a:t>
            </a:r>
          </a:p>
          <a:p>
            <a:r>
              <a:rPr lang="en-US" sz="2800" dirty="0" smtClean="0"/>
              <a:t>High-quality products</a:t>
            </a:r>
          </a:p>
          <a:p>
            <a:r>
              <a:rPr lang="en-US" sz="2800" dirty="0" smtClean="0"/>
              <a:t>Strong brand image</a:t>
            </a:r>
          </a:p>
          <a:p>
            <a:r>
              <a:rPr lang="en-US" sz="2800" dirty="0" smtClean="0"/>
              <a:t>Customer loyalty </a:t>
            </a:r>
          </a:p>
          <a:p>
            <a:r>
              <a:rPr lang="en-US" sz="2800" dirty="0" smtClean="0"/>
              <a:t>Innovative R&amp;D </a:t>
            </a:r>
          </a:p>
          <a:p>
            <a:r>
              <a:rPr lang="en-US" sz="2800" dirty="0" smtClean="0"/>
              <a:t>Market leadership </a:t>
            </a:r>
          </a:p>
          <a:p>
            <a:r>
              <a:rPr lang="en-US" sz="2800" dirty="0" smtClean="0"/>
              <a:t>Strong financial resources</a:t>
            </a:r>
            <a:endParaRPr lang="en-US" sz="2800" dirty="0"/>
          </a:p>
        </p:txBody>
      </p:sp>
      <p:sp>
        <p:nvSpPr>
          <p:cNvPr id="4" name="Right Brace 3"/>
          <p:cNvSpPr/>
          <p:nvPr/>
        </p:nvSpPr>
        <p:spPr>
          <a:xfrm>
            <a:off x="4572000" y="1676400"/>
            <a:ext cx="914400" cy="35052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0418" name="Picture 2" descr="http://3.bp.blogspot.com/-5RtIqWiSK08/Ueg5LV-BDiI/AAAAAAAABUk/QPXgAhk68ao/s1600/grameen-phone.jpg"/>
          <p:cNvPicPr>
            <a:picLocks noChangeAspect="1" noChangeArrowheads="1"/>
          </p:cNvPicPr>
          <p:nvPr/>
        </p:nvPicPr>
        <p:blipFill>
          <a:blip r:embed="rId2"/>
          <a:srcRect/>
          <a:stretch>
            <a:fillRect/>
          </a:stretch>
        </p:blipFill>
        <p:spPr bwMode="auto">
          <a:xfrm>
            <a:off x="5772150" y="2352675"/>
            <a:ext cx="2381250" cy="2143125"/>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dissolve">
                                      <p:cBhvr>
                                        <p:cTn id="11"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a:t>
            </a:r>
            <a:endParaRPr lang="en-US" dirty="0"/>
          </a:p>
        </p:txBody>
      </p:sp>
      <p:sp>
        <p:nvSpPr>
          <p:cNvPr id="3" name="Content Placeholder 2"/>
          <p:cNvSpPr>
            <a:spLocks noGrp="1"/>
          </p:cNvSpPr>
          <p:nvPr>
            <p:ph idx="1"/>
          </p:nvPr>
        </p:nvSpPr>
        <p:spPr/>
        <p:txBody>
          <a:bodyPr>
            <a:normAutofit/>
          </a:bodyPr>
          <a:lstStyle/>
          <a:p>
            <a:r>
              <a:rPr lang="en-US" sz="2800" dirty="0" smtClean="0"/>
              <a:t>Weaknesses result when competitors have potentially exploitable advantages over the firm.</a:t>
            </a:r>
          </a:p>
          <a:p>
            <a:r>
              <a:rPr lang="en-US" sz="2800" dirty="0" smtClean="0"/>
              <a:t>Once weaknesses are identified, the firm can select strategies to mitigate or correct the weaknesses</a:t>
            </a:r>
          </a:p>
          <a:p>
            <a:pPr>
              <a:buNone/>
            </a:pPr>
            <a:r>
              <a:rPr lang="en-US" sz="2800" dirty="0" smtClean="0"/>
              <a:t>	</a:t>
            </a:r>
          </a:p>
          <a:p>
            <a:pPr>
              <a:buNone/>
            </a:pPr>
            <a:r>
              <a:rPr lang="en-US" sz="2800" b="1" i="1" dirty="0" smtClean="0">
                <a:solidFill>
                  <a:srgbClr val="0070C0"/>
                </a:solidFill>
              </a:rPr>
              <a:t>A firm with poor financial resources that would form joint ventures with financially stronger firms</a:t>
            </a:r>
            <a:endParaRPr lang="en-US" sz="2800" b="1" i="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lstStyle/>
          <a:p>
            <a:r>
              <a:rPr lang="en-US" dirty="0" smtClean="0"/>
              <a:t>Shrinking competition</a:t>
            </a:r>
          </a:p>
          <a:p>
            <a:r>
              <a:rPr lang="en-US" dirty="0" smtClean="0"/>
              <a:t>Favorable exchange rate shifts</a:t>
            </a:r>
          </a:p>
          <a:p>
            <a:r>
              <a:rPr lang="en-US" dirty="0" smtClean="0"/>
              <a:t>Identification of a new market or product segment</a:t>
            </a:r>
            <a:endParaRPr lang="en-US" dirty="0"/>
          </a:p>
        </p:txBody>
      </p:sp>
      <p:sp>
        <p:nvSpPr>
          <p:cNvPr id="76802" name="AutoShape 2" descr="data:image/jpeg;base64,/9j/4AAQSkZJRgABAQAAAQABAAD/2wCEAAkGBhQSERUUExQUFRUWFxcXGRgYFRcXFRgYFxQXGhwYFxgaHCYeFxojGhcZHy8gIycpLCwsFh4xNTAqNSYrLCkBCQoKDgwOGg8PGiwkHyQtLCwsKSwpLCwpLCwsKSksLCwsLCwsLCwpLCwsLCksLCwpKSkpKSwsKSkpKSwsLCwpKf/AABEIAOEA4QMBIgACEQEDEQH/xAAcAAACAgMBAQAAAAAAAAAAAAAAAwIEAQUHCAb/xABGEAABAwIDAwkFBQcCBQUBAAABAAIRAyEEMUESUXEFImGBkaGxwfAGBxMy0SNCUuHxFGJygpKiwjOyNFNjs+Jzg6PS8kP/xAAZAQADAQEBAAAAAAAAAAAAAAAAAgMBBAX/xAAiEQACAgIDAQADAQEAAAAAAAAAAQIRAyESMUFRBBMiYdH/2gAMAwEAAhEDEQA/AO4oQhAAhCEACEIQAIQhAAhCEACEL5f2/wDbRvJ2H2gA6s+RTacrZvd+6JHEkDpGpWB9QheZeVfeTj8RG1iKjY0pn4Y/sieuVpa/K9Wpd1Wo473PcT3lNwF5HrRC8n4f2hxNMh1OvWaRuqvHmuheyPvwqMinjG/FbIHxBAqNGUkRDx2His4hZ25CVhcU2oxr2ODmuAc0gyCDkQmpRgQhCABCEIAEIQgAQhCABCEIAEIQgAQhCABCEIAEIScXjadJu1Ue1jR95zg0dpQA5C+A9offDhqB2aLXV3XvOxTniQSeoda+Ox/vuxbv9NlKn/K557XGO5OoNiuaO4LR8s+22Dws/GrsDh9xp23/ANLZI61wPlb25xmJkVa9RzT90EMZ/S2AVoHEuTrF9E/Ydl5U9+1IWw2HqVDoXuFNs8BtGOxc39rPaOpjqzqtXPZ2Q0TstaNGyTqSeJK1DcI6RmBP5+AQ42dnYX7U6ildGXbVlEa2HXKvjkyrn8J/9FTXqVGpUAngu1jCVXFzm4j4bHbJbLmRsuDXGJuNRfQhcrkzs4wTOOu5Nrf8l+X4KmQHBa5ol7eI8V3B2EAJNbGUy3catMAiNYdG+2vRcLilOA9sbx4rU23sRxVaPsORPbzGYSmWUasMBLtlzWvFzeNoSL3tvK+s5G9+VUQMRQZUH4qZLHf0mQf7VzVtOSQNQUp2Gc3MEd4XVxi+zlt+HoDk73u8n1fmqPpHdUpn/c3ab3r6rk/lWjXbtUatOo3exwd2wbLyrskKWHxlSi/bpucx+jmuLXDgRdK8S8NWQ9ZIXn/kj3uY+jG09tZo+7UaNr+tsE8TK+65F99OHqQK9KpROrhFSmOm0O/tKm8ckOppnRkKrybynSxFMVaL21GOyc0yOHQRuN1aUxwQhCABCEIAEIQgAQhCABCF837f+1IwODfUB+0dzKY/eI+aNzRJ6gNVqVg3R837fe9kYSo7D4ZrX1RZzzdlM7gB8zhreBle4HGuVOXa+Kq7deq+oZ+8bDoaMmjoCp1apJLnGS4kknO/SjZgBdEYpEJNs2Z2DG04ZWGsgxBiTpuGai/4WgM8D07zwS3sGwDrIPe5Ifmm4mWNlg+6euB5lNbjYnZaBxJPhCrhAK1RRjk/BhxDnOzixJ037ul3ekVDzek/VToizjvtl2+SxVBIGcDot+X5pWtOh49qyhVpGepPw1CW6KNaoLJ2ErDZ6yuN3R6eOMP2bKtbC3Klh6EPbfK6liKwk2UsPUuT0ABPBNtEMnBKVFunMuI0a70EpuMdvy33789E+hTIaSRoZMfunXsVGibnpXT6cXhdZi94Hfu60VsQ0/d37j9EiFPZsm4iuQzCBjrEkdv5pzqGyDsuDmkC4N+cdmLeC11CzoVio4BgtdZ4bezcewftrUwGKkEmk4gVGTYj8QH4xmD1ar0jgsa2qxr2EFrgCCMiCJBHUvIRq/aSu0e6X2wh37HUO80j0ZlnVcjr6FGStWUTrR11CwDKypFAQhCABCEIAEIQgAXAfez7TjF4rYYZpUQWNOjnTz3DokADobOq+997PticNRGGpGKtYHaIzZTyMbi4yOAd0LhWKfr0R3nyCvjjS5MlOVuirUqSVbfTsqNQXCvVTzZ6E8PRJ+FtjZpA8O4hVCbpvxgKYGv/AOUom6cUY07lF5036IabIBM7QN5kcQtZiHPBbAg2zzzJ9bkx+GijtEXJjpykfotZicZU0I/pbPbCu/t5dSaSAQ5uyREbLmFoLhGpbB/ncpJ7or/prq9MyrGGomNEuo+I4KxQqAlg3kDtK5prdHfg4v8ApkanJbnG5DGkjnOsIJi0/N1J1SmGu2ROyMpzy6OmU2viXGQTDciPvEaA5wNB0BVw4tLQbgjpkbrzwzVoRcTjnJS2NFUGeDhl+67pVIWKuNqt2nAtOTgIIsSCAcsrpBzCqk/ST/wY43lAKg03hSaU4jEVjDg5OxFIgToUvENsrFCrtUiLSG9dnD6pX2MjVBg2lvcFjX0arKrDDmEOB6R0bl8/Su8Dp81u6gulxq0zZuqPRnsV7TsxuGbUbY5ObMlrhm3zB1BC+hXnD3e+1ZwOKG0fsakNeN25/VPYSvRWHrhzQQoTjTLRdoahCEgwIQhAAl4nENpsc9xhrWlzjuDRJPYExfCe+Hlz4GANMGHV3Cn07A5zz2Q3+dbFW6MbpWcY9p+XX4vFVK7/AL7jA/C0Wa3qbC01fIJtZLeJC62tUc67K1dXaAlnqVRrJ+DNkkH/AENJaNixo2QDxy/dA45gqLcLIJGWag4yAPWX5pbKrhac+zrTr6jH8ZJ9Mgcd3FRBU31MgReMx07/ANUMYCCBB3b/AAk9ixT+g4fCtWYp4F4g03GA64OgeAYncDkercmvo2/TxyVOoxY/qNXxksVQIOyQQQbg5hWcJR+XoIPess+1plx+amAD+82YBPSMuELGGxA7lz5e7R2/iqLtSH1aUO2Q0QOnMgm+d0t8mCdLd6tYgH4hgPIM3PQTl0RvWDQ2RrrpH6rpVHA/pVAuSoVGKbmxpvz7etObh5z06rSmtIxJlVwmIzRTv9FYe6mOnhfv/NRZVIJAAaDw1SuXwdR+jGYSRc2if13H6JLAG7TReYvwdOfUUus5wiTPXP6KO166iiV9sVUnSKeEZ9vwMrbgyVQwFPnud0fn5K9CbGqRmR2yuBdd190/tKK2GbTJ59KGGc9m+wewR/KuHGndfSe7flg0MfTEw2pNN264lv8AcB2lLkjaGhLZ6OQk4WrtNBTlyHQCEIQALz773uX/ANox7mA8yh9mN21m88drm/yBd8xmJFOm95yY1zjwaCT4Lypi8Qaj3VDcvJceLrnvKtiW7JZHojsSJ9aJTmEKbHJwcuirI9Grazfmn4BnOjTyTX0htHpun4WnEnfb6nst/Mp8a2PyvRjEuv49aSdevwU3m/Z4KQzsqom2MxYio63VG4ow9FryBG/LO35JuJqBxEi2W0L5GBIzNhnwtqrvJL2McXEB7SDcX2ZF+B7+ChOTUX9LRSckanacMjPG/eoB4IMiD0Zeu1Oq2nZs2TE7tO5YFGWuIiwuOsD/ACCZxT2jFJ+icNLXbTTMXI3i8g8RbrWa+F2ahaMpsd7Tdp7CFBxIMix2j3AW71Y5QxE/DcRBLG9ORLd3QoZFSOnA1y2bAuqZtJDXSRBvcb4kZDUKZxNNosATOeZm2biYJkZrXPqyxpJcRAgHIZCw3iD2qbq0sgGIggcDp2qsY+nPJ1ohVrm2yPPKfV0p1MnMzaR+ie9hIsPvEW6j5lGEwjrWuNI6VqSXYW30Tq0A1xEDJvewHM8UltPbMZ9V76BbXlbGCqWbQYwtGzAu5xJzcM/1PVRq4iPkESPmOd9w0N80Qk3FWthJJSuyryk0Bxj8Tv8AcYVdrrdnj+abjzJ6EhzvonkTiWcG2G8Sns9dv0SqY5oUxCouhH2YrGyhhHFrw4WIMjj+qa9kj160SW27I9diWQ0T0l7GcsjEYenU/G0Ejc7Jw6nAhfQrjvuc5ag1KBOR+I3gea4dR2T/ADFdhaZC45KnR0xdoyhCEox897wsZ8LkzFO30nM66nM/yXm2mQWWzv69bl3X3143Y5O2P+bVY3qaHVPFgXCMM8TC6MXVkMndEHKTXrLmXIUQrExr2yRv+qxiqgsBvHr1oAkyQUpzue0ZyZStjJFsZnip02jaF8yErXrTGOuNf09dicQa1l2xlIPYEt7YcYkQBcGDl0JtF1wco2h3H6KD6kuPrclGG03HZJmeI/h1EHU6rPxyWkHZaJmBJk6TJ0m2ncofcPXv/Fvy0S2gbM6yOzXwSpI1tiK9PmT+87vt5LGJBNOmYyDm9jtqf/k7lsaPJTqtGo9pA+EHEgnOJJjpiVQJ+w4P6fvN/wDBSm0068L4lUlfo2h/pNykTAtPzHIx0rLGNO1nMHhvRhJcwBom5HyzHym27d1popPu6CJzsYIIib5G6aMklsScf6dAysWgxnA0BBjIwdfz3rHx3ubd1tw5o00ESsNNtPX6qNI80gevm/JO1smnoKIiIHoGfJZxLSM9w8Y8ljTis4gQLnPdxnzTemPoq4wG05wPXgqZK2OKZI3mPy8gtbqkn4NE2dLLqPghzvX0WJWFYkMpGymWQ2d/n+iVTKdiGxAv+lvIrGai/wCyvKjsPi6VRv4w0je15AI754gL0ngK203gvLOHfD2nc4HsIK9NciPmVz5lsviejaoQhQKnLvf1SP7PhnfdFVwPF1Mx3NcuJ6r0d71eRziOTauyCXUorNA/c+b+wvXnB2YV4PRGa2WRoeo+vWaySAsYfd1+vHqCHUIKqhGLe+UpokzuPiPyU6hgKLGww9XmsfZpYOfestsb5Sl0n80HoTWi3rcqLZN6Jtp7ojj0fmo/s5k8fomYd2c+rjcssxGcambjdop00ylpog483I5//dMAOyBGvaL+Z9Qp1JaGzEX37h9Uk1OcLytin6ZJrwY4HYF4aW3jXnE33qq9h+CdeezqtUCe+kQAZ+6Nd4H1UWxsZ5vZrl85y0SZF/LHxbmkHJzi1pMwQbXiZabZGflyVoYm4Ltp1x8zpPTG780nB14JAJBIGQBPzAZG2qzTqGbETlf1vS40mhsv8yaTMURprOqZhqcGNCc46Ru4nsSKubp3zbpv5ptCqcieuJ9ZBVd1ojFq6ZlmGdGhtI42+qZWwoFOS7tBjMCEt1Qja5zotkI1twUa1WWnp1Of3vyRTNtCXXBjKy1tEfaQtlSdzQqWEZzyUSW0ZF6ZdKiHohLNk4g6i64nem19b5W69e+UimNdL91/Idqa1vNQts16QsjcvSvs7IABzgTxheffZzBCri6FM5Go2eA5x7mleiORGZlc+ZlsRt0IQoFjDhNl5g9vPZ79ix9akBDJ26f/AKb+cAOF2/yr1AuQe/vkX/h8UBlNF54y9n+Y6wng9iyWjk9B90zE1Leuzj9FWo5q20yIdkfHKPp0xvK6PLI6uijUMwpjdvELFWnsmDplwKjUWAOwFPaaBlEgyQNek+oVtwAtrf6JODqm5brE2mYBz7VYxBkiNBHZZPGxZJEaTJE2GXgfooP3+HUnUSdgwNPCfqkNYYj1mj0PBtd3NHX4NCiy8FYxDSCJ3eZ+ixS8itj0ZLsdWjZEGTDe4D6JLz9mL/fbaLjmvztdbblLkF1PDUsRLdiqdkCedIGo6itcC7YbO+1tzf8AyUZyThaOjDB/sSZV5PYdsWNwRruJ8Qn1KZFsujqnjN+9YpOG23jHbZWmUHQYY85HmtOznpIm3klxvVsbNCpUio2d2Y3dEIYYNtx8CE6tIIBEW3RN879CU2zxx7l0LcTlepDQb+vWay8N+Gd+7rH1Unnw9eCg4HZduzy3Rr1I8D0RSPN60jDC7iR5KxhmT3eKXRzcRvJ70eozxjQFCqbKVR2ig1hPWmFRIP5kDMx4yf8AFTout66Euo3w8b+EdixScliPJH0XsU2eUKEfid3U3FeguRxzFwr3b4UvxofpTY9x/mGwP9x7F3jkpvMXPley+PouoQhRKAtX7TchNxmFq4d9hUbAP4XC7XdTgD1LaIQB5Lx3J76FV9Ko3ZfTcWuHSPLUHUEFYFSbFdz95/u8/ax+04cD9oYIc3L4zRkP4xodcjpHD6lEgkEEEGCIIIIsQQciIyXVCVohJUSfS+I395vf+vkdypBrhZXKMgyMvI+pVk0AXgaOuN07vA+pTUK2I5Nw5AAgc5xOfQBl1FMq2PnG9ZGIAM6gf5G+7JJNSStjQrsa1vN/qjsCWGX6/wDJPZ8uvRe2YF1FgHeg0VizccB3381ChmfWcBMxTbnq/wBo+iXh3AZ7x3GUeB6Wa7HbMOcS0TG4TmY0KTjWw1gv943EaMy3iyKrswMjKdXdOzaIBtxcfopZdROn8WLnko1dEw8Hc4HsK2tSq483asLRtOIOpvxnhKqEeKtYsjO5z13ydwjvSY9jZ4OGxFVtgQNkXyPTu03JbtD6sn1NotmAGhxE8R+SWMgulHEy24az25+rqDW2dw8j9e5YLeb1DwCKI/PtWeDelan8omyXhsoQ+pDDwUxSi25C7MfRkJg3a/kfOEt5un4Uw4nc2bwRa+vDvTSetGRW9mXxJjKSO9U25p9FvNUalPnCLz4ofQR7Ore6/kfYw/xCOdWdP8jSQO07R6wurYWnDQF837NcnCmynTGVNjW/0tAX1QXFJ27OtKkCEISmghCEAC+M9tvdxRxoNRv2VeP9QD5twqD7wtnmN+i+zQtTroxqzzDjORKuFrmjiBsOAlv4XjIOacnDo6IMJLsRfZyBPOOZEEyQe3v0XVPf1QaMHRfA2/jhodHODTSqFwB3Etb2BcewL5Gdo7AB3KybkibSiyOIABIbMCRM6C1lFhHisNf82Xj94adSjScC4cfNUiIy3MiLx3ZkrLBEW9Qh74Atx6hHmsUXX9HVb4Z6GJuDxS8OQM8pOk5A/VTcZE+rpvJeG23NZq7aA3TaJ71smkrZiVukJc3UW6fXSoYp52rumAL31E+auYrDFlX4bm7RaYIacxE21uCCk4hrdt4AyIHTZoHkoZX/ACjs/Fg3No1bjfrWzqmQ0gt2oAi82EcNNEjZubBW61NxA2Wk6W7bDMm6TG9j5sVRb/3/AKJqYjmkX8pso0xzE2ph6sOJDgP4CAd2YsUjCvgQumEk2cMo0i2IgXzBEddvI9SjRqQ69s+O8hYa2xFxfoi4ESePisEZEcfIrfpnwrY1toG+O+E92aRi3Xbrzgdd/wCatOG9NEWZXqZp7W8x56u2B5pdRuqc8RT4u9f7UMELoDMevULceyGA+NjaLTcB22eDBtX7B2rStcM19/7q+TZdVrkWEU29cOd3Bvalm6ibBXI63yJSsStsqvJ1LZYFaXEdYIQhAAhCEACEIQBzH37/APC4cf8AWP8A2nri4YMh2aLtPv0ZtYfDj/quM6QKZEZdPcuK1cO6TbsIXRja4kZptjzUJEOuM89Ra/alsp3EdPgkCoRY2VnC5z2X6QfJUTVaEad7HVZ3/S51/pWKTBBJ3W3WBPipVcxGUeu8rHxIYcsvMD6rPDRX3epZG00DZmwmUuibQrVWALZ28D9U72hFpi6VTaddzgSc7kk2z+qrh8lxJzc4jhJVvAsO3IiMzMG2/qhVw1gyI6/QG5c2VdHZ+PJKVtlWo4yblbClVIZmQQbQJN2kZ6CyxRwG1Jt0ZHXirVbZbkSN8EAxMaEpI9opKnGWyqagmXl999zG65ytCrFkKZdLhmAI1va2aHWnoJ7iuqJwyLWGcTkNx00nfxCGtMxaQjBxlbI6+tyliBDhp+cHz7k3ovhXxwksvmQN2f6hbSlyeHN64BkE5ger71rMRSnYOYn6/QJxltwTM7zHYlV2M0mjOJwpGoIMidJHrwUsRT+zZqCNrsA8ynfs1RwgFpgi0tm/WHdyziHbBa0sLIB2oM3MQZGYMDWFn7E3QfraRrqdIlzWgEklrY1JNreC7z7J8hihSp0R90S473G7j29wC5v7CYJtXFsdALabS+4EgizJtnJBv+Fdr5Hw0CVLLK9FMca2bJjYEKSEKJUEIQgAQhCABCEIA5r78XRhsPePtj/2nLi76hvkZ9Zhejfbv2OHKNFlP4nwyx+2Ds7QPNLYIkb+5cqx3umxDLNqU3xxaT2iO9WhJVTJyTs+GNYHORxhw+qfSosIyBmcjGnEb9y2nKHsNi6dzRe4b2Q//bJWnfhHNs5rh0EEeKfQuyzSwYJsH9V9CYiCqz6GQuJOoHTwQW9HcsNZqOr8ltGWOpcnk3B9TEyY6d6fiKVh9nlJLgZJtGQ6SqtCqW9Hrt71erf8OHl4L9vZ2DoJN766+pRKVBGNlSiRDjEOAcNQToCN+fcqVRq+u93VFtXFFjmhw2HlwIBYQIixF+d4Lqo9iaFVt6FKOhob3tgpHOh1E4Fh09phwi0zfqK7S73Y4YG1H+5/1UcV7v6DaVTZoN2th5BMuMhpIzJEz0LP2BwOI1GtJPOBJ1zGfRw71ZqYG8iSP4bm2Xih9BxaKgLQ073bOWgBKP24ki0lpzlsaagGe1PGduhZQ1YqnRda2UXJAzHQScp7Fn4bgc26b7ET0KTsQRGWm/ITFste5ZdJuDHYI7B0pqdmJqi8MG5zJJloIMbMDIjOZyv1pVemAYMDgQe6Aq8mbmeN/FYcNb30/RbQpNmJDSNl4kGxIiOBIjvBTK9R20XG+Qk6iJsRzcyRbcl0sKXGGtJPQJK6N7tuQX0qdX4tMt+I5kBzYkNDrwf4tVOTSfIolaoqe6vDy6u+P+Wwf3k+S7Lg2QwLU4XkINjZDWjOAAB3LdsbAhRk7dlEqRJCEJTQQhCABCEIAEIQgASn4ZpzCahAFN/JjDoqtfkFrs4PET4rbIQB8viPYyk7OlSP/tt+i1eK92mGd/8AwaP4S4ea+8QtsDleK90lA/L8VnBwPi1arF+6GflruG7aZPgV2iFg0huW8mZSOUexnsTUwdR7qjmP2mhrS0GfmkzItkF1DAMhgTDhW7kxrYWN2aZWHNmyyhYB54x/u1xm3UaKMNa9wa4lrQ5ocQHAl15F1hnuzxn/AE9M6g8pXoHE4UPzSm8ls3J+bF4pnFMP7rarv9SrTb/CHOPgPFbHD+6lg+as88GAeZXXG8ns3JrcM0aI5sOKOY4f3Y4cZio7i6PALa4T2Bw7MsO3+aXeJX3gpjcsws5M2kfO4X2f2RDWtYP3QB4K/Q5GAMlbRCU0w0QsoQgAQhCABCEIAEIQgAQhCABCEIAEIQgAQhCABCEIAEIQgAQhCABCEIAEIQgAQhCABCEIAEIQgAQhCAB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6804" name="AutoShape 4" descr="data:image/jpeg;base64,/9j/4AAQSkZJRgABAQAAAQABAAD/2wCEAAkGBhQSERUUExQUFRUWFxcXGRgYFRcXFRgYFxQXGhwYFxgaHCYeFxojGhcZHy8gIycpLCwsFh4xNTAqNSYrLCkBCQoKDgwOGg8PGiwkHyQtLCwsKSwpLCwpLCwsKSksLCwsLCwsLCwpLCwsLCksLCwpKSkpKSwsKSkpKSwsLCwpKf/AABEIAOEA4QMBIgACEQEDEQH/xAAcAAACAgMBAQAAAAAAAAAAAAAAAwIEAQUHCAb/xABGEAABAwIDAwkFBQcCBQUBAAABAAIRAyEEMUESUXEFImGBkaGxwfAGBxMy0SNCUuHxFGJygpKiwjOyNFNjs+Jzg6PS8kP/xAAZAQADAQEBAAAAAAAAAAAAAAAAAgMBBAX/xAAiEQACAgIDAQADAQEAAAAAAAAAAQIRAyESMUFRBBMiYdH/2gAMAwEAAhEDEQA/AO4oQhAAhCEACEIQAIQhAAhCEACEL5f2/wDbRvJ2H2gA6s+RTacrZvd+6JHEkDpGpWB9QheZeVfeTj8RG1iKjY0pn4Y/sieuVpa/K9Wpd1Wo473PcT3lNwF5HrRC8n4f2hxNMh1OvWaRuqvHmuheyPvwqMinjG/FbIHxBAqNGUkRDx2His4hZ25CVhcU2oxr2ODmuAc0gyCDkQmpRgQhCABCEIAEIQgAQhCABCEIAEIQgAQhCABCEIAEIScXjadJu1Ue1jR95zg0dpQA5C+A9offDhqB2aLXV3XvOxTniQSeoda+Ox/vuxbv9NlKn/K557XGO5OoNiuaO4LR8s+22Dws/GrsDh9xp23/ANLZI61wPlb25xmJkVa9RzT90EMZ/S2AVoHEuTrF9E/Ydl5U9+1IWw2HqVDoXuFNs8BtGOxc39rPaOpjqzqtXPZ2Q0TstaNGyTqSeJK1DcI6RmBP5+AQ42dnYX7U6ildGXbVlEa2HXKvjkyrn8J/9FTXqVGpUAngu1jCVXFzm4j4bHbJbLmRsuDXGJuNRfQhcrkzs4wTOOu5Nrf8l+X4KmQHBa5ol7eI8V3B2EAJNbGUy3catMAiNYdG+2vRcLilOA9sbx4rU23sRxVaPsORPbzGYSmWUasMBLtlzWvFzeNoSL3tvK+s5G9+VUQMRQZUH4qZLHf0mQf7VzVtOSQNQUp2Gc3MEd4XVxi+zlt+HoDk73u8n1fmqPpHdUpn/c3ab3r6rk/lWjXbtUatOo3exwd2wbLyrskKWHxlSi/bpucx+jmuLXDgRdK8S8NWQ9ZIXn/kj3uY+jG09tZo+7UaNr+tsE8TK+65F99OHqQK9KpROrhFSmOm0O/tKm8ckOppnRkKrybynSxFMVaL21GOyc0yOHQRuN1aUxwQhCABCEIAEIQgAQhCABCF837f+1IwODfUB+0dzKY/eI+aNzRJ6gNVqVg3R837fe9kYSo7D4ZrX1RZzzdlM7gB8zhreBle4HGuVOXa+Kq7deq+oZ+8bDoaMmjoCp1apJLnGS4kknO/SjZgBdEYpEJNs2Z2DG04ZWGsgxBiTpuGai/4WgM8D07zwS3sGwDrIPe5Ifmm4mWNlg+6euB5lNbjYnZaBxJPhCrhAK1RRjk/BhxDnOzixJ037ul3ekVDzek/VToizjvtl2+SxVBIGcDot+X5pWtOh49qyhVpGepPw1CW6KNaoLJ2ErDZ6yuN3R6eOMP2bKtbC3Klh6EPbfK6liKwk2UsPUuT0ABPBNtEMnBKVFunMuI0a70EpuMdvy33789E+hTIaSRoZMfunXsVGibnpXT6cXhdZi94Hfu60VsQ0/d37j9EiFPZsm4iuQzCBjrEkdv5pzqGyDsuDmkC4N+cdmLeC11CzoVio4BgtdZ4bezcewftrUwGKkEmk4gVGTYj8QH4xmD1ar0jgsa2qxr2EFrgCCMiCJBHUvIRq/aSu0e6X2wh37HUO80j0ZlnVcjr6FGStWUTrR11CwDKypFAQhCABCEIAEIQgAXAfez7TjF4rYYZpUQWNOjnTz3DokADobOq+997PticNRGGpGKtYHaIzZTyMbi4yOAd0LhWKfr0R3nyCvjjS5MlOVuirUqSVbfTsqNQXCvVTzZ6E8PRJ+FtjZpA8O4hVCbpvxgKYGv/AOUom6cUY07lF5036IabIBM7QN5kcQtZiHPBbAg2zzzJ9bkx+GijtEXJjpykfotZicZU0I/pbPbCu/t5dSaSAQ5uyREbLmFoLhGpbB/ncpJ7or/prq9MyrGGomNEuo+I4KxQqAlg3kDtK5prdHfg4v8ApkanJbnG5DGkjnOsIJi0/N1J1SmGu2ROyMpzy6OmU2viXGQTDciPvEaA5wNB0BVw4tLQbgjpkbrzwzVoRcTjnJS2NFUGeDhl+67pVIWKuNqt2nAtOTgIIsSCAcsrpBzCqk/ST/wY43lAKg03hSaU4jEVjDg5OxFIgToUvENsrFCrtUiLSG9dnD6pX2MjVBg2lvcFjX0arKrDDmEOB6R0bl8/Su8Dp81u6gulxq0zZuqPRnsV7TsxuGbUbY5ObMlrhm3zB1BC+hXnD3e+1ZwOKG0fsakNeN25/VPYSvRWHrhzQQoTjTLRdoahCEgwIQhAAl4nENpsc9xhrWlzjuDRJPYExfCe+Hlz4GANMGHV3Cn07A5zz2Q3+dbFW6MbpWcY9p+XX4vFVK7/AL7jA/C0Wa3qbC01fIJtZLeJC62tUc67K1dXaAlnqVRrJ+DNkkH/AENJaNixo2QDxy/dA45gqLcLIJGWag4yAPWX5pbKrhac+zrTr6jH8ZJ9Mgcd3FRBU31MgReMx07/ANUMYCCBB3b/AAk9ixT+g4fCtWYp4F4g03GA64OgeAYncDkercmvo2/TxyVOoxY/qNXxksVQIOyQQQbg5hWcJR+XoIPess+1plx+amAD+82YBPSMuELGGxA7lz5e7R2/iqLtSH1aUO2Q0QOnMgm+d0t8mCdLd6tYgH4hgPIM3PQTl0RvWDQ2RrrpH6rpVHA/pVAuSoVGKbmxpvz7etObh5z06rSmtIxJlVwmIzRTv9FYe6mOnhfv/NRZVIJAAaDw1SuXwdR+jGYSRc2if13H6JLAG7TReYvwdOfUUus5wiTPXP6KO166iiV9sVUnSKeEZ9vwMrbgyVQwFPnud0fn5K9CbGqRmR2yuBdd190/tKK2GbTJ59KGGc9m+wewR/KuHGndfSe7flg0MfTEw2pNN264lv8AcB2lLkjaGhLZ6OQk4WrtNBTlyHQCEIQALz773uX/ANox7mA8yh9mN21m88drm/yBd8xmJFOm95yY1zjwaCT4Lypi8Qaj3VDcvJceLrnvKtiW7JZHojsSJ9aJTmEKbHJwcuirI9Grazfmn4BnOjTyTX0htHpun4WnEnfb6nst/Mp8a2PyvRjEuv49aSdevwU3m/Z4KQzsqom2MxYio63VG4ow9FryBG/LO35JuJqBxEi2W0L5GBIzNhnwtqrvJL2McXEB7SDcX2ZF+B7+ChOTUX9LRSckanacMjPG/eoB4IMiD0Zeu1Oq2nZs2TE7tO5YFGWuIiwuOsD/ACCZxT2jFJ+icNLXbTTMXI3i8g8RbrWa+F2ahaMpsd7Tdp7CFBxIMix2j3AW71Y5QxE/DcRBLG9ORLd3QoZFSOnA1y2bAuqZtJDXSRBvcb4kZDUKZxNNosATOeZm2biYJkZrXPqyxpJcRAgHIZCw3iD2qbq0sgGIggcDp2qsY+nPJ1ohVrm2yPPKfV0p1MnMzaR+ie9hIsPvEW6j5lGEwjrWuNI6VqSXYW30Tq0A1xEDJvewHM8UltPbMZ9V76BbXlbGCqWbQYwtGzAu5xJzcM/1PVRq4iPkESPmOd9w0N80Qk3FWthJJSuyryk0Bxj8Tv8AcYVdrrdnj+abjzJ6EhzvonkTiWcG2G8Sns9dv0SqY5oUxCouhH2YrGyhhHFrw4WIMjj+qa9kj160SW27I9diWQ0T0l7GcsjEYenU/G0Ejc7Jw6nAhfQrjvuc5ag1KBOR+I3gea4dR2T/ADFdhaZC45KnR0xdoyhCEox897wsZ8LkzFO30nM66nM/yXm2mQWWzv69bl3X3143Y5O2P+bVY3qaHVPFgXCMM8TC6MXVkMndEHKTXrLmXIUQrExr2yRv+qxiqgsBvHr1oAkyQUpzue0ZyZStjJFsZnip02jaF8yErXrTGOuNf09dicQa1l2xlIPYEt7YcYkQBcGDl0JtF1wco2h3H6KD6kuPrclGG03HZJmeI/h1EHU6rPxyWkHZaJmBJk6TJ0m2ncofcPXv/Fvy0S2gbM6yOzXwSpI1tiK9PmT+87vt5LGJBNOmYyDm9jtqf/k7lsaPJTqtGo9pA+EHEgnOJJjpiVQJ+w4P6fvN/wDBSm0068L4lUlfo2h/pNykTAtPzHIx0rLGNO1nMHhvRhJcwBom5HyzHym27d1popPu6CJzsYIIib5G6aMklsScf6dAysWgxnA0BBjIwdfz3rHx3ubd1tw5o00ESsNNtPX6qNI80gevm/JO1smnoKIiIHoGfJZxLSM9w8Y8ljTis4gQLnPdxnzTemPoq4wG05wPXgqZK2OKZI3mPy8gtbqkn4NE2dLLqPghzvX0WJWFYkMpGymWQ2d/n+iVTKdiGxAv+lvIrGai/wCyvKjsPi6VRv4w0je15AI754gL0ngK203gvLOHfD2nc4HsIK9NciPmVz5lsviejaoQhQKnLvf1SP7PhnfdFVwPF1Mx3NcuJ6r0d71eRziOTauyCXUorNA/c+b+wvXnB2YV4PRGa2WRoeo+vWaySAsYfd1+vHqCHUIKqhGLe+UpokzuPiPyU6hgKLGww9XmsfZpYOfestsb5Sl0n80HoTWi3rcqLZN6Jtp7ojj0fmo/s5k8fomYd2c+rjcssxGcambjdop00ylpog483I5//dMAOyBGvaL+Z9Qp1JaGzEX37h9Uk1OcLytin6ZJrwY4HYF4aW3jXnE33qq9h+CdeezqtUCe+kQAZ+6Nd4H1UWxsZ5vZrl85y0SZF/LHxbmkHJzi1pMwQbXiZabZGflyVoYm4Ltp1x8zpPTG780nB14JAJBIGQBPzAZG2qzTqGbETlf1vS40mhsv8yaTMURprOqZhqcGNCc46Ru4nsSKubp3zbpv5ptCqcieuJ9ZBVd1ojFq6ZlmGdGhtI42+qZWwoFOS7tBjMCEt1Qja5zotkI1twUa1WWnp1Of3vyRTNtCXXBjKy1tEfaQtlSdzQqWEZzyUSW0ZF6ZdKiHohLNk4g6i64nem19b5W69e+UimNdL91/Idqa1vNQts16QsjcvSvs7IABzgTxheffZzBCri6FM5Go2eA5x7mleiORGZlc+ZlsRt0IQoFjDhNl5g9vPZ79ix9akBDJ26f/AKb+cAOF2/yr1AuQe/vkX/h8UBlNF54y9n+Y6wng9iyWjk9B90zE1Leuzj9FWo5q20yIdkfHKPp0xvK6PLI6uijUMwpjdvELFWnsmDplwKjUWAOwFPaaBlEgyQNek+oVtwAtrf6JODqm5brE2mYBz7VYxBkiNBHZZPGxZJEaTJE2GXgfooP3+HUnUSdgwNPCfqkNYYj1mj0PBtd3NHX4NCiy8FYxDSCJ3eZ+ixS8itj0ZLsdWjZEGTDe4D6JLz9mL/fbaLjmvztdbblLkF1PDUsRLdiqdkCedIGo6itcC7YbO+1tzf8AyUZyThaOjDB/sSZV5PYdsWNwRruJ8Qn1KZFsujqnjN+9YpOG23jHbZWmUHQYY85HmtOznpIm3klxvVsbNCpUio2d2Y3dEIYYNtx8CE6tIIBEW3RN879CU2zxx7l0LcTlepDQb+vWay8N+Gd+7rH1Unnw9eCg4HZduzy3Rr1I8D0RSPN60jDC7iR5KxhmT3eKXRzcRvJ70eozxjQFCqbKVR2ig1hPWmFRIP5kDMx4yf8AFTout66Euo3w8b+EdixScliPJH0XsU2eUKEfid3U3FeguRxzFwr3b4UvxofpTY9x/mGwP9x7F3jkpvMXPley+PouoQhRKAtX7TchNxmFq4d9hUbAP4XC7XdTgD1LaIQB5Lx3J76FV9Ko3ZfTcWuHSPLUHUEFYFSbFdz95/u8/ax+04cD9oYIc3L4zRkP4xodcjpHD6lEgkEEEGCIIIIsQQciIyXVCVohJUSfS+I395vf+vkdypBrhZXKMgyMvI+pVk0AXgaOuN07vA+pTUK2I5Nw5AAgc5xOfQBl1FMq2PnG9ZGIAM6gf5G+7JJNSStjQrsa1vN/qjsCWGX6/wDJPZ8uvRe2YF1FgHeg0VizccB3381ChmfWcBMxTbnq/wBo+iXh3AZ7x3GUeB6Wa7HbMOcS0TG4TmY0KTjWw1gv943EaMy3iyKrswMjKdXdOzaIBtxcfopZdROn8WLnko1dEw8Hc4HsK2tSq483asLRtOIOpvxnhKqEeKtYsjO5z13ydwjvSY9jZ4OGxFVtgQNkXyPTu03JbtD6sn1NotmAGhxE8R+SWMgulHEy24az25+rqDW2dw8j9e5YLeb1DwCKI/PtWeDelan8omyXhsoQ+pDDwUxSi25C7MfRkJg3a/kfOEt5un4Uw4nc2bwRa+vDvTSetGRW9mXxJjKSO9U25p9FvNUalPnCLz4ofQR7Ore6/kfYw/xCOdWdP8jSQO07R6wurYWnDQF837NcnCmynTGVNjW/0tAX1QXFJ27OtKkCEISmghCEAC+M9tvdxRxoNRv2VeP9QD5twqD7wtnmN+i+zQtTroxqzzDjORKuFrmjiBsOAlv4XjIOacnDo6IMJLsRfZyBPOOZEEyQe3v0XVPf1QaMHRfA2/jhodHODTSqFwB3Etb2BcewL5Gdo7AB3KybkibSiyOIABIbMCRM6C1lFhHisNf82Xj94adSjScC4cfNUiIy3MiLx3ZkrLBEW9Qh74Atx6hHmsUXX9HVb4Z6GJuDxS8OQM8pOk5A/VTcZE+rpvJeG23NZq7aA3TaJ71smkrZiVukJc3UW6fXSoYp52rumAL31E+auYrDFlX4bm7RaYIacxE21uCCk4hrdt4AyIHTZoHkoZX/ACjs/Fg3No1bjfrWzqmQ0gt2oAi82EcNNEjZubBW61NxA2Wk6W7bDMm6TG9j5sVRb/3/AKJqYjmkX8pso0xzE2ph6sOJDgP4CAd2YsUjCvgQumEk2cMo0i2IgXzBEddvI9SjRqQ69s+O8hYa2xFxfoi4ESePisEZEcfIrfpnwrY1toG+O+E92aRi3Xbrzgdd/wCatOG9NEWZXqZp7W8x56u2B5pdRuqc8RT4u9f7UMELoDMevULceyGA+NjaLTcB22eDBtX7B2rStcM19/7q+TZdVrkWEU29cOd3Bvalm6ibBXI63yJSsStsqvJ1LZYFaXEdYIQhAAhCEACEIQBzH37/APC4cf8AWP8A2nri4YMh2aLtPv0ZtYfDj/quM6QKZEZdPcuK1cO6TbsIXRja4kZptjzUJEOuM89Ra/alsp3EdPgkCoRY2VnC5z2X6QfJUTVaEad7HVZ3/S51/pWKTBBJ3W3WBPipVcxGUeu8rHxIYcsvMD6rPDRX3epZG00DZmwmUuibQrVWALZ28D9U72hFpi6VTaddzgSc7kk2z+qrh8lxJzc4jhJVvAsO3IiMzMG2/qhVw1gyI6/QG5c2VdHZ+PJKVtlWo4yblbClVIZmQQbQJN2kZ6CyxRwG1Jt0ZHXirVbZbkSN8EAxMaEpI9opKnGWyqagmXl999zG65ytCrFkKZdLhmAI1va2aHWnoJ7iuqJwyLWGcTkNx00nfxCGtMxaQjBxlbI6+tyliBDhp+cHz7k3ovhXxwksvmQN2f6hbSlyeHN64BkE5ger71rMRSnYOYn6/QJxltwTM7zHYlV2M0mjOJwpGoIMidJHrwUsRT+zZqCNrsA8ynfs1RwgFpgi0tm/WHdyziHbBa0sLIB2oM3MQZGYMDWFn7E3QfraRrqdIlzWgEklrY1JNreC7z7J8hihSp0R90S473G7j29wC5v7CYJtXFsdALabS+4EgizJtnJBv+Fdr5Hw0CVLLK9FMca2bJjYEKSEKJUEIQgAQhCABCEIA5r78XRhsPePtj/2nLi76hvkZ9Zhejfbv2OHKNFlP4nwyx+2Ds7QPNLYIkb+5cqx3umxDLNqU3xxaT2iO9WhJVTJyTs+GNYHORxhw+qfSosIyBmcjGnEb9y2nKHsNi6dzRe4b2Q//bJWnfhHNs5rh0EEeKfQuyzSwYJsH9V9CYiCqz6GQuJOoHTwQW9HcsNZqOr8ltGWOpcnk3B9TEyY6d6fiKVh9nlJLgZJtGQ6SqtCqW9Hrt71erf8OHl4L9vZ2DoJN766+pRKVBGNlSiRDjEOAcNQToCN+fcqVRq+u93VFtXFFjmhw2HlwIBYQIixF+d4Lqo9iaFVt6FKOhob3tgpHOh1E4Fh09phwi0zfqK7S73Y4YG1H+5/1UcV7v6DaVTZoN2th5BMuMhpIzJEz0LP2BwOI1GtJPOBJ1zGfRw71ZqYG8iSP4bm2Xih9BxaKgLQ073bOWgBKP24ki0lpzlsaagGe1PGduhZQ1YqnRda2UXJAzHQScp7Fn4bgc26b7ET0KTsQRGWm/ITFste5ZdJuDHYI7B0pqdmJqi8MG5zJJloIMbMDIjOZyv1pVemAYMDgQe6Aq8mbmeN/FYcNb30/RbQpNmJDSNl4kGxIiOBIjvBTK9R20XG+Qk6iJsRzcyRbcl0sKXGGtJPQJK6N7tuQX0qdX4tMt+I5kBzYkNDrwf4tVOTSfIolaoqe6vDy6u+P+Wwf3k+S7Lg2QwLU4XkINjZDWjOAAB3LdsbAhRk7dlEqRJCEJTQQhCABCEIAEIQgASn4ZpzCahAFN/JjDoqtfkFrs4PET4rbIQB8viPYyk7OlSP/tt+i1eK92mGd/8AwaP4S4ea+8QtsDleK90lA/L8VnBwPi1arF+6GflruG7aZPgV2iFg0huW8mZSOUexnsTUwdR7qjmP2mhrS0GfmkzItkF1DAMhgTDhW7kxrYWN2aZWHNmyyhYB54x/u1xm3UaKMNa9wa4lrQ5ocQHAl15F1hnuzxn/AE9M6g8pXoHE4UPzSm8ls3J+bF4pnFMP7rarv9SrTb/CHOPgPFbHD+6lg+as88GAeZXXG8ns3JrcM0aI5sOKOY4f3Y4cZio7i6PALa4T2Bw7MsO3+aXeJX3gpjcsws5M2kfO4X2f2RDWtYP3QB4K/Q5GAMlbRCU0w0QsoQgAQhCABCEIAEIQgAQhCABCEIAEIQgAQhCABCEIAEIQgAQhCABCEIAEIQgAQhCABCEIAEIQgAQhCAB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6806" name="AutoShape 6" descr="data:image/jpeg;base64,/9j/4AAQSkZJRgABAQAAAQABAAD/2wCEAAkGBhQSERUUExQUFRUWFxcXGRgYFRcXFRgYFxQXGhwYFxgaHCYeFxojGhcZHy8gIycpLCwsFh4xNTAqNSYrLCkBCQoKDgwOGg8PGiwkHyQtLCwsKSwpLCwpLCwsKSksLCwsLCwsLCwpLCwsLCksLCwpKSkpKSwsKSkpKSwsLCwpKf/AABEIAOEA4QMBIgACEQEDEQH/xAAcAAACAgMBAQAAAAAAAAAAAAAAAwIEAQUHCAb/xABGEAABAwIDAwkFBQcCBQUBAAABAAIRAyEEMUESUXEFImGBkaGxwfAGBxMy0SNCUuHxFGJygpKiwjOyNFNjs+Jzg6PS8kP/xAAZAQADAQEBAAAAAAAAAAAAAAAAAgMBBAX/xAAiEQACAgIDAQADAQEAAAAAAAAAAQIRAyESMUFRBBMiYdH/2gAMAwEAAhEDEQA/AO4oQhAAhCEACEIQAIQhAAhCEACEL5f2/wDbRvJ2H2gA6s+RTacrZvd+6JHEkDpGpWB9QheZeVfeTj8RG1iKjY0pn4Y/sieuVpa/K9Wpd1Wo473PcT3lNwF5HrRC8n4f2hxNMh1OvWaRuqvHmuheyPvwqMinjG/FbIHxBAqNGUkRDx2His4hZ25CVhcU2oxr2ODmuAc0gyCDkQmpRgQhCABCEIAEIQgAQhCABCEIAEIQgAQhCABCEIAEIScXjadJu1Ue1jR95zg0dpQA5C+A9offDhqB2aLXV3XvOxTniQSeoda+Ox/vuxbv9NlKn/K557XGO5OoNiuaO4LR8s+22Dws/GrsDh9xp23/ANLZI61wPlb25xmJkVa9RzT90EMZ/S2AVoHEuTrF9E/Ydl5U9+1IWw2HqVDoXuFNs8BtGOxc39rPaOpjqzqtXPZ2Q0TstaNGyTqSeJK1DcI6RmBP5+AQ42dnYX7U6ildGXbVlEa2HXKvjkyrn8J/9FTXqVGpUAngu1jCVXFzm4j4bHbJbLmRsuDXGJuNRfQhcrkzs4wTOOu5Nrf8l+X4KmQHBa5ol7eI8V3B2EAJNbGUy3catMAiNYdG+2vRcLilOA9sbx4rU23sRxVaPsORPbzGYSmWUasMBLtlzWvFzeNoSL3tvK+s5G9+VUQMRQZUH4qZLHf0mQf7VzVtOSQNQUp2Gc3MEd4XVxi+zlt+HoDk73u8n1fmqPpHdUpn/c3ab3r6rk/lWjXbtUatOo3exwd2wbLyrskKWHxlSi/bpucx+jmuLXDgRdK8S8NWQ9ZIXn/kj3uY+jG09tZo+7UaNr+tsE8TK+65F99OHqQK9KpROrhFSmOm0O/tKm8ckOppnRkKrybynSxFMVaL21GOyc0yOHQRuN1aUxwQhCABCEIAEIQgAQhCABCF837f+1IwODfUB+0dzKY/eI+aNzRJ6gNVqVg3R837fe9kYSo7D4ZrX1RZzzdlM7gB8zhreBle4HGuVOXa+Kq7deq+oZ+8bDoaMmjoCp1apJLnGS4kknO/SjZgBdEYpEJNs2Z2DG04ZWGsgxBiTpuGai/4WgM8D07zwS3sGwDrIPe5Ifmm4mWNlg+6euB5lNbjYnZaBxJPhCrhAK1RRjk/BhxDnOzixJ037ul3ekVDzek/VToizjvtl2+SxVBIGcDot+X5pWtOh49qyhVpGepPw1CW6KNaoLJ2ErDZ6yuN3R6eOMP2bKtbC3Klh6EPbfK6liKwk2UsPUuT0ABPBNtEMnBKVFunMuI0a70EpuMdvy33789E+hTIaSRoZMfunXsVGibnpXT6cXhdZi94Hfu60VsQ0/d37j9EiFPZsm4iuQzCBjrEkdv5pzqGyDsuDmkC4N+cdmLeC11CzoVio4BgtdZ4bezcewftrUwGKkEmk4gVGTYj8QH4xmD1ar0jgsa2qxr2EFrgCCMiCJBHUvIRq/aSu0e6X2wh37HUO80j0ZlnVcjr6FGStWUTrR11CwDKypFAQhCABCEIAEIQgAXAfez7TjF4rYYZpUQWNOjnTz3DokADobOq+997PticNRGGpGKtYHaIzZTyMbi4yOAd0LhWKfr0R3nyCvjjS5MlOVuirUqSVbfTsqNQXCvVTzZ6E8PRJ+FtjZpA8O4hVCbpvxgKYGv/AOUom6cUY07lF5036IabIBM7QN5kcQtZiHPBbAg2zzzJ9bkx+GijtEXJjpykfotZicZU0I/pbPbCu/t5dSaSAQ5uyREbLmFoLhGpbB/ncpJ7or/prq9MyrGGomNEuo+I4KxQqAlg3kDtK5prdHfg4v8ApkanJbnG5DGkjnOsIJi0/N1J1SmGu2ROyMpzy6OmU2viXGQTDciPvEaA5wNB0BVw4tLQbgjpkbrzwzVoRcTjnJS2NFUGeDhl+67pVIWKuNqt2nAtOTgIIsSCAcsrpBzCqk/ST/wY43lAKg03hSaU4jEVjDg5OxFIgToUvENsrFCrtUiLSG9dnD6pX2MjVBg2lvcFjX0arKrDDmEOB6R0bl8/Su8Dp81u6gulxq0zZuqPRnsV7TsxuGbUbY5ObMlrhm3zB1BC+hXnD3e+1ZwOKG0fsakNeN25/VPYSvRWHrhzQQoTjTLRdoahCEgwIQhAAl4nENpsc9xhrWlzjuDRJPYExfCe+Hlz4GANMGHV3Cn07A5zz2Q3+dbFW6MbpWcY9p+XX4vFVK7/AL7jA/C0Wa3qbC01fIJtZLeJC62tUc67K1dXaAlnqVRrJ+DNkkH/AENJaNixo2QDxy/dA45gqLcLIJGWag4yAPWX5pbKrhac+zrTr6jH8ZJ9Mgcd3FRBU31MgReMx07/ANUMYCCBB3b/AAk9ixT+g4fCtWYp4F4g03GA64OgeAYncDkercmvo2/TxyVOoxY/qNXxksVQIOyQQQbg5hWcJR+XoIPess+1plx+amAD+82YBPSMuELGGxA7lz5e7R2/iqLtSH1aUO2Q0QOnMgm+d0t8mCdLd6tYgH4hgPIM3PQTl0RvWDQ2RrrpH6rpVHA/pVAuSoVGKbmxpvz7etObh5z06rSmtIxJlVwmIzRTv9FYe6mOnhfv/NRZVIJAAaDw1SuXwdR+jGYSRc2if13H6JLAG7TReYvwdOfUUus5wiTPXP6KO166iiV9sVUnSKeEZ9vwMrbgyVQwFPnud0fn5K9CbGqRmR2yuBdd190/tKK2GbTJ59KGGc9m+wewR/KuHGndfSe7flg0MfTEw2pNN264lv8AcB2lLkjaGhLZ6OQk4WrtNBTlyHQCEIQALz773uX/ANox7mA8yh9mN21m88drm/yBd8xmJFOm95yY1zjwaCT4Lypi8Qaj3VDcvJceLrnvKtiW7JZHojsSJ9aJTmEKbHJwcuirI9Grazfmn4BnOjTyTX0htHpun4WnEnfb6nst/Mp8a2PyvRjEuv49aSdevwU3m/Z4KQzsqom2MxYio63VG4ow9FryBG/LO35JuJqBxEi2W0L5GBIzNhnwtqrvJL2McXEB7SDcX2ZF+B7+ChOTUX9LRSckanacMjPG/eoB4IMiD0Zeu1Oq2nZs2TE7tO5YFGWuIiwuOsD/ACCZxT2jFJ+icNLXbTTMXI3i8g8RbrWa+F2ahaMpsd7Tdp7CFBxIMix2j3AW71Y5QxE/DcRBLG9ORLd3QoZFSOnA1y2bAuqZtJDXSRBvcb4kZDUKZxNNosATOeZm2biYJkZrXPqyxpJcRAgHIZCw3iD2qbq0sgGIggcDp2qsY+nPJ1ohVrm2yPPKfV0p1MnMzaR+ie9hIsPvEW6j5lGEwjrWuNI6VqSXYW30Tq0A1xEDJvewHM8UltPbMZ9V76BbXlbGCqWbQYwtGzAu5xJzcM/1PVRq4iPkESPmOd9w0N80Qk3FWthJJSuyryk0Bxj8Tv8AcYVdrrdnj+abjzJ6EhzvonkTiWcG2G8Sns9dv0SqY5oUxCouhH2YrGyhhHFrw4WIMjj+qa9kj160SW27I9diWQ0T0l7GcsjEYenU/G0Ejc7Jw6nAhfQrjvuc5ag1KBOR+I3gea4dR2T/ADFdhaZC45KnR0xdoyhCEox897wsZ8LkzFO30nM66nM/yXm2mQWWzv69bl3X3143Y5O2P+bVY3qaHVPFgXCMM8TC6MXVkMndEHKTXrLmXIUQrExr2yRv+qxiqgsBvHr1oAkyQUpzue0ZyZStjJFsZnip02jaF8yErXrTGOuNf09dicQa1l2xlIPYEt7YcYkQBcGDl0JtF1wco2h3H6KD6kuPrclGG03HZJmeI/h1EHU6rPxyWkHZaJmBJk6TJ0m2ncofcPXv/Fvy0S2gbM6yOzXwSpI1tiK9PmT+87vt5LGJBNOmYyDm9jtqf/k7lsaPJTqtGo9pA+EHEgnOJJjpiVQJ+w4P6fvN/wDBSm0068L4lUlfo2h/pNykTAtPzHIx0rLGNO1nMHhvRhJcwBom5HyzHym27d1popPu6CJzsYIIib5G6aMklsScf6dAysWgxnA0BBjIwdfz3rHx3ubd1tw5o00ESsNNtPX6qNI80gevm/JO1smnoKIiIHoGfJZxLSM9w8Y8ljTis4gQLnPdxnzTemPoq4wG05wPXgqZK2OKZI3mPy8gtbqkn4NE2dLLqPghzvX0WJWFYkMpGymWQ2d/n+iVTKdiGxAv+lvIrGai/wCyvKjsPi6VRv4w0je15AI754gL0ngK203gvLOHfD2nc4HsIK9NciPmVz5lsviejaoQhQKnLvf1SP7PhnfdFVwPF1Mx3NcuJ6r0d71eRziOTauyCXUorNA/c+b+wvXnB2YV4PRGa2WRoeo+vWaySAsYfd1+vHqCHUIKqhGLe+UpokzuPiPyU6hgKLGww9XmsfZpYOfestsb5Sl0n80HoTWi3rcqLZN6Jtp7ojj0fmo/s5k8fomYd2c+rjcssxGcambjdop00ylpog483I5//dMAOyBGvaL+Z9Qp1JaGzEX37h9Uk1OcLytin6ZJrwY4HYF4aW3jXnE33qq9h+CdeezqtUCe+kQAZ+6Nd4H1UWxsZ5vZrl85y0SZF/LHxbmkHJzi1pMwQbXiZabZGflyVoYm4Ltp1x8zpPTG780nB14JAJBIGQBPzAZG2qzTqGbETlf1vS40mhsv8yaTMURprOqZhqcGNCc46Ru4nsSKubp3zbpv5ptCqcieuJ9ZBVd1ojFq6ZlmGdGhtI42+qZWwoFOS7tBjMCEt1Qja5zotkI1twUa1WWnp1Of3vyRTNtCXXBjKy1tEfaQtlSdzQqWEZzyUSW0ZF6ZdKiHohLNk4g6i64nem19b5W69e+UimNdL91/Idqa1vNQts16QsjcvSvs7IABzgTxheffZzBCri6FM5Go2eA5x7mleiORGZlc+ZlsRt0IQoFjDhNl5g9vPZ79ix9akBDJ26f/AKb+cAOF2/yr1AuQe/vkX/h8UBlNF54y9n+Y6wng9iyWjk9B90zE1Leuzj9FWo5q20yIdkfHKPp0xvK6PLI6uijUMwpjdvELFWnsmDplwKjUWAOwFPaaBlEgyQNek+oVtwAtrf6JODqm5brE2mYBz7VYxBkiNBHZZPGxZJEaTJE2GXgfooP3+HUnUSdgwNPCfqkNYYj1mj0PBtd3NHX4NCiy8FYxDSCJ3eZ+ixS8itj0ZLsdWjZEGTDe4D6JLz9mL/fbaLjmvztdbblLkF1PDUsRLdiqdkCedIGo6itcC7YbO+1tzf8AyUZyThaOjDB/sSZV5PYdsWNwRruJ8Qn1KZFsujqnjN+9YpOG23jHbZWmUHQYY85HmtOznpIm3klxvVsbNCpUio2d2Y3dEIYYNtx8CE6tIIBEW3RN879CU2zxx7l0LcTlepDQb+vWay8N+Gd+7rH1Unnw9eCg4HZduzy3Rr1I8D0RSPN60jDC7iR5KxhmT3eKXRzcRvJ70eozxjQFCqbKVR2ig1hPWmFRIP5kDMx4yf8AFTout66Euo3w8b+EdixScliPJH0XsU2eUKEfid3U3FeguRxzFwr3b4UvxofpTY9x/mGwP9x7F3jkpvMXPley+PouoQhRKAtX7TchNxmFq4d9hUbAP4XC7XdTgD1LaIQB5Lx3J76FV9Ko3ZfTcWuHSPLUHUEFYFSbFdz95/u8/ax+04cD9oYIc3L4zRkP4xodcjpHD6lEgkEEEGCIIIIsQQciIyXVCVohJUSfS+I395vf+vkdypBrhZXKMgyMvI+pVk0AXgaOuN07vA+pTUK2I5Nw5AAgc5xOfQBl1FMq2PnG9ZGIAM6gf5G+7JJNSStjQrsa1vN/qjsCWGX6/wDJPZ8uvRe2YF1FgHeg0VizccB3381ChmfWcBMxTbnq/wBo+iXh3AZ7x3GUeB6Wa7HbMOcS0TG4TmY0KTjWw1gv943EaMy3iyKrswMjKdXdOzaIBtxcfopZdROn8WLnko1dEw8Hc4HsK2tSq483asLRtOIOpvxnhKqEeKtYsjO5z13ydwjvSY9jZ4OGxFVtgQNkXyPTu03JbtD6sn1NotmAGhxE8R+SWMgulHEy24az25+rqDW2dw8j9e5YLeb1DwCKI/PtWeDelan8omyXhsoQ+pDDwUxSi25C7MfRkJg3a/kfOEt5un4Uw4nc2bwRa+vDvTSetGRW9mXxJjKSO9U25p9FvNUalPnCLz4ofQR7Ore6/kfYw/xCOdWdP8jSQO07R6wurYWnDQF837NcnCmynTGVNjW/0tAX1QXFJ27OtKkCEISmghCEAC+M9tvdxRxoNRv2VeP9QD5twqD7wtnmN+i+zQtTroxqzzDjORKuFrmjiBsOAlv4XjIOacnDo6IMJLsRfZyBPOOZEEyQe3v0XVPf1QaMHRfA2/jhodHODTSqFwB3Etb2BcewL5Gdo7AB3KybkibSiyOIABIbMCRM6C1lFhHisNf82Xj94adSjScC4cfNUiIy3MiLx3ZkrLBEW9Qh74Atx6hHmsUXX9HVb4Z6GJuDxS8OQM8pOk5A/VTcZE+rpvJeG23NZq7aA3TaJ71smkrZiVukJc3UW6fXSoYp52rumAL31E+auYrDFlX4bm7RaYIacxE21uCCk4hrdt4AyIHTZoHkoZX/ACjs/Fg3No1bjfrWzqmQ0gt2oAi82EcNNEjZubBW61NxA2Wk6W7bDMm6TG9j5sVRb/3/AKJqYjmkX8pso0xzE2ph6sOJDgP4CAd2YsUjCvgQumEk2cMo0i2IgXzBEddvI9SjRqQ69s+O8hYa2xFxfoi4ESePisEZEcfIrfpnwrY1toG+O+E92aRi3Xbrzgdd/wCatOG9NEWZXqZp7W8x56u2B5pdRuqc8RT4u9f7UMELoDMevULceyGA+NjaLTcB22eDBtX7B2rStcM19/7q+TZdVrkWEU29cOd3Bvalm6ibBXI63yJSsStsqvJ1LZYFaXEdYIQhAAhCEACEIQBzH37/APC4cf8AWP8A2nri4YMh2aLtPv0ZtYfDj/quM6QKZEZdPcuK1cO6TbsIXRja4kZptjzUJEOuM89Ra/alsp3EdPgkCoRY2VnC5z2X6QfJUTVaEad7HVZ3/S51/pWKTBBJ3W3WBPipVcxGUeu8rHxIYcsvMD6rPDRX3epZG00DZmwmUuibQrVWALZ28D9U72hFpi6VTaddzgSc7kk2z+qrh8lxJzc4jhJVvAsO3IiMzMG2/qhVw1gyI6/QG5c2VdHZ+PJKVtlWo4yblbClVIZmQQbQJN2kZ6CyxRwG1Jt0ZHXirVbZbkSN8EAxMaEpI9opKnGWyqagmXl999zG65ytCrFkKZdLhmAI1va2aHWnoJ7iuqJwyLWGcTkNx00nfxCGtMxaQjBxlbI6+tyliBDhp+cHz7k3ovhXxwksvmQN2f6hbSlyeHN64BkE5ger71rMRSnYOYn6/QJxltwTM7zHYlV2M0mjOJwpGoIMidJHrwUsRT+zZqCNrsA8ynfs1RwgFpgi0tm/WHdyziHbBa0sLIB2oM3MQZGYMDWFn7E3QfraRrqdIlzWgEklrY1JNreC7z7J8hihSp0R90S473G7j29wC5v7CYJtXFsdALabS+4EgizJtnJBv+Fdr5Hw0CVLLK9FMca2bJjYEKSEKJUEIQgAQhCABCEIA5r78XRhsPePtj/2nLi76hvkZ9Zhejfbv2OHKNFlP4nwyx+2Ds7QPNLYIkb+5cqx3umxDLNqU3xxaT2iO9WhJVTJyTs+GNYHORxhw+qfSosIyBmcjGnEb9y2nKHsNi6dzRe4b2Q//bJWnfhHNs5rh0EEeKfQuyzSwYJsH9V9CYiCqz6GQuJOoHTwQW9HcsNZqOr8ltGWOpcnk3B9TEyY6d6fiKVh9nlJLgZJtGQ6SqtCqW9Hrt71erf8OHl4L9vZ2DoJN766+pRKVBGNlSiRDjEOAcNQToCN+fcqVRq+u93VFtXFFjmhw2HlwIBYQIixF+d4Lqo9iaFVt6FKOhob3tgpHOh1E4Fh09phwi0zfqK7S73Y4YG1H+5/1UcV7v6DaVTZoN2th5BMuMhpIzJEz0LP2BwOI1GtJPOBJ1zGfRw71ZqYG8iSP4bm2Xih9BxaKgLQ073bOWgBKP24ki0lpzlsaagGe1PGduhZQ1YqnRda2UXJAzHQScp7Fn4bgc26b7ET0KTsQRGWm/ITFste5ZdJuDHYI7B0pqdmJqi8MG5zJJloIMbMDIjOZyv1pVemAYMDgQe6Aq8mbmeN/FYcNb30/RbQpNmJDSNl4kGxIiOBIjvBTK9R20XG+Qk6iJsRzcyRbcl0sKXGGtJPQJK6N7tuQX0qdX4tMt+I5kBzYkNDrwf4tVOTSfIolaoqe6vDy6u+P+Wwf3k+S7Lg2QwLU4XkINjZDWjOAAB3LdsbAhRk7dlEqRJCEJTQQhCABCEIAEIQgASn4ZpzCahAFN/JjDoqtfkFrs4PET4rbIQB8viPYyk7OlSP/tt+i1eK92mGd/8AwaP4S4ea+8QtsDleK90lA/L8VnBwPi1arF+6GflruG7aZPgV2iFg0huW8mZSOUexnsTUwdR7qjmP2mhrS0GfmkzItkF1DAMhgTDhW7kxrYWN2aZWHNmyyhYB54x/u1xm3UaKMNa9wa4lrQ5ocQHAl15F1hnuzxn/AE9M6g8pXoHE4UPzSm8ls3J+bF4pnFMP7rarv9SrTb/CHOPgPFbHD+6lg+as88GAeZXXG8ns3JrcM0aI5sOKOY4f3Y4cZio7i6PALa4T2Bw7MsO3+aXeJX3gpjcsws5M2kfO4X2f2RDWtYP3QB4K/Q5GAMlbRCU0w0QsoQgAQhCABCEIAEIQgAQhCABCEIAEIQgAQhCABCEIAEIQgAQhCABCEIAEIQgAQhCABCEIAEIQgAQhCAB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8" name="Picture 8" descr="http://cdn.wrangler.com/WranglerCatalogAssetStore/images/catalog/style/RJK32/RJK32AN_1_lg.jpg"/>
          <p:cNvPicPr>
            <a:picLocks noChangeAspect="1" noChangeArrowheads="1"/>
          </p:cNvPicPr>
          <p:nvPr/>
        </p:nvPicPr>
        <p:blipFill>
          <a:blip r:embed="rId3" cstate="print"/>
          <a:srcRect/>
          <a:stretch>
            <a:fillRect/>
          </a:stretch>
        </p:blipFill>
        <p:spPr bwMode="auto">
          <a:xfrm>
            <a:off x="3505200" y="3733800"/>
            <a:ext cx="2819400" cy="2286000"/>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dissolve">
                                      <p:cBhvr>
                                        <p:cTn id="7"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Lagging Indicators</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 series that experience their peaks and troughs after those of the aggregate economy</a:t>
            </a:r>
          </a:p>
          <a:p>
            <a:pPr lvl="1"/>
            <a:r>
              <a:rPr lang="en-US" dirty="0" smtClean="0"/>
              <a:t>Average duration of unemployment</a:t>
            </a:r>
          </a:p>
          <a:p>
            <a:pPr lvl="1"/>
            <a:r>
              <a:rPr lang="en-US" dirty="0" smtClean="0"/>
              <a:t>Ratio of manufacturing and trade inventories to sales</a:t>
            </a:r>
          </a:p>
          <a:p>
            <a:pPr lvl="1"/>
            <a:r>
              <a:rPr lang="en-US" dirty="0" smtClean="0"/>
              <a:t>Average prime rate charged by banks</a:t>
            </a:r>
          </a:p>
          <a:p>
            <a:pPr lvl="1"/>
            <a:r>
              <a:rPr lang="en-US" dirty="0" smtClean="0"/>
              <a:t>Commercial and industrial loans outstanding</a:t>
            </a:r>
          </a:p>
          <a:p>
            <a:pPr lvl="1"/>
            <a:r>
              <a:rPr lang="en-US" dirty="0" smtClean="0"/>
              <a:t>Change in consumer price index for services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p:txBody>
          <a:bodyPr/>
          <a:lstStyle/>
          <a:p>
            <a:r>
              <a:rPr lang="en-US" dirty="0" smtClean="0"/>
              <a:t>Slowing domestic economy</a:t>
            </a:r>
          </a:p>
          <a:p>
            <a:r>
              <a:rPr lang="en-US" dirty="0" smtClean="0"/>
              <a:t>Sluggish overseas economies for exporters</a:t>
            </a:r>
          </a:p>
          <a:p>
            <a:r>
              <a:rPr lang="en-US" dirty="0" smtClean="0"/>
              <a:t>Additional government regulation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Favorable Attributes of Firms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The firm’s product is </a:t>
            </a:r>
            <a:r>
              <a:rPr lang="en-US" sz="2800" b="1" dirty="0" smtClean="0">
                <a:solidFill>
                  <a:srgbClr val="C00000"/>
                </a:solidFill>
              </a:rPr>
              <a:t>not faddish</a:t>
            </a:r>
            <a:r>
              <a:rPr lang="en-US" sz="2800" dirty="0" smtClean="0"/>
              <a:t>; it is one that consumers will continue to purchase over time</a:t>
            </a:r>
          </a:p>
          <a:p>
            <a:r>
              <a:rPr lang="en-US" sz="2800" dirty="0" smtClean="0"/>
              <a:t>Have some long-run comparative </a:t>
            </a:r>
            <a:r>
              <a:rPr lang="en-US" sz="2800" b="1" dirty="0" smtClean="0">
                <a:solidFill>
                  <a:schemeClr val="accent3">
                    <a:lumMod val="75000"/>
                  </a:schemeClr>
                </a:solidFill>
              </a:rPr>
              <a:t>competitive advantage</a:t>
            </a:r>
            <a:r>
              <a:rPr lang="en-US" sz="2800" dirty="0" smtClean="0"/>
              <a:t> over its rivals that is sustainable.</a:t>
            </a:r>
          </a:p>
          <a:p>
            <a:r>
              <a:rPr lang="en-US" sz="2800" dirty="0" smtClean="0"/>
              <a:t>The firm’s industry or product has </a:t>
            </a:r>
            <a:r>
              <a:rPr lang="en-US" sz="2800" b="1" dirty="0" smtClean="0">
                <a:solidFill>
                  <a:srgbClr val="2828F0"/>
                </a:solidFill>
              </a:rPr>
              <a:t>market stability</a:t>
            </a:r>
            <a:r>
              <a:rPr lang="en-US" sz="2800" dirty="0" smtClean="0"/>
              <a:t>. Market stability means less potential for entry.</a:t>
            </a:r>
          </a:p>
          <a:p>
            <a:r>
              <a:rPr lang="en-US" sz="2800" dirty="0" smtClean="0"/>
              <a:t>The firm can </a:t>
            </a:r>
            <a:r>
              <a:rPr lang="en-US" sz="2800" u="sng" dirty="0" smtClean="0">
                <a:uFill>
                  <a:solidFill>
                    <a:srgbClr val="C00000"/>
                  </a:solidFill>
                </a:uFill>
              </a:rPr>
              <a:t>benefit from cost reductions</a:t>
            </a:r>
          </a:p>
          <a:p>
            <a:r>
              <a:rPr lang="en-US" sz="2800" dirty="0" smtClean="0"/>
              <a:t>Management/Directors are buying shares, which indicates that its </a:t>
            </a:r>
            <a:r>
              <a:rPr lang="en-US" sz="2800" b="1" dirty="0" smtClean="0">
                <a:solidFill>
                  <a:schemeClr val="accent4">
                    <a:lumMod val="75000"/>
                  </a:schemeClr>
                </a:solidFill>
              </a:rPr>
              <a:t>insiders are putting their money into the firm</a:t>
            </a:r>
            <a:endParaRPr lang="en-US" sz="2800" b="1" dirty="0">
              <a:solidFill>
                <a:schemeClr val="accent4">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Tenets of Warren Buffett</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Business Tenets</a:t>
            </a:r>
          </a:p>
          <a:p>
            <a:pPr lvl="1"/>
            <a:r>
              <a:rPr lang="en-US" dirty="0" smtClean="0"/>
              <a:t>Is the business simple and understandable?</a:t>
            </a:r>
          </a:p>
          <a:p>
            <a:pPr lvl="1"/>
            <a:r>
              <a:rPr lang="en-US" dirty="0" smtClean="0"/>
              <a:t>Does the business have a consistent operating history?</a:t>
            </a:r>
          </a:p>
          <a:p>
            <a:pPr lvl="1"/>
            <a:r>
              <a:rPr lang="en-US" dirty="0" smtClean="0"/>
              <a:t>Does the business have favorable long-term prospects?</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Tenets of Warren Buffett</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solidFill>
                  <a:srgbClr val="0070C0"/>
                </a:solidFill>
              </a:rPr>
              <a:t>Management Tenets</a:t>
            </a:r>
          </a:p>
          <a:p>
            <a:pPr lvl="1"/>
            <a:r>
              <a:rPr lang="en-US" dirty="0" smtClean="0"/>
              <a:t>Is management rational?</a:t>
            </a:r>
          </a:p>
          <a:p>
            <a:pPr lvl="1"/>
            <a:r>
              <a:rPr lang="en-US" dirty="0" smtClean="0"/>
              <a:t>Is management candid with its shareholders?</a:t>
            </a:r>
          </a:p>
          <a:p>
            <a:pPr lvl="1"/>
            <a:r>
              <a:rPr lang="en-US" dirty="0" smtClean="0"/>
              <a:t>Does management resist the institutional imperative?</a:t>
            </a:r>
          </a:p>
          <a:p>
            <a:r>
              <a:rPr lang="en-US" b="1" i="1" dirty="0" smtClean="0">
                <a:solidFill>
                  <a:srgbClr val="0070C0"/>
                </a:solidFill>
              </a:rPr>
              <a:t>Financial Tenets</a:t>
            </a:r>
          </a:p>
          <a:p>
            <a:pPr lvl="1"/>
            <a:r>
              <a:rPr lang="en-US" dirty="0" smtClean="0"/>
              <a:t>Focus on return on equity, not earnings per share.</a:t>
            </a:r>
          </a:p>
          <a:p>
            <a:pPr lvl="1"/>
            <a:r>
              <a:rPr lang="en-US" dirty="0" smtClean="0"/>
              <a:t>Calculate “owner earnings.”</a:t>
            </a:r>
          </a:p>
          <a:p>
            <a:pPr lvl="1"/>
            <a:r>
              <a:rPr lang="en-US" dirty="0" smtClean="0"/>
              <a:t>Look for a company with relatively high profit margins for its industry.</a:t>
            </a:r>
          </a:p>
          <a:p>
            <a:pPr lvl="1"/>
            <a:r>
              <a:rPr lang="en-US" dirty="0" smtClean="0"/>
              <a:t>Make sure the company has created at least one dollar of market value for every dollar retained.</a:t>
            </a:r>
            <a:endParaRPr lang="en-US" b="1" i="1" dirty="0" smtClean="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Tenets of Warren Buffett</a:t>
            </a:r>
            <a:endParaRPr lang="en-US" dirty="0"/>
          </a:p>
        </p:txBody>
      </p:sp>
      <p:sp>
        <p:nvSpPr>
          <p:cNvPr id="3" name="Content Placeholder 2"/>
          <p:cNvSpPr>
            <a:spLocks noGrp="1"/>
          </p:cNvSpPr>
          <p:nvPr>
            <p:ph idx="1"/>
          </p:nvPr>
        </p:nvSpPr>
        <p:spPr/>
        <p:txBody>
          <a:bodyPr>
            <a:normAutofit/>
          </a:bodyPr>
          <a:lstStyle/>
          <a:p>
            <a:r>
              <a:rPr lang="en-US" b="1" i="1" dirty="0" smtClean="0">
                <a:solidFill>
                  <a:srgbClr val="0070C0"/>
                </a:solidFill>
              </a:rPr>
              <a:t>Market Tenets</a:t>
            </a:r>
          </a:p>
          <a:p>
            <a:pPr lvl="1"/>
            <a:r>
              <a:rPr lang="en-US" dirty="0" smtClean="0"/>
              <a:t>What is the value of the business?</a:t>
            </a:r>
          </a:p>
          <a:p>
            <a:pPr lvl="1"/>
            <a:r>
              <a:rPr lang="en-US" dirty="0" smtClean="0"/>
              <a:t>Can the business be purchased at a significant discount to its fundamental intrinsic value?</a:t>
            </a:r>
            <a:endParaRPr lang="en-US" b="1" i="1" dirty="0" smtClean="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447800"/>
            <a:ext cx="7543800" cy="3293209"/>
          </a:xfrm>
          <a:prstGeom prst="rect">
            <a:avLst/>
          </a:prstGeom>
        </p:spPr>
        <p:txBody>
          <a:bodyPr wrap="square">
            <a:spAutoFit/>
          </a:bodyPr>
          <a:lstStyle/>
          <a:p>
            <a:r>
              <a:rPr lang="en-US" sz="2800" b="1" i="1" dirty="0" smtClean="0"/>
              <a:t>Investors should make use of </a:t>
            </a:r>
            <a:r>
              <a:rPr lang="en-US" sz="4000" b="1" i="1" dirty="0" smtClean="0">
                <a:solidFill>
                  <a:srgbClr val="2828F0"/>
                </a:solidFill>
              </a:rPr>
              <a:t>research</a:t>
            </a:r>
            <a:r>
              <a:rPr lang="en-US" sz="4000" b="1" i="1" dirty="0" smtClean="0"/>
              <a:t> </a:t>
            </a:r>
            <a:r>
              <a:rPr lang="en-US" sz="2800" b="1" i="1" dirty="0" smtClean="0"/>
              <a:t>on</a:t>
            </a:r>
          </a:p>
          <a:p>
            <a:r>
              <a:rPr lang="en-US" sz="2800" b="1" i="1" dirty="0" smtClean="0"/>
              <a:t> </a:t>
            </a:r>
          </a:p>
          <a:p>
            <a:pPr lvl="1">
              <a:buFont typeface="Wingdings" pitchFamily="2" charset="2"/>
              <a:buChar char="Ø"/>
            </a:pPr>
            <a:r>
              <a:rPr lang="en-US" sz="2800" b="1" i="1" dirty="0" smtClean="0"/>
              <a:t>  Competitive forces in an industry</a:t>
            </a:r>
          </a:p>
          <a:p>
            <a:pPr lvl="1">
              <a:buFont typeface="Wingdings" pitchFamily="2" charset="2"/>
              <a:buChar char="Ø"/>
            </a:pPr>
            <a:r>
              <a:rPr lang="en-US" sz="2800" b="1" i="1" dirty="0" smtClean="0"/>
              <a:t>  Firm’s responses to those forces</a:t>
            </a:r>
          </a:p>
          <a:p>
            <a:pPr lvl="1">
              <a:buFont typeface="Wingdings" pitchFamily="2" charset="2"/>
              <a:buChar char="Ø"/>
            </a:pPr>
            <a:r>
              <a:rPr lang="en-US" sz="2800" b="1" i="1" dirty="0" smtClean="0"/>
              <a:t>  SWOT analysis</a:t>
            </a:r>
          </a:p>
          <a:p>
            <a:pPr lvl="1">
              <a:buFont typeface="Wingdings" pitchFamily="2" charset="2"/>
              <a:buChar char="Ø"/>
            </a:pPr>
            <a:r>
              <a:rPr lang="en-US" sz="2800" b="1" i="1" dirty="0" smtClean="0"/>
              <a:t>  Lynch’s suggestions</a:t>
            </a:r>
          </a:p>
          <a:p>
            <a:pPr lvl="1">
              <a:buFont typeface="Wingdings" pitchFamily="2" charset="2"/>
              <a:buChar char="Ø"/>
            </a:pPr>
            <a:r>
              <a:rPr lang="en-US" sz="2800" b="1" i="1" dirty="0" smtClean="0"/>
              <a:t>  Buffet’s tenets</a:t>
            </a:r>
            <a:endParaRPr lang="en-US" sz="2800" b="1"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pic>
        <p:nvPicPr>
          <p:cNvPr id="100354" name="Picture 2" descr="http://drewsfoundation.org/wp-content/uploads/2012/03/thankyou.jpg"/>
          <p:cNvPicPr>
            <a:picLocks noChangeAspect="1" noChangeArrowheads="1"/>
          </p:cNvPicPr>
          <p:nvPr/>
        </p:nvPicPr>
        <p:blipFill>
          <a:blip r:embed="rId2"/>
          <a:srcRect/>
          <a:stretch>
            <a:fillRect/>
          </a:stretch>
        </p:blipFill>
        <p:spPr bwMode="auto">
          <a:xfrm rot="20586198">
            <a:off x="1295400" y="1295400"/>
            <a:ext cx="6027759" cy="4038600"/>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 &amp; Stock Price</a:t>
            </a:r>
            <a:endParaRPr lang="en-US" dirty="0"/>
          </a:p>
        </p:txBody>
      </p:sp>
      <p:sp>
        <p:nvSpPr>
          <p:cNvPr id="3" name="Content Placeholder 2"/>
          <p:cNvSpPr>
            <a:spLocks noGrp="1"/>
          </p:cNvSpPr>
          <p:nvPr>
            <p:ph idx="1"/>
          </p:nvPr>
        </p:nvSpPr>
        <p:spPr>
          <a:xfrm>
            <a:off x="609600" y="1600200"/>
            <a:ext cx="8153400" cy="4525963"/>
          </a:xfrm>
        </p:spPr>
        <p:txBody>
          <a:bodyPr>
            <a:normAutofit/>
          </a:bodyPr>
          <a:lstStyle/>
          <a:p>
            <a:r>
              <a:rPr lang="en-US" sz="2800" dirty="0" smtClean="0"/>
              <a:t>Changes in the growth rate of the money supply could serve as a leading indicator of stock price changes</a:t>
            </a:r>
          </a:p>
          <a:p>
            <a:r>
              <a:rPr lang="en-US" sz="2800" dirty="0" smtClean="0"/>
              <a:t>Stock returns respond to monetary policy shocks indicated that expansionary monetary policy increases ex-post stock returns</a:t>
            </a:r>
            <a:endParaRPr lang="en-US"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Interest Rates &amp; Stock Prices</a:t>
            </a:r>
            <a:endParaRPr lang="en-US" dirty="0"/>
          </a:p>
        </p:txBody>
      </p:sp>
      <p:sp>
        <p:nvSpPr>
          <p:cNvPr id="3" name="Content Placeholder 2"/>
          <p:cNvSpPr>
            <a:spLocks noGrp="1"/>
          </p:cNvSpPr>
          <p:nvPr>
            <p:ph idx="1"/>
          </p:nvPr>
        </p:nvSpPr>
        <p:spPr>
          <a:xfrm>
            <a:off x="457200" y="1600201"/>
            <a:ext cx="8229600" cy="609600"/>
          </a:xfrm>
        </p:spPr>
        <p:txBody>
          <a:bodyPr>
            <a:normAutofit/>
          </a:bodyPr>
          <a:lstStyle/>
          <a:p>
            <a:r>
              <a:rPr lang="en-US" sz="2800" b="1" dirty="0" smtClean="0">
                <a:solidFill>
                  <a:srgbClr val="00B050"/>
                </a:solidFill>
              </a:rPr>
              <a:t>Positive Scenario</a:t>
            </a:r>
            <a:endParaRPr lang="en-US" sz="2800" b="1" dirty="0">
              <a:solidFill>
                <a:srgbClr val="00B050"/>
              </a:solidFill>
            </a:endParaRPr>
          </a:p>
        </p:txBody>
      </p:sp>
      <p:graphicFrame>
        <p:nvGraphicFramePr>
          <p:cNvPr id="4" name="Diagram 3"/>
          <p:cNvGraphicFramePr/>
          <p:nvPr/>
        </p:nvGraphicFramePr>
        <p:xfrm>
          <a:off x="457200" y="2438400"/>
          <a:ext cx="7924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4110</Words>
  <Application>Microsoft Macintosh PowerPoint</Application>
  <PresentationFormat>On-screen Show (4:3)</PresentationFormat>
  <Paragraphs>451</Paragraphs>
  <Slides>76</Slides>
  <Notes>12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Market Analysis</vt:lpstr>
      <vt:lpstr>Economic Activity &amp; Security Market</vt:lpstr>
      <vt:lpstr>Stock prices lead the economy </vt:lpstr>
      <vt:lpstr>Cyclical Indicator Approach</vt:lpstr>
      <vt:lpstr>Leading Indicators</vt:lpstr>
      <vt:lpstr>Coincident Indicators</vt:lpstr>
      <vt:lpstr>Lagging Indicators</vt:lpstr>
      <vt:lpstr>Money Supply &amp; Stock Price</vt:lpstr>
      <vt:lpstr>Inflation, Interest Rates &amp; Stock Prices</vt:lpstr>
      <vt:lpstr>Inflation, Interest Rates &amp; Stock Prices</vt:lpstr>
      <vt:lpstr>Industry Analysis</vt:lpstr>
      <vt:lpstr>PowerPoint Presentation</vt:lpstr>
      <vt:lpstr>Why do industry analysis?</vt:lpstr>
      <vt:lpstr>Industry Performance over Time</vt:lpstr>
      <vt:lpstr>Differences in Industry Risk</vt:lpstr>
      <vt:lpstr>PowerPoint Presentation</vt:lpstr>
      <vt:lpstr>How should you structure your industry analysis?</vt:lpstr>
      <vt:lpstr>The specific macroanalysis topics are - </vt:lpstr>
      <vt:lpstr>The Business Cycle and Industry Sectors</vt:lpstr>
      <vt:lpstr>Economic trends can take two basic forms</vt:lpstr>
      <vt:lpstr>Business Cycle</vt:lpstr>
      <vt:lpstr>Toward the end of recession</vt:lpstr>
      <vt:lpstr>Early Stage of Recovery</vt:lpstr>
      <vt:lpstr>At Recovery</vt:lpstr>
      <vt:lpstr>Business Cycle Peak</vt:lpstr>
      <vt:lpstr>During Recession</vt:lpstr>
      <vt:lpstr>PowerPoint Presentation</vt:lpstr>
      <vt:lpstr>PowerPoint Presentation</vt:lpstr>
      <vt:lpstr>Structural economic changes and alternative industries</vt:lpstr>
      <vt:lpstr>Technology</vt:lpstr>
      <vt:lpstr>Politics and Regulation</vt:lpstr>
      <vt:lpstr>Evaluating The Industry Life Cycle</vt:lpstr>
      <vt:lpstr>Life Cycle of an Industry</vt:lpstr>
      <vt:lpstr>Life Cycle of an Industry</vt:lpstr>
      <vt:lpstr>Stage – 1: Pioneering Development</vt:lpstr>
      <vt:lpstr>Stage – 2: Rapid Accelerating Growth</vt:lpstr>
      <vt:lpstr>Stage – 3: Mature Growth</vt:lpstr>
      <vt:lpstr>Stage – 3: Mature Growth</vt:lpstr>
      <vt:lpstr>Stage – 4: Stabilization &amp; Market Maturity</vt:lpstr>
      <vt:lpstr>Stage – 5: Deceleration of Growth and Decline</vt:lpstr>
      <vt:lpstr>Analysis of Industry Competition</vt:lpstr>
      <vt:lpstr>PowerPoint Presentation</vt:lpstr>
      <vt:lpstr>Threat of New Entrants </vt:lpstr>
      <vt:lpstr>Barriers to Entry</vt:lpstr>
      <vt:lpstr>Barriers to Entry (cont’d)</vt:lpstr>
      <vt:lpstr>Power of Suppliers</vt:lpstr>
      <vt:lpstr>A supplier group is powerful if:</vt:lpstr>
      <vt:lpstr>A supplier group is powerful if:</vt:lpstr>
      <vt:lpstr>Power of Buyers</vt:lpstr>
      <vt:lpstr>A customer group is powerful if:</vt:lpstr>
      <vt:lpstr>A customer group is powerful if: (cont’d)</vt:lpstr>
      <vt:lpstr>Threat of Substitutes</vt:lpstr>
      <vt:lpstr>Threat of substitute is high if:</vt:lpstr>
      <vt:lpstr>Rivalry among Existing Competitors</vt:lpstr>
      <vt:lpstr>The intensity of rivalry is greatest if:</vt:lpstr>
      <vt:lpstr>Price competition is most liable to occur if:</vt:lpstr>
      <vt:lpstr>Herfindahl-Hirschman Index - HHI</vt:lpstr>
      <vt:lpstr>Company Analysis</vt:lpstr>
      <vt:lpstr>Growth Companies and Growth Stocks</vt:lpstr>
      <vt:lpstr>Defensive Companies and Stocks</vt:lpstr>
      <vt:lpstr>Cyclical Companies and Stocks</vt:lpstr>
      <vt:lpstr>Speculative Companies and Stocks</vt:lpstr>
      <vt:lpstr>Value Stocks</vt:lpstr>
      <vt:lpstr>Firm Competitive Strategies</vt:lpstr>
      <vt:lpstr>Porter’s Competitive Strategies for Firms</vt:lpstr>
      <vt:lpstr>SWOT Analysis</vt:lpstr>
      <vt:lpstr>Strength</vt:lpstr>
      <vt:lpstr>Weakness</vt:lpstr>
      <vt:lpstr>Opportunities</vt:lpstr>
      <vt:lpstr>Threats</vt:lpstr>
      <vt:lpstr>Favorable Attributes of Firms</vt:lpstr>
      <vt:lpstr>Tenets of Warren Buffett</vt:lpstr>
      <vt:lpstr>Tenets of Warren Buffett</vt:lpstr>
      <vt:lpstr>Tenets of Warren Buffett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Analysis</dc:title>
  <dc:creator>TAHER JAMIL</dc:creator>
  <cp:lastModifiedBy>Department of Finance</cp:lastModifiedBy>
  <cp:revision>200</cp:revision>
  <dcterms:created xsi:type="dcterms:W3CDTF">2006-08-16T00:00:00Z</dcterms:created>
  <dcterms:modified xsi:type="dcterms:W3CDTF">2017-02-28T11:56:39Z</dcterms:modified>
</cp:coreProperties>
</file>