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368" r:id="rId2"/>
    <p:sldId id="367" r:id="rId3"/>
    <p:sldId id="258" r:id="rId4"/>
    <p:sldId id="259" r:id="rId5"/>
    <p:sldId id="354" r:id="rId6"/>
    <p:sldId id="362" r:id="rId7"/>
    <p:sldId id="260" r:id="rId8"/>
    <p:sldId id="363" r:id="rId9"/>
    <p:sldId id="364" r:id="rId10"/>
    <p:sldId id="328" r:id="rId11"/>
    <p:sldId id="365" r:id="rId12"/>
    <p:sldId id="366" r:id="rId13"/>
    <p:sldId id="329" r:id="rId14"/>
    <p:sldId id="369" r:id="rId1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p:scale>
          <a:sx n="91" d="100"/>
          <a:sy n="91" d="100"/>
        </p:scale>
        <p:origin x="-88" y="2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1155256" y="1447801"/>
            <a:ext cx="8827957" cy="3329581"/>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a:xfrm rot="5400000">
            <a:off x="10161588" y="1792288"/>
            <a:ext cx="990600" cy="304800"/>
          </a:xfrm>
        </p:spPr>
        <p:txBody>
          <a:bodyPr/>
          <a:lstStyle>
            <a:lvl1pPr algn="l">
              <a:defRPr b="0">
                <a:solidFill>
                  <a:schemeClr val="tx1"/>
                </a:solidFill>
              </a:defRPr>
            </a:lvl1pPr>
          </a:lstStyle>
          <a:p>
            <a:pPr>
              <a:defRPr/>
            </a:pPr>
            <a:fld id="{60EFC82A-263C-44EE-8F26-375D9A55936E}" type="datetimeFigureOut">
              <a:rPr lang="en-US"/>
              <a:pPr>
                <a:defRPr/>
              </a:pPr>
              <a:t>10/24/16</a:t>
            </a:fld>
            <a:endParaRPr lang="en-US"/>
          </a:p>
        </p:txBody>
      </p:sp>
      <p:sp>
        <p:nvSpPr>
          <p:cNvPr id="6" name="Footer Placeholder 4"/>
          <p:cNvSpPr>
            <a:spLocks noGrp="1"/>
          </p:cNvSpPr>
          <p:nvPr>
            <p:ph type="ftr" sz="quarter" idx="11"/>
          </p:nvPr>
        </p:nvSpPr>
        <p:spPr>
          <a:xfrm rot="5400000">
            <a:off x="8955088" y="3227388"/>
            <a:ext cx="3867150" cy="311150"/>
          </a:xfrm>
        </p:spPr>
        <p:txBody>
          <a:bodyPr/>
          <a:lstStyle>
            <a:lvl1pPr>
              <a:defRPr sz="1000" b="0">
                <a:solidFill>
                  <a:schemeClr val="tx1"/>
                </a:solidFill>
              </a:defRPr>
            </a:lvl1pPr>
          </a:lstStyle>
          <a:p>
            <a:pPr>
              <a:defRPr/>
            </a:pPr>
            <a:endParaRPr lang="en-US"/>
          </a:p>
        </p:txBody>
      </p:sp>
      <p:sp>
        <p:nvSpPr>
          <p:cNvPr id="7" name="Slide Number Placeholder 5"/>
          <p:cNvSpPr>
            <a:spLocks noGrp="1"/>
          </p:cNvSpPr>
          <p:nvPr>
            <p:ph type="sldNum" sz="quarter" idx="12"/>
          </p:nvPr>
        </p:nvSpPr>
        <p:spPr>
          <a:xfrm>
            <a:off x="10353675" y="292100"/>
            <a:ext cx="838200" cy="768350"/>
          </a:xfrm>
        </p:spPr>
        <p:txBody>
          <a:bodyPr/>
          <a:lstStyle>
            <a:lvl1pPr>
              <a:defRPr sz="3000" b="0" i="0">
                <a:latin typeface="Helvetica Light"/>
                <a:cs typeface="Helvetica Light"/>
              </a:defRPr>
            </a:lvl1pPr>
          </a:lstStyle>
          <a:p>
            <a:pPr>
              <a:defRPr/>
            </a:pPr>
            <a:fld id="{7EAAFB43-B30D-40E0-8EBF-AEF980F1DF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5" name="Freeform 5"/>
          <p:cNvSpPr>
            <a:spLocks/>
          </p:cNvSpPr>
          <p:nvPr/>
        </p:nvSpPr>
        <p:spPr bwMode="auto">
          <a:xfrm rot="10371525">
            <a:off x="263525" y="4438650"/>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rot="10800000">
            <a:off x="460375" y="320675"/>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8" y="4969927"/>
            <a:ext cx="8827956"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256" y="685800"/>
            <a:ext cx="8827957" cy="3429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55258" y="5536665"/>
            <a:ext cx="8827955" cy="493712"/>
          </a:xfrm>
        </p:spPr>
        <p:txBody>
          <a:bodyPr>
            <a:norm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2933884F-B928-4132-9309-EC5E880F888B}" type="datetimeFigureOut">
              <a:rPr lang="en-US"/>
              <a:pPr>
                <a:defRPr/>
              </a:pPr>
              <a:t>10/24/16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0D6D9A1-47C7-4C1C-AF11-4609A8CB40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5"/>
          <p:cNvSpPr>
            <a:spLocks/>
          </p:cNvSpPr>
          <p:nvPr/>
        </p:nvSpPr>
        <p:spPr bwMode="auto">
          <a:xfrm>
            <a:off x="455613" y="2801938"/>
            <a:ext cx="11280775" cy="3602037"/>
          </a:xfrm>
          <a:custGeom>
            <a:avLst/>
            <a:gdLst>
              <a:gd name="T0" fmla="*/ 0 w 10000"/>
              <a:gd name="T1" fmla="*/ 0 h 7946"/>
              <a:gd name="T2" fmla="*/ 0 w 10000"/>
              <a:gd name="T3" fmla="*/ 3602184 h 7946"/>
              <a:gd name="T4" fmla="*/ 11280538 w 10000"/>
              <a:gd name="T5" fmla="*/ 3602637 h 7946"/>
              <a:gd name="T6" fmla="*/ 11280538 w 10000"/>
              <a:gd name="T7" fmla="*/ 1814 h 7946"/>
              <a:gd name="T8" fmla="*/ 11280538 w 10000"/>
              <a:gd name="T9" fmla="*/ 1814 h 7946"/>
              <a:gd name="T10" fmla="*/ 11024470 w 10000"/>
              <a:gd name="T11" fmla="*/ 41258 h 7946"/>
              <a:gd name="T12" fmla="*/ 10769530 w 10000"/>
              <a:gd name="T13" fmla="*/ 79343 h 7946"/>
              <a:gd name="T14" fmla="*/ 10513461 w 10000"/>
              <a:gd name="T15" fmla="*/ 116068 h 7946"/>
              <a:gd name="T16" fmla="*/ 10256265 w 10000"/>
              <a:gd name="T17" fmla="*/ 147805 h 7946"/>
              <a:gd name="T18" fmla="*/ 10000197 w 10000"/>
              <a:gd name="T19" fmla="*/ 179542 h 7946"/>
              <a:gd name="T20" fmla="*/ 9743001 w 10000"/>
              <a:gd name="T21" fmla="*/ 209466 h 7946"/>
              <a:gd name="T22" fmla="*/ 9489189 w 10000"/>
              <a:gd name="T23" fmla="*/ 234856 h 7946"/>
              <a:gd name="T24" fmla="*/ 9231992 w 10000"/>
              <a:gd name="T25" fmla="*/ 258886 h 7946"/>
              <a:gd name="T26" fmla="*/ 8975924 w 10000"/>
              <a:gd name="T27" fmla="*/ 281102 h 7946"/>
              <a:gd name="T28" fmla="*/ 8724368 w 10000"/>
              <a:gd name="T29" fmla="*/ 300144 h 7946"/>
              <a:gd name="T30" fmla="*/ 8469428 w 10000"/>
              <a:gd name="T31" fmla="*/ 319187 h 7946"/>
              <a:gd name="T32" fmla="*/ 8217872 w 10000"/>
              <a:gd name="T33" fmla="*/ 335055 h 7946"/>
              <a:gd name="T34" fmla="*/ 7966316 w 10000"/>
              <a:gd name="T35" fmla="*/ 347750 h 7946"/>
              <a:gd name="T36" fmla="*/ 7715888 w 10000"/>
              <a:gd name="T37" fmla="*/ 360445 h 7946"/>
              <a:gd name="T38" fmla="*/ 7467716 w 10000"/>
              <a:gd name="T39" fmla="*/ 371326 h 7946"/>
              <a:gd name="T40" fmla="*/ 7221800 w 10000"/>
              <a:gd name="T41" fmla="*/ 379487 h 7946"/>
              <a:gd name="T42" fmla="*/ 6975885 w 10000"/>
              <a:gd name="T43" fmla="*/ 385835 h 7946"/>
              <a:gd name="T44" fmla="*/ 6732225 w 10000"/>
              <a:gd name="T45" fmla="*/ 392182 h 7946"/>
              <a:gd name="T46" fmla="*/ 6491950 w 10000"/>
              <a:gd name="T47" fmla="*/ 395356 h 7946"/>
              <a:gd name="T48" fmla="*/ 6251674 w 10000"/>
              <a:gd name="T49" fmla="*/ 398530 h 7946"/>
              <a:gd name="T50" fmla="*/ 6014783 w 10000"/>
              <a:gd name="T51" fmla="*/ 399890 h 7946"/>
              <a:gd name="T52" fmla="*/ 5780148 w 10000"/>
              <a:gd name="T53" fmla="*/ 398530 h 7946"/>
              <a:gd name="T54" fmla="*/ 5547769 w 10000"/>
              <a:gd name="T55" fmla="*/ 398530 h 7946"/>
              <a:gd name="T56" fmla="*/ 5317646 w 10000"/>
              <a:gd name="T57" fmla="*/ 395356 h 7946"/>
              <a:gd name="T58" fmla="*/ 5092035 w 10000"/>
              <a:gd name="T59" fmla="*/ 390369 h 7946"/>
              <a:gd name="T60" fmla="*/ 4868680 w 10000"/>
              <a:gd name="T61" fmla="*/ 385835 h 7946"/>
              <a:gd name="T62" fmla="*/ 4649838 w 10000"/>
              <a:gd name="T63" fmla="*/ 380848 h 7946"/>
              <a:gd name="T64" fmla="*/ 4432123 w 10000"/>
              <a:gd name="T65" fmla="*/ 373140 h 7946"/>
              <a:gd name="T66" fmla="*/ 4217793 w 10000"/>
              <a:gd name="T67" fmla="*/ 364979 h 7946"/>
              <a:gd name="T68" fmla="*/ 4007975 w 10000"/>
              <a:gd name="T69" fmla="*/ 357271 h 7946"/>
              <a:gd name="T70" fmla="*/ 3598492 w 10000"/>
              <a:gd name="T71" fmla="*/ 336415 h 7946"/>
              <a:gd name="T72" fmla="*/ 3205929 w 10000"/>
              <a:gd name="T73" fmla="*/ 314199 h 7946"/>
              <a:gd name="T74" fmla="*/ 2829159 w 10000"/>
              <a:gd name="T75" fmla="*/ 290623 h 7946"/>
              <a:gd name="T76" fmla="*/ 2472694 w 10000"/>
              <a:gd name="T77" fmla="*/ 265233 h 7946"/>
              <a:gd name="T78" fmla="*/ 2132022 w 10000"/>
              <a:gd name="T79" fmla="*/ 238030 h 7946"/>
              <a:gd name="T80" fmla="*/ 1816167 w 10000"/>
              <a:gd name="T81" fmla="*/ 209466 h 7946"/>
              <a:gd name="T82" fmla="*/ 1519488 w 10000"/>
              <a:gd name="T83" fmla="*/ 180903 h 7946"/>
              <a:gd name="T84" fmla="*/ 1246499 w 10000"/>
              <a:gd name="T85" fmla="*/ 152339 h 7946"/>
              <a:gd name="T86" fmla="*/ 996072 w 10000"/>
              <a:gd name="T87" fmla="*/ 125589 h 7946"/>
              <a:gd name="T88" fmla="*/ 773845 w 10000"/>
              <a:gd name="T89" fmla="*/ 100199 h 7946"/>
              <a:gd name="T90" fmla="*/ 573051 w 10000"/>
              <a:gd name="T91" fmla="*/ 76170 h 7946"/>
              <a:gd name="T92" fmla="*/ 403843 w 10000"/>
              <a:gd name="T93" fmla="*/ 55767 h 7946"/>
              <a:gd name="T94" fmla="*/ 261708 w 10000"/>
              <a:gd name="T95" fmla="*/ 36725 h 7946"/>
              <a:gd name="T96" fmla="*/ 66555 w 10000"/>
              <a:gd name="T97" fmla="*/ 9521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tx1"/>
          </a:solidFill>
          <a:ln>
            <a:noFill/>
          </a:ln>
          <a:extLst/>
        </p:spPr>
        <p:txBody>
          <a:bodyPr/>
          <a:lstStyle/>
          <a:p>
            <a:pPr eaLnBrk="0" hangingPunct="0">
              <a:defRPr/>
            </a:pPr>
            <a:endParaRPr lang="en-US"/>
          </a:p>
        </p:txBody>
      </p:sp>
      <p:sp>
        <p:nvSpPr>
          <p:cNvPr id="5" name="Freeform 5"/>
          <p:cNvSpPr>
            <a:spLocks/>
          </p:cNvSpPr>
          <p:nvPr/>
        </p:nvSpPr>
        <p:spPr bwMode="auto">
          <a:xfrm rot="21010068">
            <a:off x="8493125" y="2714625"/>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1060704"/>
            <a:ext cx="8835405" cy="1371600"/>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445" y="3547872"/>
            <a:ext cx="8827958"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DBD89CB6-50D8-4A80-B0D9-CBAC64BEC1E6}" type="datetimeFigureOut">
              <a:rPr lang="en-US"/>
              <a:pPr>
                <a:defRPr/>
              </a:pPr>
              <a:t>10/24/16</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F22D4C0-FE2C-4A42-A71B-B5A718AA2F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5"/>
          <p:cNvSpPr>
            <a:spLocks/>
          </p:cNvSpPr>
          <p:nvPr/>
        </p:nvSpPr>
        <p:spPr bwMode="auto">
          <a:xfrm rot="21010068">
            <a:off x="8493125" y="41846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TextBox 6"/>
          <p:cNvSpPr txBox="1"/>
          <p:nvPr/>
        </p:nvSpPr>
        <p:spPr>
          <a:xfrm>
            <a:off x="898525" y="596900"/>
            <a:ext cx="801688"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8" name="TextBox 7"/>
          <p:cNvSpPr txBox="1"/>
          <p:nvPr/>
        </p:nvSpPr>
        <p:spPr>
          <a:xfrm>
            <a:off x="9717088" y="2628900"/>
            <a:ext cx="803275"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75212" y="980518"/>
            <a:ext cx="8463187" cy="2698249"/>
          </a:xfrm>
        </p:spPr>
        <p:txBody>
          <a:bodyPr anchor="ctr"/>
          <a:lstStyle>
            <a:lvl1pPr>
              <a:defRPr sz="4000"/>
            </a:lvl1pPr>
          </a:lstStyle>
          <a:p>
            <a:r>
              <a:rPr lang="en-US" smtClean="0"/>
              <a:t>Click to edit Master title style</a:t>
            </a:r>
            <a:endParaRPr lang="en-US" dirty="0"/>
          </a:p>
        </p:txBody>
      </p:sp>
      <p:sp>
        <p:nvSpPr>
          <p:cNvPr id="10" name="Text Placeholder 3"/>
          <p:cNvSpPr>
            <a:spLocks noGrp="1"/>
          </p:cNvSpPr>
          <p:nvPr>
            <p:ph type="body" sz="half" idx="2"/>
          </p:nvPr>
        </p:nvSpPr>
        <p:spPr>
          <a:xfrm>
            <a:off x="1155255" y="5029198"/>
            <a:ext cx="8827958"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46452" y="3679987"/>
            <a:ext cx="7727784" cy="342174"/>
          </a:xfrm>
        </p:spPr>
        <p:txBody>
          <a:bodyPr rtlCol="0">
            <a:normAutofit/>
          </a:bodyPr>
          <a:lstStyle>
            <a:lvl1pPr>
              <a:defRPr lang="en-US" sz="1400" cap="small" dirty="0" smtClean="0">
                <a:solidFill>
                  <a:schemeClr val="bg2">
                    <a:lumMod val="40000"/>
                    <a:lumOff val="60000"/>
                  </a:schemeClr>
                </a:solidFill>
                <a:latin typeface="+mn-lt"/>
              </a:defRPr>
            </a:lvl1pPr>
          </a:lstStyle>
          <a:p>
            <a:pPr lvl="0"/>
            <a:r>
              <a:rPr lang="en-US" smtClean="0"/>
              <a:t>Click to edit Master text styles</a:t>
            </a:r>
          </a:p>
        </p:txBody>
      </p:sp>
      <p:sp>
        <p:nvSpPr>
          <p:cNvPr id="12" name="Date Placeholder 3"/>
          <p:cNvSpPr>
            <a:spLocks noGrp="1"/>
          </p:cNvSpPr>
          <p:nvPr>
            <p:ph type="dt" sz="half" idx="15"/>
          </p:nvPr>
        </p:nvSpPr>
        <p:spPr/>
        <p:txBody>
          <a:bodyPr/>
          <a:lstStyle>
            <a:lvl1pPr>
              <a:defRPr/>
            </a:lvl1pPr>
          </a:lstStyle>
          <a:p>
            <a:pPr>
              <a:defRPr/>
            </a:pPr>
            <a:fld id="{55710D4F-1FD9-4784-A309-799E3272F11A}" type="datetimeFigureOut">
              <a:rPr lang="en-US"/>
              <a:pPr>
                <a:defRPr/>
              </a:pPr>
              <a:t>10/24/16</a:t>
            </a:fld>
            <a:endParaRPr lang="en-US"/>
          </a:p>
        </p:txBody>
      </p:sp>
      <p:sp>
        <p:nvSpPr>
          <p:cNvPr id="13" name="Footer Placeholder 4"/>
          <p:cNvSpPr>
            <a:spLocks noGrp="1"/>
          </p:cNvSpPr>
          <p:nvPr>
            <p:ph type="ftr" sz="quarter" idx="16"/>
          </p:nvPr>
        </p:nvSpPr>
        <p:spPr/>
        <p:txBody>
          <a:bodyPr/>
          <a:lstStyle>
            <a:lvl1pPr>
              <a:defRPr/>
            </a:lvl1pPr>
          </a:lstStyle>
          <a:p>
            <a:pPr>
              <a:defRPr/>
            </a:pPr>
            <a:endParaRPr lang="en-US"/>
          </a:p>
        </p:txBody>
      </p:sp>
      <p:sp>
        <p:nvSpPr>
          <p:cNvPr id="14" name="Slide Number Placeholder 5"/>
          <p:cNvSpPr>
            <a:spLocks noGrp="1"/>
          </p:cNvSpPr>
          <p:nvPr>
            <p:ph type="sldNum" sz="quarter" idx="17"/>
          </p:nvPr>
        </p:nvSpPr>
        <p:spPr/>
        <p:txBody>
          <a:bodyPr/>
          <a:lstStyle>
            <a:lvl1pPr>
              <a:defRPr/>
            </a:lvl1pPr>
          </a:lstStyle>
          <a:p>
            <a:pPr>
              <a:defRPr/>
            </a:pPr>
            <a:fld id="{94B64862-E5FE-4C45-9795-2F5392E3A31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4" name="Freeform 5"/>
          <p:cNvSpPr>
            <a:spLocks/>
          </p:cNvSpPr>
          <p:nvPr/>
        </p:nvSpPr>
        <p:spPr bwMode="auto">
          <a:xfrm rot="21010068">
            <a:off x="8493125" y="4194175"/>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6" y="2373525"/>
            <a:ext cx="8867932" cy="1819656"/>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5" y="5029200"/>
            <a:ext cx="8827958"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C905A82C-4268-4E76-B43C-BFE85946B954}" type="datetimeFigureOut">
              <a:rPr lang="en-US"/>
              <a:pPr>
                <a:defRPr/>
              </a:pPr>
              <a:t>10/24/16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781F290-0AC7-44DF-A1E2-5EA5FA9ACE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5" name="TextBox 4"/>
          <p:cNvSpPr txBox="1"/>
          <p:nvPr/>
        </p:nvSpPr>
        <p:spPr>
          <a:xfrm>
            <a:off x="9675813" y="2565400"/>
            <a:ext cx="801687" cy="1570038"/>
          </a:xfrm>
          <a:prstGeom prst="rect">
            <a:avLst/>
          </a:prstGeom>
          <a:noFill/>
        </p:spPr>
        <p:txBody>
          <a:bodyPr>
            <a:spAutoFit/>
          </a:bodyPr>
          <a:lstStyle>
            <a:defPPr>
              <a:defRPr lang="en-US"/>
            </a:defPPr>
            <a:lvl1pPr lvl="0"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6" name="Freeform 5"/>
          <p:cNvSpPr>
            <a:spLocks/>
          </p:cNvSpPr>
          <p:nvPr/>
        </p:nvSpPr>
        <p:spPr bwMode="auto">
          <a:xfrm rot="21010068">
            <a:off x="8493125" y="41846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TextBox 6"/>
          <p:cNvSpPr txBox="1"/>
          <p:nvPr/>
        </p:nvSpPr>
        <p:spPr>
          <a:xfrm>
            <a:off x="812800" y="850900"/>
            <a:ext cx="801688"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486050" y="1210734"/>
            <a:ext cx="8505025" cy="2468032"/>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463302" y="5018005"/>
            <a:ext cx="8529810" cy="1002090"/>
          </a:xfrm>
        </p:spPr>
        <p:txBody>
          <a:bodyPr>
            <a:normAutofit/>
          </a:bodyPr>
          <a:lstStyle>
            <a:lvl1pPr marL="0" indent="0">
              <a:buNone/>
              <a:defRPr lang="en-US" sz="1800" b="0" i="0" kern="1200" dirty="0" smtClean="0">
                <a:solidFill>
                  <a:schemeClr val="accent1"/>
                </a:solidFill>
                <a:latin typeface="+mn-lt"/>
                <a:ea typeface="+mn-ea"/>
                <a:cs typeface="Helvetica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BC16804B-817C-4906-B1B0-93098125F906}" type="datetimeFigureOut">
              <a:rPr lang="en-US"/>
              <a:pPr>
                <a:defRPr/>
              </a:pPr>
              <a:t>10/24/16</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622434E-3AD3-4413-8A64-103F2552BEA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5"/>
          <p:cNvSpPr>
            <a:spLocks/>
          </p:cNvSpPr>
          <p:nvPr/>
        </p:nvSpPr>
        <p:spPr bwMode="auto">
          <a:xfrm>
            <a:off x="455613" y="3246438"/>
            <a:ext cx="11280775" cy="3603625"/>
          </a:xfrm>
          <a:custGeom>
            <a:avLst/>
            <a:gdLst>
              <a:gd name="T0" fmla="*/ 0 w 10000"/>
              <a:gd name="T1" fmla="*/ 0 h 7946"/>
              <a:gd name="T2" fmla="*/ 0 w 10000"/>
              <a:gd name="T3" fmla="*/ 3602184 h 7946"/>
              <a:gd name="T4" fmla="*/ 11280538 w 10000"/>
              <a:gd name="T5" fmla="*/ 3602637 h 7946"/>
              <a:gd name="T6" fmla="*/ 11280538 w 10000"/>
              <a:gd name="T7" fmla="*/ 1814 h 7946"/>
              <a:gd name="T8" fmla="*/ 11280538 w 10000"/>
              <a:gd name="T9" fmla="*/ 1814 h 7946"/>
              <a:gd name="T10" fmla="*/ 11024470 w 10000"/>
              <a:gd name="T11" fmla="*/ 41258 h 7946"/>
              <a:gd name="T12" fmla="*/ 10769530 w 10000"/>
              <a:gd name="T13" fmla="*/ 79343 h 7946"/>
              <a:gd name="T14" fmla="*/ 10513461 w 10000"/>
              <a:gd name="T15" fmla="*/ 116068 h 7946"/>
              <a:gd name="T16" fmla="*/ 10256265 w 10000"/>
              <a:gd name="T17" fmla="*/ 147805 h 7946"/>
              <a:gd name="T18" fmla="*/ 10000197 w 10000"/>
              <a:gd name="T19" fmla="*/ 179542 h 7946"/>
              <a:gd name="T20" fmla="*/ 9743001 w 10000"/>
              <a:gd name="T21" fmla="*/ 209466 h 7946"/>
              <a:gd name="T22" fmla="*/ 9489189 w 10000"/>
              <a:gd name="T23" fmla="*/ 234856 h 7946"/>
              <a:gd name="T24" fmla="*/ 9231992 w 10000"/>
              <a:gd name="T25" fmla="*/ 258886 h 7946"/>
              <a:gd name="T26" fmla="*/ 8975924 w 10000"/>
              <a:gd name="T27" fmla="*/ 281102 h 7946"/>
              <a:gd name="T28" fmla="*/ 8724368 w 10000"/>
              <a:gd name="T29" fmla="*/ 300144 h 7946"/>
              <a:gd name="T30" fmla="*/ 8469428 w 10000"/>
              <a:gd name="T31" fmla="*/ 319187 h 7946"/>
              <a:gd name="T32" fmla="*/ 8217872 w 10000"/>
              <a:gd name="T33" fmla="*/ 335055 h 7946"/>
              <a:gd name="T34" fmla="*/ 7966316 w 10000"/>
              <a:gd name="T35" fmla="*/ 347750 h 7946"/>
              <a:gd name="T36" fmla="*/ 7715888 w 10000"/>
              <a:gd name="T37" fmla="*/ 360445 h 7946"/>
              <a:gd name="T38" fmla="*/ 7467716 w 10000"/>
              <a:gd name="T39" fmla="*/ 371326 h 7946"/>
              <a:gd name="T40" fmla="*/ 7221800 w 10000"/>
              <a:gd name="T41" fmla="*/ 379487 h 7946"/>
              <a:gd name="T42" fmla="*/ 6975885 w 10000"/>
              <a:gd name="T43" fmla="*/ 385835 h 7946"/>
              <a:gd name="T44" fmla="*/ 6732225 w 10000"/>
              <a:gd name="T45" fmla="*/ 392182 h 7946"/>
              <a:gd name="T46" fmla="*/ 6491950 w 10000"/>
              <a:gd name="T47" fmla="*/ 395356 h 7946"/>
              <a:gd name="T48" fmla="*/ 6251674 w 10000"/>
              <a:gd name="T49" fmla="*/ 398530 h 7946"/>
              <a:gd name="T50" fmla="*/ 6014783 w 10000"/>
              <a:gd name="T51" fmla="*/ 399890 h 7946"/>
              <a:gd name="T52" fmla="*/ 5780148 w 10000"/>
              <a:gd name="T53" fmla="*/ 398530 h 7946"/>
              <a:gd name="T54" fmla="*/ 5547769 w 10000"/>
              <a:gd name="T55" fmla="*/ 398530 h 7946"/>
              <a:gd name="T56" fmla="*/ 5317646 w 10000"/>
              <a:gd name="T57" fmla="*/ 395356 h 7946"/>
              <a:gd name="T58" fmla="*/ 5092035 w 10000"/>
              <a:gd name="T59" fmla="*/ 390369 h 7946"/>
              <a:gd name="T60" fmla="*/ 4868680 w 10000"/>
              <a:gd name="T61" fmla="*/ 385835 h 7946"/>
              <a:gd name="T62" fmla="*/ 4649838 w 10000"/>
              <a:gd name="T63" fmla="*/ 380848 h 7946"/>
              <a:gd name="T64" fmla="*/ 4432123 w 10000"/>
              <a:gd name="T65" fmla="*/ 373140 h 7946"/>
              <a:gd name="T66" fmla="*/ 4217793 w 10000"/>
              <a:gd name="T67" fmla="*/ 364979 h 7946"/>
              <a:gd name="T68" fmla="*/ 4007975 w 10000"/>
              <a:gd name="T69" fmla="*/ 357271 h 7946"/>
              <a:gd name="T70" fmla="*/ 3598492 w 10000"/>
              <a:gd name="T71" fmla="*/ 336415 h 7946"/>
              <a:gd name="T72" fmla="*/ 3205929 w 10000"/>
              <a:gd name="T73" fmla="*/ 314199 h 7946"/>
              <a:gd name="T74" fmla="*/ 2829159 w 10000"/>
              <a:gd name="T75" fmla="*/ 290623 h 7946"/>
              <a:gd name="T76" fmla="*/ 2472694 w 10000"/>
              <a:gd name="T77" fmla="*/ 265233 h 7946"/>
              <a:gd name="T78" fmla="*/ 2132022 w 10000"/>
              <a:gd name="T79" fmla="*/ 238030 h 7946"/>
              <a:gd name="T80" fmla="*/ 1816167 w 10000"/>
              <a:gd name="T81" fmla="*/ 209466 h 7946"/>
              <a:gd name="T82" fmla="*/ 1519488 w 10000"/>
              <a:gd name="T83" fmla="*/ 180903 h 7946"/>
              <a:gd name="T84" fmla="*/ 1246499 w 10000"/>
              <a:gd name="T85" fmla="*/ 152339 h 7946"/>
              <a:gd name="T86" fmla="*/ 996072 w 10000"/>
              <a:gd name="T87" fmla="*/ 125589 h 7946"/>
              <a:gd name="T88" fmla="*/ 773845 w 10000"/>
              <a:gd name="T89" fmla="*/ 100199 h 7946"/>
              <a:gd name="T90" fmla="*/ 573051 w 10000"/>
              <a:gd name="T91" fmla="*/ 76170 h 7946"/>
              <a:gd name="T92" fmla="*/ 403843 w 10000"/>
              <a:gd name="T93" fmla="*/ 55767 h 7946"/>
              <a:gd name="T94" fmla="*/ 261708 w 10000"/>
              <a:gd name="T95" fmla="*/ 36725 h 7946"/>
              <a:gd name="T96" fmla="*/ 66555 w 10000"/>
              <a:gd name="T97" fmla="*/ 9521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tx1"/>
          </a:solidFill>
          <a:ln>
            <a:noFill/>
          </a:ln>
          <a:extLst/>
        </p:spPr>
        <p:txBody>
          <a:bodyPr/>
          <a:lstStyle/>
          <a:p>
            <a:pPr eaLnBrk="0" hangingPunct="0">
              <a:defRPr/>
            </a:pPr>
            <a:endParaRPr lang="en-US"/>
          </a:p>
        </p:txBody>
      </p:sp>
      <p:sp>
        <p:nvSpPr>
          <p:cNvPr id="6" name="Freeform 5"/>
          <p:cNvSpPr>
            <a:spLocks/>
          </p:cNvSpPr>
          <p:nvPr/>
        </p:nvSpPr>
        <p:spPr bwMode="auto">
          <a:xfrm rot="21010068">
            <a:off x="8493125" y="3152775"/>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50976"/>
            <a:ext cx="8827958" cy="2057400"/>
          </a:xfrm>
        </p:spPr>
        <p:txBody>
          <a:bodyPr/>
          <a:lstStyle>
            <a:lvl1pPr>
              <a:defRPr sz="4000"/>
            </a:lvl1pPr>
          </a:lstStyle>
          <a:p>
            <a:r>
              <a:rPr lang="en-US" smtClean="0"/>
              <a:t>Click to edit Master title style</a:t>
            </a:r>
            <a:endParaRPr lang="en-US" dirty="0"/>
          </a:p>
        </p:txBody>
      </p:sp>
      <p:sp>
        <p:nvSpPr>
          <p:cNvPr id="10" name="Text Placeholder 3"/>
          <p:cNvSpPr>
            <a:spLocks noGrp="1"/>
          </p:cNvSpPr>
          <p:nvPr>
            <p:ph type="body" sz="half" idx="2"/>
          </p:nvPr>
        </p:nvSpPr>
        <p:spPr>
          <a:xfrm>
            <a:off x="1155255" y="4582209"/>
            <a:ext cx="8827958" cy="1444848"/>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5254" y="3995929"/>
            <a:ext cx="8827958" cy="499810"/>
          </a:xfrm>
        </p:spPr>
        <p:txBody>
          <a:bodyPr anchor="b">
            <a:noAutofit/>
          </a:bodyPr>
          <a:lstStyle>
            <a:lvl1pPr marL="0" indent="0" algn="l" defTabSz="457200" rtl="0" eaLnBrk="1" latinLnBrk="0" hangingPunct="1">
              <a:buNone/>
              <a:defRPr lang="en-US" sz="2800" b="0" i="0" kern="1200" cap="none" dirty="0" smtClean="0">
                <a:solidFill>
                  <a:schemeClr val="accent1"/>
                </a:solidFill>
                <a:latin typeface="+mn-lt"/>
                <a:ea typeface="+mn-ea"/>
                <a:cs typeface="Helvetica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8E779D6D-6064-4B85-9611-B3F63C6F6C42}" type="datetimeFigureOut">
              <a:rPr lang="en-US"/>
              <a:pPr>
                <a:defRPr/>
              </a:pPr>
              <a:t>10/24/16</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1" name="Slide Number Placeholder 5"/>
          <p:cNvSpPr>
            <a:spLocks noGrp="1"/>
          </p:cNvSpPr>
          <p:nvPr>
            <p:ph type="sldNum" sz="quarter" idx="16"/>
          </p:nvPr>
        </p:nvSpPr>
        <p:spPr/>
        <p:txBody>
          <a:bodyPr/>
          <a:lstStyle>
            <a:lvl1pPr>
              <a:defRPr/>
            </a:lvl1pPr>
          </a:lstStyle>
          <a:p>
            <a:pPr>
              <a:defRPr/>
            </a:pPr>
            <a:fld id="{FCE0ABB6-ED0C-4468-89AC-C31FBCAB1A7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9"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10"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11"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12"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cxnSp>
        <p:nvCxnSpPr>
          <p:cNvPr id="13" name="Straight Connector 12"/>
          <p:cNvCxnSpPr/>
          <p:nvPr/>
        </p:nvCxnSpPr>
        <p:spPr>
          <a:xfrm>
            <a:off x="4386263" y="2603500"/>
            <a:ext cx="31750" cy="34242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777163" y="2603500"/>
            <a:ext cx="0" cy="34242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5255" y="2603501"/>
            <a:ext cx="3129983"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13897" y="2603501"/>
            <a:ext cx="314619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888755" y="2595032"/>
            <a:ext cx="3161852"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5255" y="3179764"/>
            <a:ext cx="3129983"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4513897" y="3179764"/>
            <a:ext cx="3146199"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888755" y="3179764"/>
            <a:ext cx="3161852"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6"/>
          <p:cNvSpPr>
            <a:spLocks noGrp="1"/>
          </p:cNvSpPr>
          <p:nvPr>
            <p:ph type="dt" sz="half" idx="18"/>
          </p:nvPr>
        </p:nvSpPr>
        <p:spPr/>
        <p:txBody>
          <a:bodyPr/>
          <a:lstStyle>
            <a:lvl1pPr>
              <a:defRPr/>
            </a:lvl1pPr>
          </a:lstStyle>
          <a:p>
            <a:pPr>
              <a:defRPr/>
            </a:pPr>
            <a:fld id="{1E148BC3-F3E1-4B89-998C-A0D0623B8CA8}" type="datetimeFigureOut">
              <a:rPr lang="en-US"/>
              <a:pPr>
                <a:defRPr/>
              </a:pPr>
              <a:t>10/24/16</a:t>
            </a:fld>
            <a:endParaRPr lang="en-US"/>
          </a:p>
        </p:txBody>
      </p:sp>
      <p:sp>
        <p:nvSpPr>
          <p:cNvPr id="21" name="Footer Placeholder 7"/>
          <p:cNvSpPr>
            <a:spLocks noGrp="1"/>
          </p:cNvSpPr>
          <p:nvPr>
            <p:ph type="ftr" sz="quarter" idx="19"/>
          </p:nvPr>
        </p:nvSpPr>
        <p:spPr/>
        <p:txBody>
          <a:bodyPr/>
          <a:lstStyle>
            <a:lvl1pPr>
              <a:defRPr/>
            </a:lvl1pPr>
          </a:lstStyle>
          <a:p>
            <a:pPr>
              <a:defRPr/>
            </a:pPr>
            <a:endParaRPr lang="en-US"/>
          </a:p>
        </p:txBody>
      </p:sp>
      <p:sp>
        <p:nvSpPr>
          <p:cNvPr id="22" name="Slide Number Placeholder 8"/>
          <p:cNvSpPr>
            <a:spLocks noGrp="1"/>
          </p:cNvSpPr>
          <p:nvPr>
            <p:ph type="sldNum" sz="quarter" idx="20"/>
          </p:nvPr>
        </p:nvSpPr>
        <p:spPr/>
        <p:txBody>
          <a:bodyPr/>
          <a:lstStyle>
            <a:lvl1pPr>
              <a:defRPr/>
            </a:lvl1pPr>
          </a:lstStyle>
          <a:p>
            <a:pPr>
              <a:defRPr/>
            </a:pPr>
            <a:fld id="{50B56011-5923-4D9B-8D6A-23AF2B147F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2"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13" name="Freeform 5"/>
          <p:cNvSpPr>
            <a:spLocks/>
          </p:cNvSpPr>
          <p:nvPr/>
        </p:nvSpPr>
        <p:spPr bwMode="auto">
          <a:xfrm>
            <a:off x="460375" y="1703388"/>
            <a:ext cx="11279188" cy="4687887"/>
          </a:xfrm>
          <a:custGeom>
            <a:avLst/>
            <a:gdLst>
              <a:gd name="T0" fmla="*/ 0 w 7104"/>
              <a:gd name="T1" fmla="*/ 0 h 2856"/>
              <a:gd name="T2" fmla="*/ 0 w 7104"/>
              <a:gd name="T3" fmla="*/ 4688045 h 2856"/>
              <a:gd name="T4" fmla="*/ 11280538 w 7104"/>
              <a:gd name="T5" fmla="*/ 4688045 h 2856"/>
              <a:gd name="T6" fmla="*/ 11280538 w 7104"/>
              <a:gd name="T7" fmla="*/ 1641 h 2856"/>
              <a:gd name="T8" fmla="*/ 11280538 w 7104"/>
              <a:gd name="T9" fmla="*/ 1641 h 2856"/>
              <a:gd name="T10" fmla="*/ 11024884 w 7104"/>
              <a:gd name="T11" fmla="*/ 42678 h 2856"/>
              <a:gd name="T12" fmla="*/ 10769230 w 7104"/>
              <a:gd name="T13" fmla="*/ 82074 h 2856"/>
              <a:gd name="T14" fmla="*/ 10513576 w 7104"/>
              <a:gd name="T15" fmla="*/ 119827 h 2856"/>
              <a:gd name="T16" fmla="*/ 10256334 w 7104"/>
              <a:gd name="T17" fmla="*/ 152657 h 2856"/>
              <a:gd name="T18" fmla="*/ 10000680 w 7104"/>
              <a:gd name="T19" fmla="*/ 185486 h 2856"/>
              <a:gd name="T20" fmla="*/ 9743438 w 7104"/>
              <a:gd name="T21" fmla="*/ 216674 h 2856"/>
              <a:gd name="T22" fmla="*/ 9489371 w 7104"/>
              <a:gd name="T23" fmla="*/ 242938 h 2856"/>
              <a:gd name="T24" fmla="*/ 9232129 w 7104"/>
              <a:gd name="T25" fmla="*/ 267560 h 2856"/>
              <a:gd name="T26" fmla="*/ 8976475 w 7104"/>
              <a:gd name="T27" fmla="*/ 290541 h 2856"/>
              <a:gd name="T28" fmla="*/ 8723997 w 7104"/>
              <a:gd name="T29" fmla="*/ 310238 h 2856"/>
              <a:gd name="T30" fmla="*/ 8469931 w 7104"/>
              <a:gd name="T31" fmla="*/ 329936 h 2856"/>
              <a:gd name="T32" fmla="*/ 8217453 w 7104"/>
              <a:gd name="T33" fmla="*/ 346351 h 2856"/>
              <a:gd name="T34" fmla="*/ 7966562 w 7104"/>
              <a:gd name="T35" fmla="*/ 359482 h 2856"/>
              <a:gd name="T36" fmla="*/ 7715672 w 7104"/>
              <a:gd name="T37" fmla="*/ 372614 h 2856"/>
              <a:gd name="T38" fmla="*/ 7467958 w 7104"/>
              <a:gd name="T39" fmla="*/ 384105 h 2856"/>
              <a:gd name="T40" fmla="*/ 7221831 w 7104"/>
              <a:gd name="T41" fmla="*/ 392312 h 2856"/>
              <a:gd name="T42" fmla="*/ 6975704 w 7104"/>
              <a:gd name="T43" fmla="*/ 398878 h 2856"/>
              <a:gd name="T44" fmla="*/ 6732754 w 7104"/>
              <a:gd name="T45" fmla="*/ 405444 h 2856"/>
              <a:gd name="T46" fmla="*/ 6491391 w 7104"/>
              <a:gd name="T47" fmla="*/ 408727 h 2856"/>
              <a:gd name="T48" fmla="*/ 6251616 w 7104"/>
              <a:gd name="T49" fmla="*/ 412010 h 2856"/>
              <a:gd name="T50" fmla="*/ 6015017 w 7104"/>
              <a:gd name="T51" fmla="*/ 413651 h 2856"/>
              <a:gd name="T52" fmla="*/ 5780005 w 7104"/>
              <a:gd name="T53" fmla="*/ 412010 h 2856"/>
              <a:gd name="T54" fmla="*/ 5548170 w 7104"/>
              <a:gd name="T55" fmla="*/ 412010 h 2856"/>
              <a:gd name="T56" fmla="*/ 5317923 w 7104"/>
              <a:gd name="T57" fmla="*/ 408727 h 2856"/>
              <a:gd name="T58" fmla="*/ 5092439 w 7104"/>
              <a:gd name="T59" fmla="*/ 403802 h 2856"/>
              <a:gd name="T60" fmla="*/ 4868543 w 7104"/>
              <a:gd name="T61" fmla="*/ 398878 h 2856"/>
              <a:gd name="T62" fmla="*/ 4649411 w 7104"/>
              <a:gd name="T63" fmla="*/ 393953 h 2856"/>
              <a:gd name="T64" fmla="*/ 4431867 w 7104"/>
              <a:gd name="T65" fmla="*/ 385746 h 2856"/>
              <a:gd name="T66" fmla="*/ 4217498 w 7104"/>
              <a:gd name="T67" fmla="*/ 377539 h 2856"/>
              <a:gd name="T68" fmla="*/ 4007894 w 7104"/>
              <a:gd name="T69" fmla="*/ 369331 h 2856"/>
              <a:gd name="T70" fmla="*/ 3598212 w 7104"/>
              <a:gd name="T71" fmla="*/ 347992 h 2856"/>
              <a:gd name="T72" fmla="*/ 3205997 w 7104"/>
              <a:gd name="T73" fmla="*/ 325012 h 2856"/>
              <a:gd name="T74" fmla="*/ 2829662 w 7104"/>
              <a:gd name="T75" fmla="*/ 300389 h 2856"/>
              <a:gd name="T76" fmla="*/ 2472381 w 7104"/>
              <a:gd name="T77" fmla="*/ 274126 h 2856"/>
              <a:gd name="T78" fmla="*/ 2132568 w 7104"/>
              <a:gd name="T79" fmla="*/ 246221 h 2856"/>
              <a:gd name="T80" fmla="*/ 1816573 w 7104"/>
              <a:gd name="T81" fmla="*/ 216674 h 2856"/>
              <a:gd name="T82" fmla="*/ 1519633 w 7104"/>
              <a:gd name="T83" fmla="*/ 187128 h 2856"/>
              <a:gd name="T84" fmla="*/ 1246512 w 7104"/>
              <a:gd name="T85" fmla="*/ 157581 h 2856"/>
              <a:gd name="T86" fmla="*/ 995622 w 7104"/>
              <a:gd name="T87" fmla="*/ 129676 h 2856"/>
              <a:gd name="T88" fmla="*/ 773314 w 7104"/>
              <a:gd name="T89" fmla="*/ 103413 h 2856"/>
              <a:gd name="T90" fmla="*/ 573237 w 7104"/>
              <a:gd name="T91" fmla="*/ 78791 h 2856"/>
              <a:gd name="T92" fmla="*/ 403330 w 7104"/>
              <a:gd name="T93" fmla="*/ 57452 h 2856"/>
              <a:gd name="T94" fmla="*/ 262006 w 7104"/>
              <a:gd name="T95" fmla="*/ 37754 h 2856"/>
              <a:gd name="T96" fmla="*/ 66692 w 7104"/>
              <a:gd name="T97" fmla="*/ 9849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cxnSp>
        <p:nvCxnSpPr>
          <p:cNvPr id="15" name="Straight Connector 14"/>
          <p:cNvCxnSpPr/>
          <p:nvPr/>
        </p:nvCxnSpPr>
        <p:spPr>
          <a:xfrm>
            <a:off x="4384675" y="2603500"/>
            <a:ext cx="0" cy="34623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808913" y="2603500"/>
            <a:ext cx="0" cy="34623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5255" y="4532845"/>
            <a:ext cx="3051233"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0055" y="4532842"/>
            <a:ext cx="30512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985512" y="4532842"/>
            <a:ext cx="30512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1155255" y="5109108"/>
            <a:ext cx="3051233" cy="91794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4570055" y="5109108"/>
            <a:ext cx="3051233" cy="91257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985512" y="5109108"/>
            <a:ext cx="3051233" cy="91794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1334900" y="2610916"/>
            <a:ext cx="2691943" cy="1584094"/>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30" name="Picture Placeholder 2"/>
          <p:cNvSpPr>
            <a:spLocks noGrp="1"/>
          </p:cNvSpPr>
          <p:nvPr>
            <p:ph type="pic" idx="21"/>
          </p:nvPr>
        </p:nvSpPr>
        <p:spPr>
          <a:xfrm>
            <a:off x="4749700" y="2603500"/>
            <a:ext cx="2691943" cy="159151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31" name="Picture Placeholder 2"/>
          <p:cNvSpPr>
            <a:spLocks noGrp="1"/>
          </p:cNvSpPr>
          <p:nvPr>
            <p:ph type="pic" idx="22"/>
          </p:nvPr>
        </p:nvSpPr>
        <p:spPr>
          <a:xfrm>
            <a:off x="8165157" y="2603500"/>
            <a:ext cx="2691943" cy="159151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8" name="Date Placeholder 6"/>
          <p:cNvSpPr>
            <a:spLocks noGrp="1"/>
          </p:cNvSpPr>
          <p:nvPr>
            <p:ph type="dt" sz="half" idx="23"/>
          </p:nvPr>
        </p:nvSpPr>
        <p:spPr/>
        <p:txBody>
          <a:bodyPr/>
          <a:lstStyle>
            <a:lvl1pPr>
              <a:defRPr/>
            </a:lvl1pPr>
          </a:lstStyle>
          <a:p>
            <a:pPr>
              <a:defRPr/>
            </a:pPr>
            <a:fld id="{A8EB7366-7CC3-46A0-89CD-7988CD57D818}" type="datetimeFigureOut">
              <a:rPr lang="en-US"/>
              <a:pPr>
                <a:defRPr/>
              </a:pPr>
              <a:t>10/24/16</a:t>
            </a:fld>
            <a:endParaRPr lang="en-US"/>
          </a:p>
        </p:txBody>
      </p:sp>
      <p:sp>
        <p:nvSpPr>
          <p:cNvPr id="19" name="Footer Placeholder 7"/>
          <p:cNvSpPr>
            <a:spLocks noGrp="1"/>
          </p:cNvSpPr>
          <p:nvPr>
            <p:ph type="ftr" sz="quarter" idx="24"/>
          </p:nvPr>
        </p:nvSpPr>
        <p:spPr/>
        <p:txBody>
          <a:bodyPr/>
          <a:lstStyle>
            <a:lvl1pPr>
              <a:defRPr/>
            </a:lvl1pPr>
          </a:lstStyle>
          <a:p>
            <a:pPr>
              <a:defRPr/>
            </a:pPr>
            <a:endParaRPr lang="en-US"/>
          </a:p>
        </p:txBody>
      </p:sp>
      <p:sp>
        <p:nvSpPr>
          <p:cNvPr id="20" name="Slide Number Placeholder 8"/>
          <p:cNvSpPr>
            <a:spLocks noGrp="1"/>
          </p:cNvSpPr>
          <p:nvPr>
            <p:ph type="sldNum" sz="quarter" idx="25"/>
          </p:nvPr>
        </p:nvSpPr>
        <p:spPr/>
        <p:txBody>
          <a:bodyPr/>
          <a:lstStyle>
            <a:lvl1pPr>
              <a:defRPr/>
            </a:lvl1pPr>
          </a:lstStyle>
          <a:p>
            <a:pPr>
              <a:defRPr/>
            </a:pPr>
            <a:fld id="{4430C8A1-B7E8-42CC-B1F3-38BBA4C55C1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5255" y="2595033"/>
            <a:ext cx="8827958" cy="3424768"/>
          </a:xfrm>
        </p:spPr>
        <p:txBody>
          <a:bodyPr vert="eaVert" anchor="b"/>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C6AC4B7-CEAD-4912-B986-82E23A55A835}" type="datetimeFigureOut">
              <a:rPr lang="en-US"/>
              <a:pPr>
                <a:defRPr/>
              </a:pPr>
              <a:t>10/24/16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976D16-7C13-4CE4-BA86-E5829ADD0B1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5"/>
          <p:cNvSpPr>
            <a:spLocks/>
          </p:cNvSpPr>
          <p:nvPr/>
        </p:nvSpPr>
        <p:spPr bwMode="auto">
          <a:xfrm rot="5101749">
            <a:off x="6296820" y="4577556"/>
            <a:ext cx="3300412"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Rectangle 4"/>
          <p:cNvSpPr/>
          <p:nvPr/>
        </p:nvSpPr>
        <p:spPr>
          <a:xfrm>
            <a:off x="414338" y="401638"/>
            <a:ext cx="6513512"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5400000">
            <a:off x="4450556" y="2801145"/>
            <a:ext cx="6054725" cy="1255712"/>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TextBox 6"/>
          <p:cNvSpPr txBox="1">
            <a:spLocks noChangeArrowheads="1"/>
          </p:cNvSpPr>
          <p:nvPr/>
        </p:nvSpPr>
        <p:spPr bwMode="auto">
          <a:xfrm>
            <a:off x="12352338" y="3859213"/>
            <a:ext cx="185737" cy="368300"/>
          </a:xfrm>
          <a:prstGeom prst="rect">
            <a:avLst/>
          </a:prstGeom>
          <a:noFill/>
          <a:ln>
            <a:noFill/>
          </a:ln>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8578990" y="1278466"/>
            <a:ext cx="1441943" cy="4748591"/>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5255" y="1278466"/>
            <a:ext cx="625765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fld id="{4713E10B-727E-4E18-B824-262F1A542968}" type="datetimeFigureOut">
              <a:rPr lang="en-US"/>
              <a:pPr>
                <a:defRPr/>
              </a:pPr>
              <a:t>10/24/16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6EE63B03-ED0A-4A47-B167-1C4CE72E43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9"/>
            <a:ext cx="8827958" cy="706964"/>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155255" y="2603500"/>
            <a:ext cx="8827958"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2E7449D-D7E8-4E60-825E-AA1C99FB2BB2}" type="datetimeFigureOut">
              <a:rPr lang="en-US"/>
              <a:pPr>
                <a:defRPr/>
              </a:pPr>
              <a:t>10/24/16</a:t>
            </a:fld>
            <a:endParaRPr lang="en-US"/>
          </a:p>
        </p:txBody>
      </p:sp>
      <p:sp>
        <p:nvSpPr>
          <p:cNvPr id="8" name="Footer Placeholder 4"/>
          <p:cNvSpPr>
            <a:spLocks noGrp="1"/>
          </p:cNvSpPr>
          <p:nvPr>
            <p:ph type="ftr" sz="quarter" idx="11"/>
          </p:nvPr>
        </p:nvSpPr>
        <p:spPr/>
        <p:txBody>
          <a:bodyPr/>
          <a:lstStyle>
            <a:lvl1pPr>
              <a:defRPr sz="1000" b="1"/>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E0CF6F-9443-49B1-BC56-81DE4F7687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5"/>
          <p:cNvSpPr>
            <a:spLocks/>
          </p:cNvSpPr>
          <p:nvPr/>
        </p:nvSpPr>
        <p:spPr bwMode="auto">
          <a:xfrm rot="16200000">
            <a:off x="3788569" y="2801144"/>
            <a:ext cx="6054725" cy="1255713"/>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5" name="Rectangle 4"/>
          <p:cNvSpPr/>
          <p:nvPr/>
        </p:nvSpPr>
        <p:spPr>
          <a:xfrm>
            <a:off x="7291388" y="401638"/>
            <a:ext cx="4479925"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5922489">
            <a:off x="4700588"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7" y="2679192"/>
            <a:ext cx="4344531" cy="2286000"/>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6372" y="2679192"/>
            <a:ext cx="3759163" cy="2286000"/>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DFEA97DB-046F-4827-A85B-F17528687C6B}" type="datetimeFigureOut">
              <a:rPr lang="en-US"/>
              <a:pPr>
                <a:defRPr/>
              </a:pPr>
              <a:t>10/24/16</a:t>
            </a:fld>
            <a:endParaRPr lang="en-US"/>
          </a:p>
        </p:txBody>
      </p:sp>
      <p:sp>
        <p:nvSpPr>
          <p:cNvPr id="9" name="Footer Placeholder 4"/>
          <p:cNvSpPr>
            <a:spLocks noGrp="1"/>
          </p:cNvSpPr>
          <p:nvPr>
            <p:ph type="ftr" sz="quarter" idx="11"/>
          </p:nvPr>
        </p:nvSpPr>
        <p:spPr/>
        <p:txBody>
          <a:bodyPr/>
          <a:lstStyle>
            <a:lvl1pPr>
              <a:defRPr sz="1000" b="1"/>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33BFB10-7BEA-48E5-BD56-6BC973E833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4" y="969264"/>
            <a:ext cx="8827958" cy="70408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5255" y="2603501"/>
            <a:ext cx="4829290" cy="3416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0393" y="2603500"/>
            <a:ext cx="4829290" cy="341630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7A03209E-DA58-4B33-9C7F-CE11642B5F97}" type="datetimeFigureOut">
              <a:rPr lang="en-US"/>
              <a:pPr>
                <a:defRPr/>
              </a:pPr>
              <a:t>10/24/16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0142FF1-91BE-4B62-99C1-9689B15F0F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69264"/>
            <a:ext cx="8827958" cy="70408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5255" y="2606040"/>
            <a:ext cx="482929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5255" y="3198448"/>
            <a:ext cx="4829290" cy="2843784"/>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0393" y="2606040"/>
            <a:ext cx="482929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0328" y="3187922"/>
            <a:ext cx="4826417" cy="285431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6"/>
          <p:cNvSpPr>
            <a:spLocks noGrp="1"/>
          </p:cNvSpPr>
          <p:nvPr>
            <p:ph type="dt" sz="half" idx="10"/>
          </p:nvPr>
        </p:nvSpPr>
        <p:spPr/>
        <p:txBody>
          <a:bodyPr/>
          <a:lstStyle>
            <a:lvl1pPr>
              <a:defRPr/>
            </a:lvl1pPr>
          </a:lstStyle>
          <a:p>
            <a:pPr>
              <a:defRPr/>
            </a:pPr>
            <a:fld id="{CB779823-C0BB-4A79-9393-CD1B82ADC759}" type="datetimeFigureOut">
              <a:rPr lang="en-US"/>
              <a:pPr>
                <a:defRPr/>
              </a:pPr>
              <a:t>10/24/16</a:t>
            </a:fld>
            <a:endParaRPr lang="en-US"/>
          </a:p>
        </p:txBody>
      </p:sp>
      <p:sp>
        <p:nvSpPr>
          <p:cNvPr id="11" name="Footer Placeholder 7"/>
          <p:cNvSpPr>
            <a:spLocks noGrp="1"/>
          </p:cNvSpPr>
          <p:nvPr>
            <p:ph type="ftr" sz="quarter" idx="11"/>
          </p:nvPr>
        </p:nvSpPr>
        <p:spPr/>
        <p:txBody>
          <a:bodyPr/>
          <a:lstStyle>
            <a:lvl1pPr>
              <a:defRPr/>
            </a:lvl1pPr>
          </a:lstStyle>
          <a:p>
            <a:pPr>
              <a:defRPr/>
            </a:pPr>
            <a:endParaRPr lang="en-US"/>
          </a:p>
        </p:txBody>
      </p:sp>
      <p:sp>
        <p:nvSpPr>
          <p:cNvPr id="12" name="Slide Number Placeholder 8"/>
          <p:cNvSpPr>
            <a:spLocks noGrp="1"/>
          </p:cNvSpPr>
          <p:nvPr>
            <p:ph type="sldNum" sz="quarter" idx="12"/>
          </p:nvPr>
        </p:nvSpPr>
        <p:spPr/>
        <p:txBody>
          <a:bodyPr/>
          <a:lstStyle>
            <a:lvl1pPr>
              <a:defRPr/>
            </a:lvl1pPr>
          </a:lstStyle>
          <a:p>
            <a:pPr>
              <a:defRPr/>
            </a:pPr>
            <a:fld id="{0624D4F4-0B56-4C6E-BEE7-8A67D2345D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Rectangle 4"/>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2445" y="969264"/>
            <a:ext cx="8827958" cy="704088"/>
          </a:xfrm>
        </p:spPr>
        <p:txBody>
          <a:bodyPr/>
          <a:lstStyle/>
          <a:p>
            <a:r>
              <a:rPr lang="en-US"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8CB00813-C37F-4E87-A200-62488257C5CC}" type="datetimeFigureOut">
              <a:rPr lang="en-US"/>
              <a:pPr>
                <a:defRPr/>
              </a:pPr>
              <a:t>10/24/16</a:t>
            </a:fld>
            <a:endParaRPr 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B7625C83-2E56-4D68-B5A0-01EC8B7BA4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449263" y="449263"/>
            <a:ext cx="11288712" cy="59515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0E1A1AE6-9772-43C8-BF04-CE385F934803}" type="datetimeFigureOut">
              <a:rPr lang="en-US"/>
              <a:pPr>
                <a:defRPr/>
              </a:pPr>
              <a:t>10/24/16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B299CF2D-9B85-4358-BFF9-146684BE40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5715000" y="401638"/>
            <a:ext cx="6056313"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6200000">
            <a:off x="2230438" y="2801938"/>
            <a:ext cx="6054725" cy="1254125"/>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Freeform 5"/>
          <p:cNvSpPr>
            <a:spLocks/>
          </p:cNvSpPr>
          <p:nvPr/>
        </p:nvSpPr>
        <p:spPr bwMode="auto">
          <a:xfrm rot="15922489">
            <a:off x="3141663"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4" y="1298448"/>
            <a:ext cx="2793887" cy="1597152"/>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0514" y="1447800"/>
            <a:ext cx="5197350" cy="457200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254" y="3129281"/>
            <a:ext cx="2793887"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744E9B54-22E3-4983-BDEF-29C63AE71A2B}" type="datetimeFigureOut">
              <a:rPr lang="en-US"/>
              <a:pPr>
                <a:defRPr/>
              </a:pPr>
              <a:t>10/24/16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06A0CE9E-AFB9-4A76-BF25-9AC55DD88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6173788" y="401638"/>
            <a:ext cx="5597525"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6200000">
            <a:off x="3296444" y="2801144"/>
            <a:ext cx="6054725" cy="1255713"/>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Freeform 5"/>
          <p:cNvSpPr>
            <a:spLocks/>
          </p:cNvSpPr>
          <p:nvPr/>
        </p:nvSpPr>
        <p:spPr bwMode="auto">
          <a:xfrm rot="15922489">
            <a:off x="4205288"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4208" y="1693332"/>
            <a:ext cx="3861265"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549576" y="1143000"/>
            <a:ext cx="3228034" cy="4572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55256" y="3657600"/>
            <a:ext cx="3860217" cy="1371600"/>
          </a:xfrm>
        </p:spPr>
        <p:txBody>
          <a:bodyPr>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472D647-3D8B-414B-B32D-0E2091B095E4}" type="datetimeFigureOut">
              <a:rPr lang="en-US"/>
              <a:pPr>
                <a:defRPr/>
              </a:pPr>
              <a:t>10/24/16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6A100B67-1A2A-45AA-AC56-5E112D76D2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Oval 20"/>
          <p:cNvSpPr/>
          <p:nvPr/>
        </p:nvSpPr>
        <p:spPr>
          <a:xfrm>
            <a:off x="8763694" y="1828800"/>
            <a:ext cx="2820134"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694" y="5870955"/>
            <a:ext cx="990858"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val 19"/>
          <p:cNvSpPr/>
          <p:nvPr/>
        </p:nvSpPr>
        <p:spPr>
          <a:xfrm>
            <a:off x="-1589" y="2667000"/>
            <a:ext cx="4192092"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5" name="Freeform 5"/>
          <p:cNvSpPr>
            <a:spLocks noEditPoints="1"/>
          </p:cNvSpPr>
          <p:nvPr/>
        </p:nvSpPr>
        <p:spPr bwMode="auto">
          <a:xfrm>
            <a:off x="0" y="1588"/>
            <a:ext cx="12192000" cy="6856412"/>
          </a:xfrm>
          <a:custGeom>
            <a:avLst/>
            <a:gdLst>
              <a:gd name="T0" fmla="*/ 0 w 15356"/>
              <a:gd name="T1" fmla="*/ 0 h 8638"/>
              <a:gd name="T2" fmla="*/ 0 w 15356"/>
              <a:gd name="T3" fmla="*/ 6856413 h 8638"/>
              <a:gd name="T4" fmla="*/ 12192000 w 15356"/>
              <a:gd name="T5" fmla="*/ 6856413 h 8638"/>
              <a:gd name="T6" fmla="*/ 12192000 w 15356"/>
              <a:gd name="T7" fmla="*/ 0 h 8638"/>
              <a:gd name="T8" fmla="*/ 0 w 15356"/>
              <a:gd name="T9" fmla="*/ 0 h 8638"/>
              <a:gd name="T10" fmla="*/ 11709274 w 15356"/>
              <a:gd name="T11" fmla="*/ 6380163 h 8638"/>
              <a:gd name="T12" fmla="*/ 476374 w 15356"/>
              <a:gd name="T13" fmla="*/ 6380163 h 8638"/>
              <a:gd name="T14" fmla="*/ 476374 w 15356"/>
              <a:gd name="T15" fmla="*/ 469900 h 8638"/>
              <a:gd name="T16" fmla="*/ 11709274 w 15356"/>
              <a:gd name="T17" fmla="*/ 469900 h 8638"/>
              <a:gd name="T18" fmla="*/ 11709274 w 15356"/>
              <a:gd name="T19" fmla="*/ 6380163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a:extLst/>
        </p:spPr>
        <p:txBody>
          <a:bodyPr/>
          <a:lstStyle/>
          <a:p>
            <a:pPr eaLnBrk="0" hangingPunct="0">
              <a:defRPr/>
            </a:pPr>
            <a:endParaRPr lang="en-US"/>
          </a:p>
        </p:txBody>
      </p:sp>
      <p:sp>
        <p:nvSpPr>
          <p:cNvPr id="1036" name="Title Placeholder 1"/>
          <p:cNvSpPr>
            <a:spLocks noGrp="1"/>
          </p:cNvSpPr>
          <p:nvPr>
            <p:ph type="title"/>
          </p:nvPr>
        </p:nvSpPr>
        <p:spPr bwMode="auto">
          <a:xfrm>
            <a:off x="1155700" y="1447800"/>
            <a:ext cx="8828088"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7" name="Text Placeholder 2"/>
          <p:cNvSpPr>
            <a:spLocks noGrp="1"/>
          </p:cNvSpPr>
          <p:nvPr>
            <p:ph type="body" idx="1"/>
          </p:nvPr>
        </p:nvSpPr>
        <p:spPr bwMode="auto">
          <a:xfrm>
            <a:off x="1155700" y="3124200"/>
            <a:ext cx="8828088"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655300" y="6391275"/>
            <a:ext cx="990600" cy="304800"/>
          </a:xfrm>
          <a:prstGeom prst="rect">
            <a:avLst/>
          </a:prstGeom>
        </p:spPr>
        <p:txBody>
          <a:bodyPr vert="horz" lIns="91440" tIns="45720" rIns="91440" bIns="45720" rtlCol="0" anchor="ctr" anchorCtr="0"/>
          <a:lstStyle>
            <a:lvl1pPr algn="r" eaLnBrk="1" fontAlgn="auto" hangingPunct="1">
              <a:spcBef>
                <a:spcPts val="0"/>
              </a:spcBef>
              <a:spcAft>
                <a:spcPts val="0"/>
              </a:spcAft>
              <a:defRPr sz="1000" b="1" i="0">
                <a:solidFill>
                  <a:schemeClr val="accent1"/>
                </a:solidFill>
                <a:latin typeface="+mn-lt"/>
                <a:cs typeface="Helvetica Light"/>
              </a:defRPr>
            </a:lvl1pPr>
          </a:lstStyle>
          <a:p>
            <a:pPr>
              <a:defRPr/>
            </a:pPr>
            <a:fld id="{C6CC92AD-60DD-4738-B5C8-16CBFA7870FA}" type="datetimeFigureOut">
              <a:rPr lang="en-US"/>
              <a:pPr>
                <a:defRPr/>
              </a:pPr>
              <a:t>10/24/16</a:t>
            </a:fld>
            <a:endParaRPr lang="en-US"/>
          </a:p>
        </p:txBody>
      </p:sp>
      <p:sp>
        <p:nvSpPr>
          <p:cNvPr id="5" name="Footer Placeholder 4"/>
          <p:cNvSpPr>
            <a:spLocks noGrp="1"/>
          </p:cNvSpPr>
          <p:nvPr>
            <p:ph type="ftr" sz="quarter" idx="3"/>
          </p:nvPr>
        </p:nvSpPr>
        <p:spPr>
          <a:xfrm>
            <a:off x="557213" y="6391275"/>
            <a:ext cx="3870325" cy="311150"/>
          </a:xfrm>
          <a:prstGeom prst="rect">
            <a:avLst/>
          </a:prstGeom>
        </p:spPr>
        <p:txBody>
          <a:bodyPr vert="horz" lIns="91440" tIns="45720" rIns="91440" bIns="45720" rtlCol="0" anchor="ctr" anchorCtr="0"/>
          <a:lstStyle>
            <a:lvl1pPr algn="l" eaLnBrk="1" fontAlgn="auto" hangingPunct="1">
              <a:spcBef>
                <a:spcPts val="0"/>
              </a:spcBef>
              <a:spcAft>
                <a:spcPts val="0"/>
              </a:spcAft>
              <a:defRPr sz="1000" b="1" i="0">
                <a:solidFill>
                  <a:schemeClr val="accent1"/>
                </a:solidFill>
                <a:latin typeface="+mn-lt"/>
                <a:cs typeface="Helvetica Light"/>
              </a:defRPr>
            </a:lvl1pPr>
          </a:lstStyle>
          <a:p>
            <a:pPr>
              <a:defRPr/>
            </a:pPr>
            <a:endParaRPr lang="en-US"/>
          </a:p>
        </p:txBody>
      </p:sp>
      <p:sp>
        <p:nvSpPr>
          <p:cNvPr id="6" name="Slide Number Placeholder 5"/>
          <p:cNvSpPr>
            <a:spLocks noGrp="1"/>
          </p:cNvSpPr>
          <p:nvPr>
            <p:ph type="sldNum" sz="quarter" idx="4"/>
          </p:nvPr>
        </p:nvSpPr>
        <p:spPr>
          <a:xfrm>
            <a:off x="10355263" y="295275"/>
            <a:ext cx="838200" cy="768350"/>
          </a:xfrm>
          <a:prstGeom prst="rect">
            <a:avLst/>
          </a:prstGeom>
        </p:spPr>
        <p:txBody>
          <a:bodyPr vert="horz" lIns="91440" tIns="45720" rIns="91440" bIns="45720" rtlCol="0" anchor="b"/>
          <a:lstStyle>
            <a:lvl1pPr algn="ctr" eaLnBrk="1" fontAlgn="auto" hangingPunct="1">
              <a:spcBef>
                <a:spcPts val="0"/>
              </a:spcBef>
              <a:spcAft>
                <a:spcPts val="0"/>
              </a:spcAft>
              <a:defRPr sz="2800" b="0" i="0">
                <a:solidFill>
                  <a:schemeClr val="tx1">
                    <a:tint val="75000"/>
                  </a:schemeClr>
                </a:solidFill>
                <a:latin typeface="+mn-lt"/>
                <a:cs typeface="Helvetica Light"/>
              </a:defRPr>
            </a:lvl1pPr>
          </a:lstStyle>
          <a:p>
            <a:pPr>
              <a:defRPr/>
            </a:pPr>
            <a:fld id="{B5B5E3BB-2BEB-429C-B733-559C5017C3E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Lst>
  <p:txStyles>
    <p:titleStyle>
      <a:lvl1pPr algn="l" defTabSz="457200" rtl="0" fontAlgn="base">
        <a:spcBef>
          <a:spcPct val="0"/>
        </a:spcBef>
        <a:spcAft>
          <a:spcPct val="0"/>
        </a:spcAft>
        <a:defRPr sz="3600" kern="1200">
          <a:solidFill>
            <a:schemeClr val="tx2"/>
          </a:solidFill>
          <a:latin typeface="+mj-lt"/>
          <a:ea typeface="Helvetica Light"/>
          <a:cs typeface="Helvetica Light"/>
        </a:defRPr>
      </a:lvl1pPr>
      <a:lvl2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2pPr>
      <a:lvl3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3pPr>
      <a:lvl4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4pPr>
      <a:lvl5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SzPct val="80000"/>
        <a:buFont typeface="Wingdings 3" pitchFamily="18" charset="2"/>
        <a:buChar char=""/>
        <a:defRPr kern="1200">
          <a:solidFill>
            <a:srgbClr val="404040"/>
          </a:solidFill>
          <a:latin typeface="+mn-lt"/>
          <a:ea typeface="Helvetica Light"/>
          <a:cs typeface="Helvetica Light"/>
        </a:defRPr>
      </a:lvl1pPr>
      <a:lvl2pPr marL="742950" indent="-285750" algn="l" defTabSz="457200" rtl="0" fontAlgn="base">
        <a:spcBef>
          <a:spcPct val="20000"/>
        </a:spcBef>
        <a:spcAft>
          <a:spcPts val="600"/>
        </a:spcAft>
        <a:buClr>
          <a:schemeClr val="accent1"/>
        </a:buClr>
        <a:buSzPct val="80000"/>
        <a:buFont typeface="Wingdings 3" pitchFamily="18" charset="2"/>
        <a:buChar char=""/>
        <a:defRPr sz="1600" kern="1200">
          <a:solidFill>
            <a:srgbClr val="404040"/>
          </a:solidFill>
          <a:latin typeface="+mn-lt"/>
          <a:ea typeface="Helvetica Light"/>
          <a:cs typeface="Helvetica Light"/>
        </a:defRPr>
      </a:lvl2pPr>
      <a:lvl3pPr marL="1143000" indent="-228600" algn="l" defTabSz="457200" rtl="0" fontAlgn="base">
        <a:spcBef>
          <a:spcPct val="20000"/>
        </a:spcBef>
        <a:spcAft>
          <a:spcPts val="600"/>
        </a:spcAft>
        <a:buClr>
          <a:schemeClr val="accent1"/>
        </a:buClr>
        <a:buSzPct val="80000"/>
        <a:buFont typeface="Wingdings 3" pitchFamily="18" charset="2"/>
        <a:buChar char=""/>
        <a:defRPr sz="1400" kern="1200">
          <a:solidFill>
            <a:srgbClr val="404040"/>
          </a:solidFill>
          <a:latin typeface="+mn-lt"/>
          <a:ea typeface="Helvetica Light"/>
          <a:cs typeface="Helvetica Light"/>
        </a:defRPr>
      </a:lvl3pPr>
      <a:lvl4pPr marL="1600200" indent="-228600" algn="l" defTabSz="457200" rtl="0" fontAlgn="base">
        <a:spcBef>
          <a:spcPct val="20000"/>
        </a:spcBef>
        <a:spcAft>
          <a:spcPts val="600"/>
        </a:spcAft>
        <a:buClr>
          <a:schemeClr val="accent1"/>
        </a:buClr>
        <a:buSzPct val="80000"/>
        <a:buFont typeface="Wingdings 3" pitchFamily="18" charset="2"/>
        <a:buChar char=""/>
        <a:defRPr sz="1200" kern="1200">
          <a:solidFill>
            <a:srgbClr val="404040"/>
          </a:solidFill>
          <a:latin typeface="+mn-lt"/>
          <a:ea typeface="Helvetica Light"/>
          <a:cs typeface="Helvetica Light"/>
        </a:defRPr>
      </a:lvl4pPr>
      <a:lvl5pPr marL="2057400" indent="-228600" algn="l" defTabSz="457200" rtl="0" fontAlgn="base">
        <a:spcBef>
          <a:spcPct val="20000"/>
        </a:spcBef>
        <a:spcAft>
          <a:spcPts val="600"/>
        </a:spcAft>
        <a:buClr>
          <a:schemeClr val="accent1"/>
        </a:buClr>
        <a:buSzPct val="80000"/>
        <a:buFont typeface="Wingdings 3" pitchFamily="18" charset="2"/>
        <a:buChar char=""/>
        <a:defRPr sz="1200" kern="1200">
          <a:solidFill>
            <a:srgbClr val="404040"/>
          </a:solidFill>
          <a:latin typeface="+mn-lt"/>
          <a:ea typeface="Helvetica Light"/>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90" y="3251924"/>
            <a:ext cx="11778563" cy="2767876"/>
          </a:xfrm>
        </p:spPr>
        <p:txBody>
          <a:bodyPr/>
          <a:lstStyle/>
          <a:p>
            <a:pPr marL="0" indent="0" algn="ctr">
              <a:buNone/>
            </a:pPr>
            <a:r>
              <a:rPr lang="en-US" sz="2800" b="1" dirty="0" smtClean="0"/>
              <a:t>Bangladesh capital market: present scenario and future prospect </a:t>
            </a:r>
            <a:endParaRPr lang="en-US" sz="2800" b="1" dirty="0"/>
          </a:p>
        </p:txBody>
      </p:sp>
    </p:spTree>
    <p:extLst>
      <p:ext uri="{BB962C8B-B14F-4D97-AF65-F5344CB8AC3E}">
        <p14:creationId xmlns:p14="http://schemas.microsoft.com/office/powerpoint/2010/main" val="17579957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55700" y="973138"/>
            <a:ext cx="8828088" cy="708025"/>
          </a:xfrm>
        </p:spPr>
        <p:txBody>
          <a:bodyPr/>
          <a:lstStyle/>
          <a:p>
            <a:pPr algn="ctr"/>
            <a:r>
              <a:rPr lang="en-US" dirty="0" smtClean="0"/>
              <a:t>Major challenges </a:t>
            </a:r>
          </a:p>
        </p:txBody>
      </p:sp>
      <p:sp>
        <p:nvSpPr>
          <p:cNvPr id="3" name="Content Placeholder 2"/>
          <p:cNvSpPr>
            <a:spLocks noGrp="1"/>
          </p:cNvSpPr>
          <p:nvPr>
            <p:ph idx="1"/>
          </p:nvPr>
        </p:nvSpPr>
        <p:spPr>
          <a:xfrm>
            <a:off x="311259" y="2554014"/>
            <a:ext cx="11653521" cy="3100552"/>
          </a:xfrm>
        </p:spPr>
        <p:txBody>
          <a:bodyPr rtlCol="0">
            <a:noAutofit/>
          </a:bodyPr>
          <a:lstStyle/>
          <a:p>
            <a:pPr algn="just"/>
            <a:r>
              <a:rPr lang="en-US" sz="1600" dirty="0" smtClean="0">
                <a:latin typeface="Times New Roman"/>
                <a:cs typeface="Times New Roman"/>
              </a:rPr>
              <a:t>Bangladesh’s corporate finance structure is not market driven rather it is dependent on bank-based solutions. </a:t>
            </a:r>
          </a:p>
          <a:p>
            <a:pPr algn="just"/>
            <a:r>
              <a:rPr lang="en-US" sz="1600" dirty="0" smtClean="0">
                <a:latin typeface="Times New Roman"/>
                <a:cs typeface="Times New Roman"/>
              </a:rPr>
              <a:t>Listed companies enjoy tax benefits in Bangladesh. Corporate tax rate for publicly listed companies is 25%, whereas 35% is the tax rate applicable for non-publicly traded firms.</a:t>
            </a:r>
          </a:p>
          <a:p>
            <a:pPr algn="just"/>
            <a:r>
              <a:rPr lang="en-US" sz="1600" dirty="0" smtClean="0">
                <a:latin typeface="Times New Roman"/>
                <a:cs typeface="Times New Roman"/>
              </a:rPr>
              <a:t>If any non-publicly traded company transfers minimum of 20% shares of its paid-up capital through IPO it would get 10% rebate on total tax in the year transfer. </a:t>
            </a:r>
          </a:p>
          <a:p>
            <a:pPr algn="just"/>
            <a:r>
              <a:rPr lang="en-US" sz="1600" dirty="0" smtClean="0">
                <a:latin typeface="Times New Roman"/>
                <a:cs typeface="Times New Roman"/>
              </a:rPr>
              <a:t>Still IPO is not the most popular financing mode to the entrepreneurs; entrepreneurs prefer the formal banking channel to finance their BMRE projects. Across time, IPO’s contribution in the formal financing channel is less than 1%. </a:t>
            </a:r>
          </a:p>
          <a:p>
            <a:pPr algn="just"/>
            <a:r>
              <a:rPr lang="en-US" sz="1600" dirty="0" smtClean="0">
                <a:latin typeface="Times New Roman"/>
                <a:cs typeface="Times New Roman"/>
              </a:rPr>
              <a:t>Entrepreneur’s lack of interest in the primary market driven financing can be attributed to the fear of equity dilution and adherence to excessive rules and regulation. </a:t>
            </a:r>
            <a:endParaRPr lang="en-US" sz="1600" dirty="0">
              <a:solidFill>
                <a:schemeClr val="bg1">
                  <a:lumMod val="75000"/>
                  <a:lumOff val="25000"/>
                </a:schemeClr>
              </a:solidFill>
              <a:latin typeface="Times New Roman"/>
              <a:ea typeface="+mn-ea"/>
              <a:cs typeface="Times New Roman"/>
            </a:endParaRPr>
          </a:p>
        </p:txBody>
      </p:sp>
    </p:spTree>
    <p:extLst>
      <p:ext uri="{BB962C8B-B14F-4D97-AF65-F5344CB8AC3E}">
        <p14:creationId xmlns:p14="http://schemas.microsoft.com/office/powerpoint/2010/main" val="26458890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55700" y="973138"/>
            <a:ext cx="8828088" cy="708025"/>
          </a:xfrm>
        </p:spPr>
        <p:txBody>
          <a:bodyPr/>
          <a:lstStyle/>
          <a:p>
            <a:pPr algn="ctr"/>
            <a:r>
              <a:rPr lang="en-US" dirty="0" smtClean="0"/>
              <a:t>Major challenges – continued </a:t>
            </a:r>
          </a:p>
        </p:txBody>
      </p:sp>
      <p:sp>
        <p:nvSpPr>
          <p:cNvPr id="3" name="Content Placeholder 2"/>
          <p:cNvSpPr>
            <a:spLocks noGrp="1"/>
          </p:cNvSpPr>
          <p:nvPr>
            <p:ph idx="1"/>
          </p:nvPr>
        </p:nvSpPr>
        <p:spPr>
          <a:xfrm>
            <a:off x="209335" y="2721566"/>
            <a:ext cx="11982665" cy="2791351"/>
          </a:xfrm>
        </p:spPr>
        <p:txBody>
          <a:bodyPr rtlCol="0">
            <a:noAutofit/>
          </a:bodyPr>
          <a:lstStyle/>
          <a:p>
            <a:pPr algn="just"/>
            <a:r>
              <a:rPr lang="en-US" sz="2000" dirty="0" smtClean="0">
                <a:latin typeface="Times New Roman"/>
                <a:cs typeface="Times New Roman"/>
              </a:rPr>
              <a:t>Across the world, pension funds, hedge funds and insurance companies constitute the most vibrant group of institutional investors. In our country, we do not have any pension fund or hedge fund vesting in different asset classes. </a:t>
            </a:r>
          </a:p>
          <a:p>
            <a:pPr algn="just"/>
            <a:r>
              <a:rPr lang="en-US" sz="2000" dirty="0" smtClean="0">
                <a:latin typeface="Times New Roman"/>
                <a:cs typeface="Times New Roman"/>
              </a:rPr>
              <a:t>Bonds constitute 65%-70% of insurance companies’ investment portfolio. But in Bangladesh, we do not have an active bond market. </a:t>
            </a:r>
          </a:p>
          <a:p>
            <a:pPr algn="just"/>
            <a:r>
              <a:rPr lang="en-US" sz="2000" dirty="0" smtClean="0">
                <a:latin typeface="Times New Roman"/>
                <a:cs typeface="Times New Roman"/>
              </a:rPr>
              <a:t>There is no active secondary market for treasury securities; benchmark yield curve is non-existent in Bangladesh. Corporate bond market is of marginal size. </a:t>
            </a:r>
          </a:p>
        </p:txBody>
      </p:sp>
    </p:spTree>
    <p:extLst>
      <p:ext uri="{BB962C8B-B14F-4D97-AF65-F5344CB8AC3E}">
        <p14:creationId xmlns:p14="http://schemas.microsoft.com/office/powerpoint/2010/main" val="31926471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55700" y="973138"/>
            <a:ext cx="8828088" cy="708025"/>
          </a:xfrm>
        </p:spPr>
        <p:txBody>
          <a:bodyPr/>
          <a:lstStyle/>
          <a:p>
            <a:pPr algn="ctr"/>
            <a:r>
              <a:rPr lang="en-US" dirty="0" smtClean="0"/>
              <a:t>Major challenges – continued </a:t>
            </a:r>
          </a:p>
        </p:txBody>
      </p:sp>
      <p:sp>
        <p:nvSpPr>
          <p:cNvPr id="3" name="Content Placeholder 2"/>
          <p:cNvSpPr>
            <a:spLocks noGrp="1"/>
          </p:cNvSpPr>
          <p:nvPr>
            <p:ph idx="1"/>
          </p:nvPr>
        </p:nvSpPr>
        <p:spPr>
          <a:xfrm>
            <a:off x="311259" y="2385848"/>
            <a:ext cx="11653521" cy="3268718"/>
          </a:xfrm>
        </p:spPr>
        <p:txBody>
          <a:bodyPr rtlCol="0">
            <a:noAutofit/>
          </a:bodyPr>
          <a:lstStyle/>
          <a:p>
            <a:pPr algn="just"/>
            <a:r>
              <a:rPr lang="en-US" sz="2000" dirty="0" smtClean="0">
                <a:latin typeface="Times New Roman"/>
                <a:cs typeface="Times New Roman"/>
              </a:rPr>
              <a:t>Concurrent corporate governance regulations focus more on independent director inclusion and internal auditing process. But risk management, minority interest protection, compensation scheme of directors – these issues should also be incorporated. So, the current practices do not correlate with Cadbury commission’s (1992) guideline. </a:t>
            </a:r>
          </a:p>
          <a:p>
            <a:pPr algn="just"/>
            <a:r>
              <a:rPr lang="en-US" sz="2000" dirty="0" smtClean="0">
                <a:latin typeface="Times New Roman"/>
                <a:cs typeface="Times New Roman"/>
              </a:rPr>
              <a:t>Auditors are allowed to offer other revenue-generating services (like tax consultancy) to the firm it has audited. So, it does not correlate with Sarbanes-Oxley act’s (2002) premise. </a:t>
            </a:r>
            <a:endParaRPr lang="en-US" sz="2000" dirty="0">
              <a:solidFill>
                <a:schemeClr val="bg1">
                  <a:lumMod val="75000"/>
                  <a:lumOff val="25000"/>
                </a:schemeClr>
              </a:solidFill>
              <a:latin typeface="Times New Roman"/>
              <a:ea typeface="+mn-ea"/>
              <a:cs typeface="Times New Roman"/>
            </a:endParaRPr>
          </a:p>
        </p:txBody>
      </p:sp>
    </p:spTree>
    <p:extLst>
      <p:ext uri="{BB962C8B-B14F-4D97-AF65-F5344CB8AC3E}">
        <p14:creationId xmlns:p14="http://schemas.microsoft.com/office/powerpoint/2010/main" val="25206005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55699" y="973138"/>
            <a:ext cx="9701001" cy="708025"/>
          </a:xfrm>
        </p:spPr>
        <p:txBody>
          <a:bodyPr/>
          <a:lstStyle/>
          <a:p>
            <a:pPr algn="ctr"/>
            <a:r>
              <a:rPr lang="en-US" dirty="0" smtClean="0"/>
              <a:t>Future prospects  </a:t>
            </a:r>
          </a:p>
        </p:txBody>
      </p:sp>
      <p:sp>
        <p:nvSpPr>
          <p:cNvPr id="3" name="Content Placeholder 2"/>
          <p:cNvSpPr>
            <a:spLocks noGrp="1"/>
          </p:cNvSpPr>
          <p:nvPr>
            <p:ph idx="1"/>
          </p:nvPr>
        </p:nvSpPr>
        <p:spPr>
          <a:xfrm>
            <a:off x="371021" y="2268758"/>
            <a:ext cx="11587305" cy="3751042"/>
          </a:xfrm>
        </p:spPr>
        <p:txBody>
          <a:bodyPr rtlCol="0">
            <a:normAutofit/>
          </a:bodyPr>
          <a:lstStyle/>
          <a:p>
            <a:pPr algn="just"/>
            <a:r>
              <a:rPr lang="en-US" sz="2000" dirty="0" smtClean="0"/>
              <a:t>Derivative market – Should be focusing on the risk management strategies; futures for agricultural commodities, swaps for cash flow hedging, protective puts for equity investors. </a:t>
            </a:r>
          </a:p>
          <a:p>
            <a:pPr algn="just"/>
            <a:r>
              <a:rPr lang="en-US" sz="2000" dirty="0" smtClean="0"/>
              <a:t>ABS market – provides liquidity to financial institutions on long-term assets. </a:t>
            </a:r>
            <a:endParaRPr lang="en-US" sz="2000" dirty="0"/>
          </a:p>
          <a:p>
            <a:pPr algn="just"/>
            <a:r>
              <a:rPr lang="en-US" sz="2000" dirty="0" smtClean="0"/>
              <a:t>EFT and index fund – Suitable to passive portfolio managers. </a:t>
            </a:r>
            <a:endParaRPr lang="en-US" sz="2000" dirty="0"/>
          </a:p>
          <a:p>
            <a:pPr algn="just"/>
            <a:r>
              <a:rPr lang="en-US" sz="2000" dirty="0" smtClean="0"/>
              <a:t>Venture capital and private equity – injects  necessary equity in the relatively new business model of firms with weak asset base. </a:t>
            </a:r>
            <a:endParaRPr lang="en-US" sz="2000" dirty="0"/>
          </a:p>
          <a:p>
            <a:pPr algn="just"/>
            <a:r>
              <a:rPr lang="en-US" sz="2000" dirty="0" smtClean="0"/>
              <a:t>REIT – provides investors with extreme liquid stake in real estate </a:t>
            </a:r>
            <a:endParaRPr lang="en-US" sz="2000" dirty="0"/>
          </a:p>
        </p:txBody>
      </p:sp>
    </p:spTree>
    <p:extLst>
      <p:ext uri="{BB962C8B-B14F-4D97-AF65-F5344CB8AC3E}">
        <p14:creationId xmlns:p14="http://schemas.microsoft.com/office/powerpoint/2010/main" val="13068684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5255" y="3084443"/>
            <a:ext cx="8827958" cy="2935357"/>
          </a:xfrm>
        </p:spPr>
        <p:txBody>
          <a:bodyPr/>
          <a:lstStyle/>
          <a:p>
            <a:pPr marL="0" indent="0" algn="ctr">
              <a:buNone/>
            </a:pPr>
            <a:r>
              <a:rPr lang="en-US" sz="3200" b="1" dirty="0" smtClean="0"/>
              <a:t>Thank You </a:t>
            </a:r>
            <a:endParaRPr lang="en-US" sz="3200" b="1" dirty="0"/>
          </a:p>
        </p:txBody>
      </p:sp>
    </p:spTree>
    <p:extLst>
      <p:ext uri="{BB962C8B-B14F-4D97-AF65-F5344CB8AC3E}">
        <p14:creationId xmlns:p14="http://schemas.microsoft.com/office/powerpoint/2010/main" val="12409564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55700" y="973138"/>
            <a:ext cx="8828088" cy="708025"/>
          </a:xfrm>
        </p:spPr>
        <p:txBody>
          <a:bodyPr/>
          <a:lstStyle/>
          <a:p>
            <a:pPr algn="ctr"/>
            <a:r>
              <a:rPr lang="en-US" dirty="0" smtClean="0"/>
              <a:t>Features of good capital market </a:t>
            </a:r>
          </a:p>
        </p:txBody>
      </p:sp>
      <p:sp>
        <p:nvSpPr>
          <p:cNvPr id="3" name="Content Placeholder 2"/>
          <p:cNvSpPr>
            <a:spLocks noGrp="1"/>
          </p:cNvSpPr>
          <p:nvPr>
            <p:ph idx="1"/>
          </p:nvPr>
        </p:nvSpPr>
        <p:spPr>
          <a:xfrm>
            <a:off x="640079" y="1979886"/>
            <a:ext cx="11312251" cy="4582375"/>
          </a:xfrm>
        </p:spPr>
        <p:txBody>
          <a:bodyPr rtlCol="0">
            <a:normAutofit/>
          </a:bodyPr>
          <a:lstStyle/>
          <a:p>
            <a:pPr algn="just">
              <a:buFont typeface="Wingdings 3" charset="2"/>
              <a:buChar char=""/>
            </a:pPr>
            <a:endParaRPr lang="en-US" sz="2000" dirty="0" smtClean="0"/>
          </a:p>
          <a:p>
            <a:pPr algn="just"/>
            <a:r>
              <a:rPr lang="en-US" sz="2000" dirty="0" smtClean="0"/>
              <a:t>Market participant’s financing, investment and risk management needs are often unique. In a good capital market, this demand and supply gap will eventually be narrowed down. </a:t>
            </a:r>
          </a:p>
          <a:p>
            <a:pPr algn="just"/>
            <a:r>
              <a:rPr lang="en-US" sz="2000" dirty="0" smtClean="0"/>
              <a:t>Information symmetry is another key aspect. A good capital market should be efficient in weak-form, semi-strong and strong form. </a:t>
            </a:r>
          </a:p>
          <a:p>
            <a:pPr algn="just"/>
            <a:r>
              <a:rPr lang="en-US" sz="2000" dirty="0" smtClean="0"/>
              <a:t>A good capital market ensures appropriate price discovery mechanism for the issued securities. </a:t>
            </a:r>
          </a:p>
          <a:p>
            <a:pPr algn="just"/>
            <a:r>
              <a:rPr lang="en-US" sz="2000" dirty="0" smtClean="0"/>
              <a:t>Transaction costs – both explicit and implicit costs should drop over time. </a:t>
            </a:r>
          </a:p>
          <a:p>
            <a:pPr algn="just"/>
            <a:r>
              <a:rPr lang="en-US" sz="2000" dirty="0"/>
              <a:t>A good capital market ensures </a:t>
            </a:r>
            <a:r>
              <a:rPr lang="en-US" sz="2000" dirty="0" smtClean="0"/>
              <a:t>price continuity</a:t>
            </a:r>
            <a:r>
              <a:rPr lang="en-US" sz="2000" dirty="0"/>
              <a:t> </a:t>
            </a:r>
            <a:r>
              <a:rPr lang="en-US" sz="2000" dirty="0" smtClean="0"/>
              <a:t>for listed security. </a:t>
            </a:r>
          </a:p>
          <a:p>
            <a:pPr marL="0" indent="0" algn="just">
              <a:buNone/>
            </a:pPr>
            <a:endParaRPr lang="en-US" sz="2000" dirty="0" smtClean="0"/>
          </a:p>
          <a:p>
            <a:pPr algn="just"/>
            <a:endParaRPr lang="en-US" sz="2000" dirty="0" smtClean="0"/>
          </a:p>
          <a:p>
            <a:pPr algn="just"/>
            <a:endParaRPr lang="en-US" sz="2000" dirty="0" smtClean="0"/>
          </a:p>
          <a:p>
            <a:pPr algn="just"/>
            <a:endParaRPr lang="en-US" sz="2000" dirty="0"/>
          </a:p>
          <a:p>
            <a:pPr marL="0" indent="0">
              <a:buNone/>
            </a:pPr>
            <a:endParaRPr lang="en-US" sz="2000" dirty="0">
              <a:solidFill>
                <a:schemeClr val="bg1">
                  <a:lumMod val="75000"/>
                  <a:lumOff val="25000"/>
                </a:schemeClr>
              </a:solidFill>
              <a:ea typeface="+mn-ea"/>
            </a:endParaRPr>
          </a:p>
        </p:txBody>
      </p:sp>
    </p:spTree>
    <p:extLst>
      <p:ext uri="{BB962C8B-B14F-4D97-AF65-F5344CB8AC3E}">
        <p14:creationId xmlns:p14="http://schemas.microsoft.com/office/powerpoint/2010/main" val="15120288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55700" y="983717"/>
            <a:ext cx="9676100" cy="659962"/>
          </a:xfrm>
        </p:spPr>
        <p:txBody>
          <a:bodyPr/>
          <a:lstStyle/>
          <a:p>
            <a:pPr algn="ctr"/>
            <a:r>
              <a:rPr lang="en-US" sz="2400" dirty="0" smtClean="0"/>
              <a:t>Informational efficiency level of Bangladesh capital market </a:t>
            </a:r>
          </a:p>
        </p:txBody>
      </p:sp>
      <p:sp>
        <p:nvSpPr>
          <p:cNvPr id="3" name="Content Placeholder 2"/>
          <p:cNvSpPr>
            <a:spLocks noGrp="1"/>
          </p:cNvSpPr>
          <p:nvPr>
            <p:ph idx="1"/>
          </p:nvPr>
        </p:nvSpPr>
        <p:spPr>
          <a:xfrm>
            <a:off x="234662" y="2727012"/>
            <a:ext cx="11788244" cy="2776822"/>
          </a:xfrm>
        </p:spPr>
        <p:txBody>
          <a:bodyPr rtlCol="0">
            <a:noAutofit/>
          </a:bodyPr>
          <a:lstStyle/>
          <a:p>
            <a:pPr algn="just"/>
            <a:r>
              <a:rPr lang="en-US" sz="2000" dirty="0" smtClean="0">
                <a:solidFill>
                  <a:schemeClr val="bg1">
                    <a:lumMod val="75000"/>
                    <a:lumOff val="25000"/>
                  </a:schemeClr>
                </a:solidFill>
                <a:ea typeface="+mn-ea"/>
              </a:rPr>
              <a:t>Price of individual security and the index have autocorrelation components.</a:t>
            </a:r>
          </a:p>
          <a:p>
            <a:pPr algn="just"/>
            <a:r>
              <a:rPr lang="en-US" sz="2000" dirty="0">
                <a:solidFill>
                  <a:schemeClr val="bg1">
                    <a:lumMod val="75000"/>
                    <a:lumOff val="25000"/>
                  </a:schemeClr>
                </a:solidFill>
                <a:ea typeface="+mn-ea"/>
              </a:rPr>
              <a:t>I</a:t>
            </a:r>
            <a:r>
              <a:rPr lang="en-US" sz="2000" dirty="0" smtClean="0">
                <a:solidFill>
                  <a:schemeClr val="bg1">
                    <a:lumMod val="75000"/>
                    <a:lumOff val="25000"/>
                  </a:schemeClr>
                </a:solidFill>
                <a:ea typeface="+mn-ea"/>
              </a:rPr>
              <a:t>nvestors often fail to adjust past price and volume information promptly. </a:t>
            </a:r>
          </a:p>
          <a:p>
            <a:pPr algn="just"/>
            <a:r>
              <a:rPr lang="en-US" sz="2000" dirty="0" smtClean="0">
                <a:solidFill>
                  <a:schemeClr val="bg1">
                    <a:lumMod val="75000"/>
                    <a:lumOff val="25000"/>
                  </a:schemeClr>
                </a:solidFill>
                <a:ea typeface="+mn-ea"/>
              </a:rPr>
              <a:t>On the brighter side, real-time market information can be accessed from anywhere across the globe.</a:t>
            </a:r>
          </a:p>
          <a:p>
            <a:pPr algn="just"/>
            <a:r>
              <a:rPr lang="en-US" sz="2000" dirty="0" smtClean="0">
                <a:solidFill>
                  <a:schemeClr val="bg1">
                    <a:lumMod val="75000"/>
                    <a:lumOff val="25000"/>
                  </a:schemeClr>
                </a:solidFill>
                <a:ea typeface="+mn-ea"/>
              </a:rPr>
              <a:t>So, weak-form inefficiency is not due to any regulatory mismanagement, rather investors are bad-Bayesian. </a:t>
            </a:r>
          </a:p>
          <a:p>
            <a:pPr algn="just"/>
            <a:endParaRPr lang="en-US" sz="2400" dirty="0" smtClean="0">
              <a:solidFill>
                <a:schemeClr val="bg1">
                  <a:lumMod val="75000"/>
                  <a:lumOff val="25000"/>
                </a:schemeClr>
              </a:solidFill>
              <a:ea typeface="+mn-ea"/>
            </a:endParaRPr>
          </a:p>
          <a:p>
            <a:pPr marL="0" indent="0" algn="just">
              <a:buNone/>
            </a:pPr>
            <a:endParaRPr lang="en-US" sz="2400" dirty="0">
              <a:solidFill>
                <a:schemeClr val="bg1">
                  <a:lumMod val="75000"/>
                  <a:lumOff val="25000"/>
                </a:schemeClr>
              </a:solidFill>
              <a:ea typeface="+mn-ea"/>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47815" y="973138"/>
            <a:ext cx="11317363" cy="708025"/>
          </a:xfrm>
        </p:spPr>
        <p:txBody>
          <a:bodyPr/>
          <a:lstStyle/>
          <a:p>
            <a:pPr algn="ctr"/>
            <a:r>
              <a:rPr lang="en-US" sz="2400" dirty="0"/>
              <a:t>Informational efficiency level of Bangladesh capital </a:t>
            </a:r>
            <a:r>
              <a:rPr lang="en-US" sz="2400" dirty="0" smtClean="0"/>
              <a:t>market -  continued </a:t>
            </a:r>
          </a:p>
        </p:txBody>
      </p:sp>
      <p:sp>
        <p:nvSpPr>
          <p:cNvPr id="3" name="Content Placeholder 2"/>
          <p:cNvSpPr>
            <a:spLocks noGrp="1"/>
          </p:cNvSpPr>
          <p:nvPr>
            <p:ph idx="1"/>
          </p:nvPr>
        </p:nvSpPr>
        <p:spPr>
          <a:xfrm>
            <a:off x="784372" y="2614942"/>
            <a:ext cx="10993654" cy="3088125"/>
          </a:xfrm>
        </p:spPr>
        <p:txBody>
          <a:bodyPr rtlCol="0">
            <a:normAutofit fontScale="92500" lnSpcReduction="10000"/>
          </a:bodyPr>
          <a:lstStyle/>
          <a:p>
            <a:pPr marL="0" indent="0" algn="just">
              <a:buNone/>
            </a:pPr>
            <a:endParaRPr lang="en-US" sz="2000" dirty="0" smtClean="0"/>
          </a:p>
          <a:p>
            <a:pPr algn="just"/>
            <a:r>
              <a:rPr lang="en-US" sz="2000" dirty="0" smtClean="0"/>
              <a:t>Dissemination of any price-sensitive information should be unbiased and simultaneous for all kind of market participants. </a:t>
            </a:r>
          </a:p>
          <a:p>
            <a:pPr algn="just"/>
            <a:r>
              <a:rPr lang="en-US" sz="2000" dirty="0" smtClean="0"/>
              <a:t>In Bangladesh, price sensitive information has to be disseminated within 30 minutes to BSEC and stock exchanges. </a:t>
            </a:r>
          </a:p>
          <a:p>
            <a:pPr algn="just"/>
            <a:r>
              <a:rPr lang="en-US" sz="2000" dirty="0" smtClean="0"/>
              <a:t>For communicating with the relevant stakeholders one Bengali newspaper, one English newspaper and one online newspaper and stock exchanges’ news monitor is used. </a:t>
            </a:r>
          </a:p>
          <a:p>
            <a:pPr algn="just"/>
            <a:r>
              <a:rPr lang="en-US" sz="2000" dirty="0" smtClean="0"/>
              <a:t>So, our capital market should be able to react to any </a:t>
            </a:r>
            <a:r>
              <a:rPr lang="en-US" sz="2000" dirty="0"/>
              <a:t>price-sensitive information </a:t>
            </a:r>
            <a:r>
              <a:rPr lang="en-US" sz="2000" dirty="0" smtClean="0"/>
              <a:t>on an </a:t>
            </a:r>
            <a:r>
              <a:rPr lang="en-US" sz="2000" dirty="0"/>
              <a:t>unbiased and </a:t>
            </a:r>
            <a:r>
              <a:rPr lang="en-US" sz="2000" dirty="0" smtClean="0"/>
              <a:t>simultaneous basis. </a:t>
            </a:r>
          </a:p>
          <a:p>
            <a:pPr algn="just"/>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020" y="973669"/>
            <a:ext cx="10757097" cy="706964"/>
          </a:xfrm>
        </p:spPr>
        <p:txBody>
          <a:bodyPr/>
          <a:lstStyle/>
          <a:p>
            <a:pPr algn="ctr"/>
            <a:r>
              <a:rPr lang="en-US" sz="2400" dirty="0"/>
              <a:t>Informational efficiency level of Bangladesh capital </a:t>
            </a:r>
            <a:r>
              <a:rPr lang="en-US" sz="2400" dirty="0" smtClean="0"/>
              <a:t>market - continued </a:t>
            </a:r>
            <a:endParaRPr lang="en-US" sz="2400" dirty="0"/>
          </a:p>
        </p:txBody>
      </p:sp>
      <p:sp>
        <p:nvSpPr>
          <p:cNvPr id="3" name="Content Placeholder 2"/>
          <p:cNvSpPr>
            <a:spLocks noGrp="1"/>
          </p:cNvSpPr>
          <p:nvPr>
            <p:ph idx="1"/>
          </p:nvPr>
        </p:nvSpPr>
        <p:spPr>
          <a:xfrm>
            <a:off x="731589" y="2465518"/>
            <a:ext cx="11001441" cy="3554282"/>
          </a:xfrm>
        </p:spPr>
        <p:txBody>
          <a:bodyPr/>
          <a:lstStyle/>
          <a:p>
            <a:pPr algn="just"/>
            <a:r>
              <a:rPr lang="en-US" sz="2000" dirty="0" smtClean="0"/>
              <a:t>As per the existing regulation, company’s director, major shareholder, managing agent, banker, auditor, advisor, employee all fits into the definition of an insider. </a:t>
            </a:r>
          </a:p>
          <a:p>
            <a:pPr algn="just"/>
            <a:r>
              <a:rPr lang="en-US" sz="2000" dirty="0" smtClean="0"/>
              <a:t>Insiders are generally neither allowed to reveal price-sensitive information nor trade on the basis of these information (exceptions are allowed). Insider trading may result in suspension of license or even monetary penalty. </a:t>
            </a:r>
          </a:p>
          <a:p>
            <a:pPr algn="just"/>
            <a:r>
              <a:rPr lang="en-US" sz="2000" dirty="0" smtClean="0"/>
              <a:t>So, there is a strong legal framework against insider trading. </a:t>
            </a:r>
          </a:p>
          <a:p>
            <a:pPr algn="just"/>
            <a:endParaRPr lang="en-US" dirty="0"/>
          </a:p>
        </p:txBody>
      </p:sp>
    </p:spTree>
    <p:extLst>
      <p:ext uri="{BB962C8B-B14F-4D97-AF65-F5344CB8AC3E}">
        <p14:creationId xmlns:p14="http://schemas.microsoft.com/office/powerpoint/2010/main" val="29987821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255" y="884100"/>
            <a:ext cx="9576942" cy="796533"/>
          </a:xfrm>
        </p:spPr>
        <p:txBody>
          <a:bodyPr/>
          <a:lstStyle/>
          <a:p>
            <a:pPr algn="ctr"/>
            <a:r>
              <a:rPr lang="en-US" sz="3200" dirty="0" smtClean="0"/>
              <a:t>Transaction cost </a:t>
            </a:r>
            <a:endParaRPr lang="en-US" sz="3200" dirty="0"/>
          </a:p>
        </p:txBody>
      </p:sp>
      <p:sp>
        <p:nvSpPr>
          <p:cNvPr id="3" name="Content Placeholder 2"/>
          <p:cNvSpPr>
            <a:spLocks noGrp="1"/>
          </p:cNvSpPr>
          <p:nvPr>
            <p:ph idx="1"/>
          </p:nvPr>
        </p:nvSpPr>
        <p:spPr>
          <a:xfrm>
            <a:off x="731589" y="2428162"/>
            <a:ext cx="11001441" cy="3860154"/>
          </a:xfrm>
        </p:spPr>
        <p:txBody>
          <a:bodyPr/>
          <a:lstStyle/>
          <a:p>
            <a:pPr algn="just"/>
            <a:r>
              <a:rPr lang="en-US" dirty="0" smtClean="0"/>
              <a:t>The tick size is .10 taka. It is a very reasonable cost, </a:t>
            </a:r>
            <a:r>
              <a:rPr lang="en-US" dirty="0"/>
              <a:t>e</a:t>
            </a:r>
            <a:r>
              <a:rPr lang="en-US" dirty="0" smtClean="0"/>
              <a:t>ven if we compare that with NYSE, where decimal pricing works. </a:t>
            </a:r>
          </a:p>
          <a:p>
            <a:pPr algn="just"/>
            <a:r>
              <a:rPr lang="en-US" dirty="0" smtClean="0"/>
              <a:t>Official brokerage commission across the top brokerage houses is within .40 taka - .50 taka (out of 100 taka transaction) range over the years. On a real income basis, it is dripping over the years.  </a:t>
            </a:r>
          </a:p>
          <a:p>
            <a:pPr algn="just"/>
            <a:r>
              <a:rPr lang="en-US" dirty="0" smtClean="0"/>
              <a:t>Issue management fee (1% and 2% of the offer amount in case of fixed price method and  book building method respectively) and underwriting fee (maximum 1% of the underwritten portion) are also reasonable under the international standards. </a:t>
            </a:r>
          </a:p>
          <a:p>
            <a:pPr algn="just"/>
            <a:r>
              <a:rPr lang="en-US" dirty="0" smtClean="0"/>
              <a:t>The trade settlement process is brisk now and CDBL’s performance has been very reliable. </a:t>
            </a:r>
          </a:p>
          <a:p>
            <a:pPr algn="just"/>
            <a:r>
              <a:rPr lang="en-US" dirty="0" smtClean="0"/>
              <a:t>But transaction costs do entail implicit trading costs, delay cost, missed trade opportunity costs as well. </a:t>
            </a:r>
          </a:p>
          <a:p>
            <a:pPr algn="just"/>
            <a:endParaRPr lang="en-US" dirty="0"/>
          </a:p>
        </p:txBody>
      </p:sp>
    </p:spTree>
    <p:extLst>
      <p:ext uri="{BB962C8B-B14F-4D97-AF65-F5344CB8AC3E}">
        <p14:creationId xmlns:p14="http://schemas.microsoft.com/office/powerpoint/2010/main" val="12230917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97219" y="973138"/>
            <a:ext cx="11018555" cy="708025"/>
          </a:xfrm>
        </p:spPr>
        <p:txBody>
          <a:bodyPr/>
          <a:lstStyle/>
          <a:p>
            <a:pPr algn="ctr"/>
            <a:r>
              <a:rPr lang="en-US" dirty="0" smtClean="0"/>
              <a:t>Price discovery </a:t>
            </a:r>
          </a:p>
        </p:txBody>
      </p:sp>
      <p:sp>
        <p:nvSpPr>
          <p:cNvPr id="3" name="Content Placeholder 2"/>
          <p:cNvSpPr>
            <a:spLocks noGrp="1"/>
          </p:cNvSpPr>
          <p:nvPr>
            <p:ph idx="1"/>
          </p:nvPr>
        </p:nvSpPr>
        <p:spPr>
          <a:xfrm>
            <a:off x="361061" y="2390805"/>
            <a:ext cx="11603720" cy="3100576"/>
          </a:xfrm>
        </p:spPr>
        <p:txBody>
          <a:bodyPr>
            <a:normAutofit/>
          </a:bodyPr>
          <a:lstStyle/>
          <a:p>
            <a:pPr algn="just"/>
            <a:r>
              <a:rPr lang="en-US" smtClean="0"/>
              <a:t>Disclosure </a:t>
            </a:r>
            <a:r>
              <a:rPr lang="en-US" dirty="0" smtClean="0"/>
              <a:t>requirement under the prospectus/ red-herring prospectus/ information memorandum is detailed and very informative. </a:t>
            </a:r>
          </a:p>
          <a:p>
            <a:pPr algn="just"/>
            <a:r>
              <a:rPr lang="en-US" dirty="0" smtClean="0"/>
              <a:t>Cut-off price determination process is flexible and integrated. </a:t>
            </a:r>
          </a:p>
          <a:p>
            <a:pPr algn="just"/>
            <a:r>
              <a:rPr lang="en-US" dirty="0" smtClean="0"/>
              <a:t>35% of the undersubscribed amount in an IPO will be underwritten by the investment banker through firm commitment. </a:t>
            </a:r>
          </a:p>
          <a:p>
            <a:pPr algn="just"/>
            <a:r>
              <a:rPr lang="en-US" dirty="0" smtClean="0"/>
              <a:t>If under</a:t>
            </a:r>
            <a:r>
              <a:rPr lang="en-US" dirty="0"/>
              <a:t>-subscription in any of categories </a:t>
            </a:r>
            <a:r>
              <a:rPr lang="en-US" dirty="0" smtClean="0"/>
              <a:t>is above </a:t>
            </a:r>
            <a:r>
              <a:rPr lang="en-US" dirty="0"/>
              <a:t>35%, </a:t>
            </a:r>
            <a:r>
              <a:rPr lang="en-US" dirty="0" smtClean="0"/>
              <a:t>the </a:t>
            </a:r>
            <a:r>
              <a:rPr lang="en-US" dirty="0"/>
              <a:t>initial public offer shall be considered as cancelled. </a:t>
            </a:r>
            <a:endParaRPr lang="en-US" dirty="0" smtClean="0"/>
          </a:p>
          <a:p>
            <a:pPr algn="just"/>
            <a:r>
              <a:rPr lang="en-US" dirty="0" smtClean="0"/>
              <a:t>The legal framework allows ample opportunity for price discovery in an IPO. </a:t>
            </a:r>
          </a:p>
          <a:p>
            <a:pPr algn="just"/>
            <a:endParaRPr lang="en-US" dirty="0" smtClean="0"/>
          </a:p>
          <a:p>
            <a:pPr algn="just"/>
            <a:endParaRPr lang="en-US" sz="2000" dirty="0" smtClean="0"/>
          </a:p>
          <a:p>
            <a:pPr algn="just"/>
            <a:endParaRPr lang="en-US" sz="2000" dirty="0" smtClean="0"/>
          </a:p>
          <a:p>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97219" y="973138"/>
            <a:ext cx="11018555" cy="708025"/>
          </a:xfrm>
        </p:spPr>
        <p:txBody>
          <a:bodyPr/>
          <a:lstStyle/>
          <a:p>
            <a:pPr algn="ctr"/>
            <a:r>
              <a:rPr lang="en-US" dirty="0" smtClean="0"/>
              <a:t>Price discovery – continued  </a:t>
            </a:r>
          </a:p>
        </p:txBody>
      </p:sp>
      <p:sp>
        <p:nvSpPr>
          <p:cNvPr id="3" name="Content Placeholder 2"/>
          <p:cNvSpPr>
            <a:spLocks noGrp="1"/>
          </p:cNvSpPr>
          <p:nvPr>
            <p:ph idx="1"/>
          </p:nvPr>
        </p:nvSpPr>
        <p:spPr>
          <a:xfrm>
            <a:off x="361061" y="2590039"/>
            <a:ext cx="11603720" cy="2739464"/>
          </a:xfrm>
        </p:spPr>
        <p:txBody>
          <a:bodyPr>
            <a:normAutofit/>
          </a:bodyPr>
          <a:lstStyle/>
          <a:p>
            <a:pPr algn="just"/>
            <a:r>
              <a:rPr lang="en-US" dirty="0" smtClean="0"/>
              <a:t>Financial statement disclosure frequency is of international standard – four times (first quarter report, semi-annual report, third quarter report and audited annual report) a year. </a:t>
            </a:r>
          </a:p>
          <a:p>
            <a:pPr algn="just"/>
            <a:r>
              <a:rPr lang="en-US" dirty="0"/>
              <a:t>Financial statement disclosure </a:t>
            </a:r>
            <a:r>
              <a:rPr lang="en-US" dirty="0" smtClean="0"/>
              <a:t>quality has improved; for example the official definition of EPS  is diluted and sustainable earning. </a:t>
            </a:r>
          </a:p>
          <a:p>
            <a:pPr algn="just"/>
            <a:r>
              <a:rPr lang="en-US" dirty="0" smtClean="0"/>
              <a:t>Only an approved panel of auditors can perform auditing of listed firm’s book of accounts. </a:t>
            </a:r>
          </a:p>
          <a:p>
            <a:pPr algn="just"/>
            <a:r>
              <a:rPr lang="en-US" dirty="0" smtClean="0"/>
              <a:t>The legal framework allows ample opportunity for price discovery for the secondary market listed securities. </a:t>
            </a:r>
          </a:p>
          <a:p>
            <a:pPr algn="just"/>
            <a:endParaRPr lang="en-US" dirty="0" smtClean="0"/>
          </a:p>
          <a:p>
            <a:pPr algn="just"/>
            <a:endParaRPr lang="en-US" sz="2000" dirty="0" smtClean="0"/>
          </a:p>
          <a:p>
            <a:pPr algn="just"/>
            <a:endParaRPr lang="en-US" sz="2000" dirty="0" smtClean="0"/>
          </a:p>
          <a:p>
            <a:endParaRPr lang="en-US" sz="2000" dirty="0" smtClean="0"/>
          </a:p>
        </p:txBody>
      </p:sp>
    </p:spTree>
    <p:extLst>
      <p:ext uri="{BB962C8B-B14F-4D97-AF65-F5344CB8AC3E}">
        <p14:creationId xmlns:p14="http://schemas.microsoft.com/office/powerpoint/2010/main" val="11364904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97219" y="973138"/>
            <a:ext cx="11018555" cy="708025"/>
          </a:xfrm>
        </p:spPr>
        <p:txBody>
          <a:bodyPr/>
          <a:lstStyle/>
          <a:p>
            <a:pPr algn="ctr"/>
            <a:r>
              <a:rPr lang="en-US" dirty="0"/>
              <a:t>P</a:t>
            </a:r>
            <a:r>
              <a:rPr lang="en-US" dirty="0" smtClean="0"/>
              <a:t>rice continuity</a:t>
            </a:r>
          </a:p>
        </p:txBody>
      </p:sp>
      <p:sp>
        <p:nvSpPr>
          <p:cNvPr id="3" name="Content Placeholder 2"/>
          <p:cNvSpPr>
            <a:spLocks noGrp="1"/>
          </p:cNvSpPr>
          <p:nvPr>
            <p:ph idx="1"/>
          </p:nvPr>
        </p:nvSpPr>
        <p:spPr>
          <a:xfrm>
            <a:off x="361061" y="2390805"/>
            <a:ext cx="11603720" cy="3100576"/>
          </a:xfrm>
        </p:spPr>
        <p:txBody>
          <a:bodyPr>
            <a:normAutofit/>
          </a:bodyPr>
          <a:lstStyle/>
          <a:p>
            <a:pPr algn="just"/>
            <a:r>
              <a:rPr lang="en-US" dirty="0" smtClean="0"/>
              <a:t>There are standard upward and downward price change limits based on reference price/previous trading day’s closing price. </a:t>
            </a:r>
          </a:p>
          <a:p>
            <a:pPr algn="just"/>
            <a:r>
              <a:rPr lang="en-US" dirty="0" smtClean="0"/>
              <a:t>Circuit breaker will be applicable for IPOs from the 3</a:t>
            </a:r>
            <a:r>
              <a:rPr lang="en-US" baseline="30000" dirty="0" smtClean="0"/>
              <a:t>rd</a:t>
            </a:r>
            <a:r>
              <a:rPr lang="en-US" dirty="0" smtClean="0"/>
              <a:t> trading days. </a:t>
            </a:r>
          </a:p>
          <a:p>
            <a:pPr algn="just"/>
            <a:r>
              <a:rPr lang="en-US" dirty="0" smtClean="0"/>
              <a:t>Market making is generally done at an informal level even though there is an official market maker rule since 2000.  </a:t>
            </a:r>
          </a:p>
          <a:p>
            <a:pPr algn="just"/>
            <a:r>
              <a:rPr lang="en-US" dirty="0" smtClean="0"/>
              <a:t>Since 2009, there are 456 instances whereby different market participants (issuer, stock broker/dealer, issue manager etc.) were penalized under different capacities and 462 instances whereby different market participants were warned. </a:t>
            </a:r>
          </a:p>
          <a:p>
            <a:pPr algn="just"/>
            <a:endParaRPr lang="en-US" dirty="0" smtClean="0"/>
          </a:p>
          <a:p>
            <a:pPr algn="just"/>
            <a:endParaRPr lang="en-US" sz="2000" dirty="0" smtClean="0"/>
          </a:p>
          <a:p>
            <a:pPr algn="just"/>
            <a:endParaRPr lang="en-US" sz="2000" dirty="0" smtClean="0"/>
          </a:p>
          <a:p>
            <a:endParaRPr lang="en-US" sz="2000" dirty="0" smtClean="0"/>
          </a:p>
        </p:txBody>
      </p:sp>
    </p:spTree>
    <p:extLst>
      <p:ext uri="{BB962C8B-B14F-4D97-AF65-F5344CB8AC3E}">
        <p14:creationId xmlns:p14="http://schemas.microsoft.com/office/powerpoint/2010/main" val="11201076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Auditorium-Palette2-Staging5">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Auditorium-Palette2-Staging5">
      <a:majorFont>
        <a:latin typeface="Century Gothic"/>
        <a:ea typeface=""/>
        <a:cs typeface=""/>
      </a:majorFont>
      <a:minorFont>
        <a:latin typeface="Century Gothic"/>
        <a:ea typeface=""/>
        <a:cs typeface=""/>
      </a:minorFont>
    </a:fontScheme>
    <a:fmtScheme name="ion-Auditorium-Palette2-Staging5">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Investment</Template>
  <TotalTime>1904</TotalTime>
  <Words>1227</Words>
  <Application>Microsoft Macintosh PowerPoint</Application>
  <PresentationFormat>Custom</PresentationFormat>
  <Paragraphs>74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 Boardroom</vt:lpstr>
      <vt:lpstr>PowerPoint Presentation</vt:lpstr>
      <vt:lpstr>Features of good capital market </vt:lpstr>
      <vt:lpstr>Informational efficiency level of Bangladesh capital market </vt:lpstr>
      <vt:lpstr>Informational efficiency level of Bangladesh capital market -  continued </vt:lpstr>
      <vt:lpstr>Informational efficiency level of Bangladesh capital market - continued </vt:lpstr>
      <vt:lpstr>Transaction cost </vt:lpstr>
      <vt:lpstr>Price discovery </vt:lpstr>
      <vt:lpstr>Price discovery – continued  </vt:lpstr>
      <vt:lpstr>Price continuity</vt:lpstr>
      <vt:lpstr>Major challenges </vt:lpstr>
      <vt:lpstr>Major challenges – continued </vt:lpstr>
      <vt:lpstr>Major challenges – continued </vt:lpstr>
      <vt:lpstr>Future prospects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Analysis</dc:title>
  <dc:creator>Imon</dc:creator>
  <cp:lastModifiedBy>Department of Finance</cp:lastModifiedBy>
  <cp:revision>303</cp:revision>
  <dcterms:created xsi:type="dcterms:W3CDTF">2013-05-16T17:42:53Z</dcterms:created>
  <dcterms:modified xsi:type="dcterms:W3CDTF">2016-10-24T10:07:21Z</dcterms:modified>
</cp:coreProperties>
</file>