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2"/>
  </p:notesMasterIdLst>
  <p:sldIdLst>
    <p:sldId id="256" r:id="rId2"/>
    <p:sldId id="283" r:id="rId3"/>
    <p:sldId id="282" r:id="rId4"/>
    <p:sldId id="310" r:id="rId5"/>
    <p:sldId id="311" r:id="rId6"/>
    <p:sldId id="316" r:id="rId7"/>
    <p:sldId id="281" r:id="rId8"/>
    <p:sldId id="309" r:id="rId9"/>
    <p:sldId id="278" r:id="rId10"/>
    <p:sldId id="285" r:id="rId11"/>
    <p:sldId id="286" r:id="rId12"/>
    <p:sldId id="287" r:id="rId13"/>
    <p:sldId id="288" r:id="rId14"/>
    <p:sldId id="280" r:id="rId15"/>
    <p:sldId id="289" r:id="rId16"/>
    <p:sldId id="298" r:id="rId17"/>
    <p:sldId id="290" r:id="rId18"/>
    <p:sldId id="291" r:id="rId19"/>
    <p:sldId id="293" r:id="rId20"/>
    <p:sldId id="301" r:id="rId21"/>
    <p:sldId id="304" r:id="rId22"/>
    <p:sldId id="303" r:id="rId23"/>
    <p:sldId id="295" r:id="rId24"/>
    <p:sldId id="297" r:id="rId25"/>
    <p:sldId id="299" r:id="rId26"/>
    <p:sldId id="313" r:id="rId27"/>
    <p:sldId id="314" r:id="rId28"/>
    <p:sldId id="294" r:id="rId29"/>
    <p:sldId id="296" r:id="rId30"/>
    <p:sldId id="26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048" autoAdjust="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89D8AD-4A1A-4334-ACCF-A25CFDD25913}" type="doc">
      <dgm:prSet loTypeId="urn:microsoft.com/office/officeart/2005/8/layout/hProcess9" loCatId="process" qsTypeId="urn:microsoft.com/office/officeart/2005/8/quickstyle/simple1" qsCatId="simple" csTypeId="urn:microsoft.com/office/officeart/2005/8/colors/accent1_2" csCatId="accent1" phldr="1"/>
      <dgm:spPr/>
    </dgm:pt>
    <dgm:pt modelId="{D7F6F5B6-FB5F-4B91-A6E0-B76E261123C6}">
      <dgm:prSet phldrT="[Text]" custT="1"/>
      <dgm:spPr/>
      <dgm:t>
        <a:bodyPr/>
        <a:lstStyle/>
        <a:p>
          <a:r>
            <a:rPr lang="en-US" sz="2000" dirty="0" smtClean="0"/>
            <a:t>Knowledge </a:t>
          </a:r>
          <a:endParaRPr lang="en-US" sz="2000" dirty="0"/>
        </a:p>
      </dgm:t>
    </dgm:pt>
    <dgm:pt modelId="{B53938B1-2B5F-49AB-B678-6CD4B328C7C5}" type="parTrans" cxnId="{464AFD9E-F690-4979-804E-A1DD4A3ADA10}">
      <dgm:prSet/>
      <dgm:spPr/>
      <dgm:t>
        <a:bodyPr/>
        <a:lstStyle/>
        <a:p>
          <a:endParaRPr lang="en-US"/>
        </a:p>
      </dgm:t>
    </dgm:pt>
    <dgm:pt modelId="{C50E8A54-8EF6-4234-8C2C-88792DC89AD2}" type="sibTrans" cxnId="{464AFD9E-F690-4979-804E-A1DD4A3ADA10}">
      <dgm:prSet/>
      <dgm:spPr/>
      <dgm:t>
        <a:bodyPr/>
        <a:lstStyle/>
        <a:p>
          <a:endParaRPr lang="en-US"/>
        </a:p>
      </dgm:t>
    </dgm:pt>
    <dgm:pt modelId="{57BB47E7-691A-4D25-8E4A-A644B9468F00}">
      <dgm:prSet phldrT="[Text]" custT="1"/>
      <dgm:spPr/>
      <dgm:t>
        <a:bodyPr/>
        <a:lstStyle/>
        <a:p>
          <a:r>
            <a:rPr lang="en-US" sz="2000" dirty="0" smtClean="0"/>
            <a:t>Attitude </a:t>
          </a:r>
          <a:endParaRPr lang="en-US" sz="2000" dirty="0"/>
        </a:p>
      </dgm:t>
    </dgm:pt>
    <dgm:pt modelId="{664D71A0-DC47-4C9A-AB84-F2C44C2BD5D6}" type="parTrans" cxnId="{9E70AC95-3250-40DB-B498-500695B6E2AF}">
      <dgm:prSet/>
      <dgm:spPr/>
      <dgm:t>
        <a:bodyPr/>
        <a:lstStyle/>
        <a:p>
          <a:endParaRPr lang="en-US"/>
        </a:p>
      </dgm:t>
    </dgm:pt>
    <dgm:pt modelId="{FDA81FAE-DF75-4092-B114-6EBA63D7C488}" type="sibTrans" cxnId="{9E70AC95-3250-40DB-B498-500695B6E2AF}">
      <dgm:prSet/>
      <dgm:spPr/>
      <dgm:t>
        <a:bodyPr/>
        <a:lstStyle/>
        <a:p>
          <a:endParaRPr lang="en-US"/>
        </a:p>
      </dgm:t>
    </dgm:pt>
    <dgm:pt modelId="{44291F0E-3C62-4143-B948-23ADF7DC5DD6}">
      <dgm:prSet phldrT="[Text]" custT="1"/>
      <dgm:spPr/>
      <dgm:t>
        <a:bodyPr/>
        <a:lstStyle/>
        <a:p>
          <a:r>
            <a:rPr lang="en-US" sz="2000" dirty="0" smtClean="0"/>
            <a:t>Skill</a:t>
          </a:r>
          <a:endParaRPr lang="en-US" sz="2000" dirty="0"/>
        </a:p>
      </dgm:t>
    </dgm:pt>
    <dgm:pt modelId="{B277BE55-260F-462E-BB67-0DA1221545B6}" type="parTrans" cxnId="{0A3224F5-BDBF-48E8-968D-16B8EEB395FD}">
      <dgm:prSet/>
      <dgm:spPr/>
      <dgm:t>
        <a:bodyPr/>
        <a:lstStyle/>
        <a:p>
          <a:endParaRPr lang="en-US"/>
        </a:p>
      </dgm:t>
    </dgm:pt>
    <dgm:pt modelId="{EAF1E9B3-E67A-4480-BC9A-565648C39AE5}" type="sibTrans" cxnId="{0A3224F5-BDBF-48E8-968D-16B8EEB395FD}">
      <dgm:prSet/>
      <dgm:spPr/>
      <dgm:t>
        <a:bodyPr/>
        <a:lstStyle/>
        <a:p>
          <a:endParaRPr lang="en-US"/>
        </a:p>
      </dgm:t>
    </dgm:pt>
    <dgm:pt modelId="{4FD383C7-B29B-4FAF-85B9-76DF7A01EA7D}" type="pres">
      <dgm:prSet presAssocID="{F089D8AD-4A1A-4334-ACCF-A25CFDD25913}" presName="CompostProcess" presStyleCnt="0">
        <dgm:presLayoutVars>
          <dgm:dir/>
          <dgm:resizeHandles val="exact"/>
        </dgm:presLayoutVars>
      </dgm:prSet>
      <dgm:spPr/>
    </dgm:pt>
    <dgm:pt modelId="{F9AC55F1-6A2F-444B-9E52-350D1D891489}" type="pres">
      <dgm:prSet presAssocID="{F089D8AD-4A1A-4334-ACCF-A25CFDD25913}" presName="arrow" presStyleLbl="bgShp" presStyleIdx="0" presStyleCnt="1"/>
      <dgm:spPr/>
    </dgm:pt>
    <dgm:pt modelId="{B7D9EBFF-1CE7-4998-9846-62E551545D2F}" type="pres">
      <dgm:prSet presAssocID="{F089D8AD-4A1A-4334-ACCF-A25CFDD25913}" presName="linearProcess" presStyleCnt="0"/>
      <dgm:spPr/>
    </dgm:pt>
    <dgm:pt modelId="{F066BDA7-96CE-4A4A-939C-30294ABB6A4C}" type="pres">
      <dgm:prSet presAssocID="{D7F6F5B6-FB5F-4B91-A6E0-B76E261123C6}" presName="textNode" presStyleLbl="node1" presStyleIdx="0" presStyleCnt="3">
        <dgm:presLayoutVars>
          <dgm:bulletEnabled val="1"/>
        </dgm:presLayoutVars>
      </dgm:prSet>
      <dgm:spPr/>
      <dgm:t>
        <a:bodyPr/>
        <a:lstStyle/>
        <a:p>
          <a:endParaRPr lang="en-US"/>
        </a:p>
      </dgm:t>
    </dgm:pt>
    <dgm:pt modelId="{A607B59A-63E5-49C0-AA66-FC9A203CA2A8}" type="pres">
      <dgm:prSet presAssocID="{C50E8A54-8EF6-4234-8C2C-88792DC89AD2}" presName="sibTrans" presStyleCnt="0"/>
      <dgm:spPr/>
    </dgm:pt>
    <dgm:pt modelId="{99C1D5C4-F27D-4946-B9A2-34B35B14BC59}" type="pres">
      <dgm:prSet presAssocID="{57BB47E7-691A-4D25-8E4A-A644B9468F00}" presName="textNode" presStyleLbl="node1" presStyleIdx="1" presStyleCnt="3">
        <dgm:presLayoutVars>
          <dgm:bulletEnabled val="1"/>
        </dgm:presLayoutVars>
      </dgm:prSet>
      <dgm:spPr/>
      <dgm:t>
        <a:bodyPr/>
        <a:lstStyle/>
        <a:p>
          <a:endParaRPr lang="en-US"/>
        </a:p>
      </dgm:t>
    </dgm:pt>
    <dgm:pt modelId="{D8F8D77E-EAE6-478E-BB08-493947AE0431}" type="pres">
      <dgm:prSet presAssocID="{FDA81FAE-DF75-4092-B114-6EBA63D7C488}" presName="sibTrans" presStyleCnt="0"/>
      <dgm:spPr/>
    </dgm:pt>
    <dgm:pt modelId="{AF37FCEA-09A1-4019-BDF6-CCA1ECD0404C}" type="pres">
      <dgm:prSet presAssocID="{44291F0E-3C62-4143-B948-23ADF7DC5DD6}" presName="textNode" presStyleLbl="node1" presStyleIdx="2" presStyleCnt="3">
        <dgm:presLayoutVars>
          <dgm:bulletEnabled val="1"/>
        </dgm:presLayoutVars>
      </dgm:prSet>
      <dgm:spPr/>
      <dgm:t>
        <a:bodyPr/>
        <a:lstStyle/>
        <a:p>
          <a:endParaRPr lang="en-US"/>
        </a:p>
      </dgm:t>
    </dgm:pt>
  </dgm:ptLst>
  <dgm:cxnLst>
    <dgm:cxn modelId="{464AFD9E-F690-4979-804E-A1DD4A3ADA10}" srcId="{F089D8AD-4A1A-4334-ACCF-A25CFDD25913}" destId="{D7F6F5B6-FB5F-4B91-A6E0-B76E261123C6}" srcOrd="0" destOrd="0" parTransId="{B53938B1-2B5F-49AB-B678-6CD4B328C7C5}" sibTransId="{C50E8A54-8EF6-4234-8C2C-88792DC89AD2}"/>
    <dgm:cxn modelId="{9E70AC95-3250-40DB-B498-500695B6E2AF}" srcId="{F089D8AD-4A1A-4334-ACCF-A25CFDD25913}" destId="{57BB47E7-691A-4D25-8E4A-A644B9468F00}" srcOrd="1" destOrd="0" parTransId="{664D71A0-DC47-4C9A-AB84-F2C44C2BD5D6}" sibTransId="{FDA81FAE-DF75-4092-B114-6EBA63D7C488}"/>
    <dgm:cxn modelId="{8F6E9F6B-6471-4FCB-8541-56645FD0DA0D}" type="presOf" srcId="{F089D8AD-4A1A-4334-ACCF-A25CFDD25913}" destId="{4FD383C7-B29B-4FAF-85B9-76DF7A01EA7D}" srcOrd="0" destOrd="0" presId="urn:microsoft.com/office/officeart/2005/8/layout/hProcess9"/>
    <dgm:cxn modelId="{0B7F999C-3128-48E3-A6F4-41EFCB9FF046}" type="presOf" srcId="{44291F0E-3C62-4143-B948-23ADF7DC5DD6}" destId="{AF37FCEA-09A1-4019-BDF6-CCA1ECD0404C}" srcOrd="0" destOrd="0" presId="urn:microsoft.com/office/officeart/2005/8/layout/hProcess9"/>
    <dgm:cxn modelId="{0A3224F5-BDBF-48E8-968D-16B8EEB395FD}" srcId="{F089D8AD-4A1A-4334-ACCF-A25CFDD25913}" destId="{44291F0E-3C62-4143-B948-23ADF7DC5DD6}" srcOrd="2" destOrd="0" parTransId="{B277BE55-260F-462E-BB67-0DA1221545B6}" sibTransId="{EAF1E9B3-E67A-4480-BC9A-565648C39AE5}"/>
    <dgm:cxn modelId="{AAE313FC-849A-4E53-8D47-4B2D546F34CB}" type="presOf" srcId="{57BB47E7-691A-4D25-8E4A-A644B9468F00}" destId="{99C1D5C4-F27D-4946-B9A2-34B35B14BC59}" srcOrd="0" destOrd="0" presId="urn:microsoft.com/office/officeart/2005/8/layout/hProcess9"/>
    <dgm:cxn modelId="{C484537B-7004-4AEF-BE26-B1E2A082AC77}" type="presOf" srcId="{D7F6F5B6-FB5F-4B91-A6E0-B76E261123C6}" destId="{F066BDA7-96CE-4A4A-939C-30294ABB6A4C}" srcOrd="0" destOrd="0" presId="urn:microsoft.com/office/officeart/2005/8/layout/hProcess9"/>
    <dgm:cxn modelId="{48AE2093-5A32-4831-BB88-6F657647AB90}" type="presParOf" srcId="{4FD383C7-B29B-4FAF-85B9-76DF7A01EA7D}" destId="{F9AC55F1-6A2F-444B-9E52-350D1D891489}" srcOrd="0" destOrd="0" presId="urn:microsoft.com/office/officeart/2005/8/layout/hProcess9"/>
    <dgm:cxn modelId="{9F606CC3-41B8-4369-B2DC-2D8E42B203E0}" type="presParOf" srcId="{4FD383C7-B29B-4FAF-85B9-76DF7A01EA7D}" destId="{B7D9EBFF-1CE7-4998-9846-62E551545D2F}" srcOrd="1" destOrd="0" presId="urn:microsoft.com/office/officeart/2005/8/layout/hProcess9"/>
    <dgm:cxn modelId="{6A3D5C03-40AE-49EF-9637-8F5840826D3B}" type="presParOf" srcId="{B7D9EBFF-1CE7-4998-9846-62E551545D2F}" destId="{F066BDA7-96CE-4A4A-939C-30294ABB6A4C}" srcOrd="0" destOrd="0" presId="urn:microsoft.com/office/officeart/2005/8/layout/hProcess9"/>
    <dgm:cxn modelId="{094BC791-E218-4195-9B81-4AE48F961B15}" type="presParOf" srcId="{B7D9EBFF-1CE7-4998-9846-62E551545D2F}" destId="{A607B59A-63E5-49C0-AA66-FC9A203CA2A8}" srcOrd="1" destOrd="0" presId="urn:microsoft.com/office/officeart/2005/8/layout/hProcess9"/>
    <dgm:cxn modelId="{69166A28-0E41-4855-93F4-568F43090827}" type="presParOf" srcId="{B7D9EBFF-1CE7-4998-9846-62E551545D2F}" destId="{99C1D5C4-F27D-4946-B9A2-34B35B14BC59}" srcOrd="2" destOrd="0" presId="urn:microsoft.com/office/officeart/2005/8/layout/hProcess9"/>
    <dgm:cxn modelId="{C154D603-5718-4639-A191-2DDAA00EB607}" type="presParOf" srcId="{B7D9EBFF-1CE7-4998-9846-62E551545D2F}" destId="{D8F8D77E-EAE6-478E-BB08-493947AE0431}" srcOrd="3" destOrd="0" presId="urn:microsoft.com/office/officeart/2005/8/layout/hProcess9"/>
    <dgm:cxn modelId="{5DB511E8-2A5C-4C2A-8A2A-20BE27264175}" type="presParOf" srcId="{B7D9EBFF-1CE7-4998-9846-62E551545D2F}" destId="{AF37FCEA-09A1-4019-BDF6-CCA1ECD0404C}" srcOrd="4" destOrd="0" presId="urn:microsoft.com/office/officeart/2005/8/layout/hProcess9"/>
  </dgm:cxnLst>
  <dgm:bg/>
  <dgm:whole/>
</dgm:dataModel>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2BCDE0-0B3A-4C44-896F-68D53378A83E}" type="datetimeFigureOut">
              <a:rPr lang="en-US" smtClean="0"/>
              <a:pPr/>
              <a:t>2/12/2017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CEC0A6-5C1A-40DA-834B-DE0A4C7D84C4}" type="slidenum">
              <a:rPr lang="en-US" smtClean="0"/>
              <a:pPr/>
              <a:t>‹#›</a:t>
            </a:fld>
            <a:endParaRPr lang="en-US"/>
          </a:p>
        </p:txBody>
      </p:sp>
    </p:spTree>
    <p:extLst>
      <p:ext uri="{BB962C8B-B14F-4D97-AF65-F5344CB8AC3E}">
        <p14:creationId xmlns:p14="http://schemas.microsoft.com/office/powerpoint/2010/main" xmlns="" val="9008523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CEC0A6-5C1A-40DA-834B-DE0A4C7D84C4}" type="slidenum">
              <a:rPr lang="en-US" smtClean="0"/>
              <a:pPr/>
              <a:t>1</a:t>
            </a:fld>
            <a:endParaRPr lang="en-US"/>
          </a:p>
        </p:txBody>
      </p:sp>
    </p:spTree>
    <p:extLst>
      <p:ext uri="{BB962C8B-B14F-4D97-AF65-F5344CB8AC3E}">
        <p14:creationId xmlns:p14="http://schemas.microsoft.com/office/powerpoint/2010/main" xmlns="" val="3591844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They look at facial expressions to determine a person's mood and often doodle (draw or sketch) when waiting or bored. </a:t>
            </a:r>
          </a:p>
          <a:p>
            <a:endParaRPr lang="en-US" dirty="0"/>
          </a:p>
        </p:txBody>
      </p:sp>
      <p:sp>
        <p:nvSpPr>
          <p:cNvPr id="4" name="Slide Number Placeholder 3"/>
          <p:cNvSpPr>
            <a:spLocks noGrp="1"/>
          </p:cNvSpPr>
          <p:nvPr>
            <p:ph type="sldNum" sz="quarter" idx="10"/>
          </p:nvPr>
        </p:nvSpPr>
        <p:spPr/>
        <p:txBody>
          <a:bodyPr/>
          <a:lstStyle/>
          <a:p>
            <a:fld id="{3FCEC0A6-5C1A-40DA-834B-DE0A4C7D84C4}" type="slidenum">
              <a:rPr lang="en-US" smtClean="0"/>
              <a:pPr/>
              <a:t>11</a:t>
            </a:fld>
            <a:endParaRPr lang="en-US"/>
          </a:p>
        </p:txBody>
      </p:sp>
    </p:spTree>
    <p:extLst>
      <p:ext uri="{BB962C8B-B14F-4D97-AF65-F5344CB8AC3E}">
        <p14:creationId xmlns:p14="http://schemas.microsoft.com/office/powerpoint/2010/main" xmlns="" val="1095415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They often say things like: ♦ "That sounds great." ♦ "Listen to me." ♦ "I'm listening."  ♦ "Something tells me…" </a:t>
            </a:r>
            <a:endParaRPr lang="en-US" dirty="0"/>
          </a:p>
        </p:txBody>
      </p:sp>
      <p:sp>
        <p:nvSpPr>
          <p:cNvPr id="4" name="Slide Number Placeholder 3"/>
          <p:cNvSpPr>
            <a:spLocks noGrp="1"/>
          </p:cNvSpPr>
          <p:nvPr>
            <p:ph type="sldNum" sz="quarter" idx="10"/>
          </p:nvPr>
        </p:nvSpPr>
        <p:spPr/>
        <p:txBody>
          <a:bodyPr/>
          <a:lstStyle/>
          <a:p>
            <a:fld id="{3FCEC0A6-5C1A-40DA-834B-DE0A4C7D84C4}" type="slidenum">
              <a:rPr lang="en-US" smtClean="0"/>
              <a:pPr/>
              <a:t>12</a:t>
            </a:fld>
            <a:endParaRPr lang="en-US"/>
          </a:p>
        </p:txBody>
      </p:sp>
    </p:spTree>
    <p:extLst>
      <p:ext uri="{BB962C8B-B14F-4D97-AF65-F5344CB8AC3E}">
        <p14:creationId xmlns:p14="http://schemas.microsoft.com/office/powerpoint/2010/main" xmlns="" val="3329128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group as a whole gains an understanding of each other’s priorities and interests</a:t>
            </a:r>
            <a:r>
              <a:rPr lang="en-US" dirty="0" smtClean="0"/>
              <a:t>. </a:t>
            </a:r>
          </a:p>
          <a:p>
            <a:endParaRPr lang="en-US" dirty="0"/>
          </a:p>
        </p:txBody>
      </p:sp>
      <p:sp>
        <p:nvSpPr>
          <p:cNvPr id="4" name="Slide Number Placeholder 3"/>
          <p:cNvSpPr>
            <a:spLocks noGrp="1"/>
          </p:cNvSpPr>
          <p:nvPr>
            <p:ph type="sldNum" sz="quarter" idx="10"/>
          </p:nvPr>
        </p:nvSpPr>
        <p:spPr/>
        <p:txBody>
          <a:bodyPr/>
          <a:lstStyle/>
          <a:p>
            <a:fld id="{3FCEC0A6-5C1A-40DA-834B-DE0A4C7D84C4}" type="slidenum">
              <a:rPr lang="en-US" smtClean="0"/>
              <a:pPr/>
              <a:t>18</a:t>
            </a:fld>
            <a:endParaRPr lang="en-US"/>
          </a:p>
        </p:txBody>
      </p:sp>
    </p:spTree>
    <p:extLst>
      <p:ext uri="{BB962C8B-B14F-4D97-AF65-F5344CB8AC3E}">
        <p14:creationId xmlns:p14="http://schemas.microsoft.com/office/powerpoint/2010/main" xmlns="" val="3860044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Connect with audience, one person at a time</a:t>
            </a:r>
            <a:endParaRPr lang="en-US" dirty="0"/>
          </a:p>
        </p:txBody>
      </p:sp>
      <p:sp>
        <p:nvSpPr>
          <p:cNvPr id="4" name="Slide Number Placeholder 3"/>
          <p:cNvSpPr>
            <a:spLocks noGrp="1"/>
          </p:cNvSpPr>
          <p:nvPr>
            <p:ph type="sldNum" sz="quarter" idx="10"/>
          </p:nvPr>
        </p:nvSpPr>
        <p:spPr/>
        <p:txBody>
          <a:bodyPr/>
          <a:lstStyle/>
          <a:p>
            <a:fld id="{3FCEC0A6-5C1A-40DA-834B-DE0A4C7D84C4}" type="slidenum">
              <a:rPr lang="en-US" smtClean="0"/>
              <a:pPr/>
              <a:t>22</a:t>
            </a:fld>
            <a:endParaRPr lang="en-US"/>
          </a:p>
        </p:txBody>
      </p:sp>
    </p:spTree>
    <p:extLst>
      <p:ext uri="{BB962C8B-B14F-4D97-AF65-F5344CB8AC3E}">
        <p14:creationId xmlns:p14="http://schemas.microsoft.com/office/powerpoint/2010/main" xmlns="" val="4052672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Stock ownership increases sharply with literacy.</a:t>
            </a:r>
          </a:p>
          <a:p>
            <a:r>
              <a:rPr lang="en-US" dirty="0" smtClean="0"/>
              <a:t>Q.1 ) Buying a company stock usually provides a safer return than a stock mutual fund. True or false? </a:t>
            </a:r>
          </a:p>
          <a:p>
            <a:r>
              <a:rPr lang="en-US" dirty="0" smtClean="0"/>
              <a:t>Q. 2. Stocks are normally riskier than bonds. True or false?</a:t>
            </a:r>
            <a:endParaRPr lang="en-US" dirty="0"/>
          </a:p>
        </p:txBody>
      </p:sp>
      <p:sp>
        <p:nvSpPr>
          <p:cNvPr id="4" name="Slide Number Placeholder 3"/>
          <p:cNvSpPr>
            <a:spLocks noGrp="1"/>
          </p:cNvSpPr>
          <p:nvPr>
            <p:ph type="sldNum" sz="quarter" idx="10"/>
          </p:nvPr>
        </p:nvSpPr>
        <p:spPr/>
        <p:txBody>
          <a:bodyPr/>
          <a:lstStyle/>
          <a:p>
            <a:fld id="{3FCEC0A6-5C1A-40DA-834B-DE0A4C7D84C4}" type="slidenum">
              <a:rPr lang="en-US" smtClean="0"/>
              <a:pPr/>
              <a:t>28</a:t>
            </a:fld>
            <a:endParaRPr lang="en-US"/>
          </a:p>
        </p:txBody>
      </p:sp>
    </p:spTree>
    <p:extLst>
      <p:ext uri="{BB962C8B-B14F-4D97-AF65-F5344CB8AC3E}">
        <p14:creationId xmlns:p14="http://schemas.microsoft.com/office/powerpoint/2010/main" xmlns="" val="1138374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CEC0A6-5C1A-40DA-834B-DE0A4C7D84C4}" type="slidenum">
              <a:rPr lang="en-US" smtClean="0"/>
              <a:pPr/>
              <a:t>29</a:t>
            </a:fld>
            <a:endParaRPr lang="en-US"/>
          </a:p>
        </p:txBody>
      </p:sp>
    </p:spTree>
    <p:extLst>
      <p:ext uri="{BB962C8B-B14F-4D97-AF65-F5344CB8AC3E}">
        <p14:creationId xmlns:p14="http://schemas.microsoft.com/office/powerpoint/2010/main" xmlns="" val="2510502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D14ECD9-A7D4-4F9C-8B1B-19CFA99AFCB7}" type="datetime1">
              <a:rPr lang="en-US" smtClean="0"/>
              <a:pPr/>
              <a:t>2/12/2017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Train the trainer </a:t>
            </a: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309856B-299D-4856-A5C0-E5EC663935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C1CB359-7C87-40D8-B7D9-9637355887A3}" type="datetime1">
              <a:rPr lang="en-US" smtClean="0"/>
              <a:pPr/>
              <a:t>2/12/2017</a:t>
            </a:fld>
            <a:endParaRPr lang="en-US"/>
          </a:p>
        </p:txBody>
      </p:sp>
      <p:sp>
        <p:nvSpPr>
          <p:cNvPr id="5" name="Footer Placeholder 4"/>
          <p:cNvSpPr>
            <a:spLocks noGrp="1"/>
          </p:cNvSpPr>
          <p:nvPr>
            <p:ph type="ftr" sz="quarter" idx="11"/>
          </p:nvPr>
        </p:nvSpPr>
        <p:spPr/>
        <p:txBody>
          <a:bodyPr/>
          <a:lstStyle>
            <a:extLst/>
          </a:lstStyle>
          <a:p>
            <a:r>
              <a:rPr lang="en-US" smtClean="0"/>
              <a:t>Train the trainer </a:t>
            </a:r>
            <a:endParaRPr lang="en-US"/>
          </a:p>
        </p:txBody>
      </p:sp>
      <p:sp>
        <p:nvSpPr>
          <p:cNvPr id="6" name="Slide Number Placeholder 5"/>
          <p:cNvSpPr>
            <a:spLocks noGrp="1"/>
          </p:cNvSpPr>
          <p:nvPr>
            <p:ph type="sldNum" sz="quarter" idx="12"/>
          </p:nvPr>
        </p:nvSpPr>
        <p:spPr/>
        <p:txBody>
          <a:bodyPr/>
          <a:lstStyle>
            <a:extLst/>
          </a:lstStyle>
          <a:p>
            <a:fld id="{C309856B-299D-4856-A5C0-E5EC663935F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2622E4-94C7-487C-B522-8330EC5BC469}" type="datetime1">
              <a:rPr lang="en-US" smtClean="0"/>
              <a:pPr/>
              <a:t>2/12/2017</a:t>
            </a:fld>
            <a:endParaRPr lang="en-US"/>
          </a:p>
        </p:txBody>
      </p:sp>
      <p:sp>
        <p:nvSpPr>
          <p:cNvPr id="5" name="Footer Placeholder 4"/>
          <p:cNvSpPr>
            <a:spLocks noGrp="1"/>
          </p:cNvSpPr>
          <p:nvPr>
            <p:ph type="ftr" sz="quarter" idx="11"/>
          </p:nvPr>
        </p:nvSpPr>
        <p:spPr/>
        <p:txBody>
          <a:bodyPr/>
          <a:lstStyle>
            <a:extLst/>
          </a:lstStyle>
          <a:p>
            <a:r>
              <a:rPr lang="en-US" smtClean="0"/>
              <a:t>Train the trainer </a:t>
            </a:r>
            <a:endParaRPr lang="en-US"/>
          </a:p>
        </p:txBody>
      </p:sp>
      <p:sp>
        <p:nvSpPr>
          <p:cNvPr id="6" name="Slide Number Placeholder 5"/>
          <p:cNvSpPr>
            <a:spLocks noGrp="1"/>
          </p:cNvSpPr>
          <p:nvPr>
            <p:ph type="sldNum" sz="quarter" idx="12"/>
          </p:nvPr>
        </p:nvSpPr>
        <p:spPr/>
        <p:txBody>
          <a:bodyPr/>
          <a:lstStyle>
            <a:extLst/>
          </a:lstStyle>
          <a:p>
            <a:fld id="{C309856B-299D-4856-A5C0-E5EC663935F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7696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62000" y="1905000"/>
            <a:ext cx="37719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19050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86300" y="4000500"/>
            <a:ext cx="3771900" cy="19431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p:txBody>
          <a:bodyPr/>
          <a:lstStyle>
            <a:lvl1pPr>
              <a:defRPr/>
            </a:lvl1pPr>
          </a:lstStyle>
          <a:p>
            <a:pPr>
              <a:defRPr/>
            </a:pPr>
            <a:fld id="{90D1F9D1-05DB-4D70-BDD9-A5E758D1EAF5}" type="datetime1">
              <a:rPr lang="en-US" smtClean="0"/>
              <a:pPr>
                <a:defRPr/>
              </a:pPr>
              <a:t>2/12/2017</a:t>
            </a:fld>
            <a:endParaRPr lang="en-US"/>
          </a:p>
        </p:txBody>
      </p:sp>
      <p:sp>
        <p:nvSpPr>
          <p:cNvPr id="7" name="Rectangle 5"/>
          <p:cNvSpPr>
            <a:spLocks noGrp="1" noChangeArrowheads="1"/>
          </p:cNvSpPr>
          <p:nvPr>
            <p:ph type="ftr" sz="quarter" idx="11"/>
          </p:nvPr>
        </p:nvSpPr>
        <p:spPr/>
        <p:txBody>
          <a:bodyPr/>
          <a:lstStyle>
            <a:lvl1pPr>
              <a:defRPr/>
            </a:lvl1pPr>
          </a:lstStyle>
          <a:p>
            <a:pPr>
              <a:defRPr/>
            </a:pPr>
            <a:r>
              <a:rPr lang="en-US" smtClean="0"/>
              <a:t>Train the trainer </a:t>
            </a:r>
            <a:endParaRPr lang="en-US"/>
          </a:p>
        </p:txBody>
      </p:sp>
      <p:sp>
        <p:nvSpPr>
          <p:cNvPr id="8" name="Rectangle 6"/>
          <p:cNvSpPr>
            <a:spLocks noGrp="1" noChangeArrowheads="1"/>
          </p:cNvSpPr>
          <p:nvPr>
            <p:ph type="sldNum" sz="quarter" idx="12"/>
          </p:nvPr>
        </p:nvSpPr>
        <p:spPr/>
        <p:txBody>
          <a:bodyPr/>
          <a:lstStyle>
            <a:lvl1pPr>
              <a:defRPr/>
            </a:lvl1pPr>
          </a:lstStyle>
          <a:p>
            <a:pPr>
              <a:defRPr/>
            </a:pPr>
            <a:fld id="{7476CF10-E5D2-4B19-91C2-85934C429B99}" type="slidenum">
              <a:rPr lang="en-US"/>
              <a:pPr>
                <a:defRPr/>
              </a:pPr>
              <a:t>‹#›</a:t>
            </a:fld>
            <a:endParaRPr lang="en-US"/>
          </a:p>
        </p:txBody>
      </p:sp>
    </p:spTree>
    <p:extLst>
      <p:ext uri="{BB962C8B-B14F-4D97-AF65-F5344CB8AC3E}">
        <p14:creationId xmlns:p14="http://schemas.microsoft.com/office/powerpoint/2010/main" xmlns="" val="496250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D1D392-B53D-4DDA-8B6C-2E54A102882F}" type="datetime1">
              <a:rPr lang="en-US" smtClean="0"/>
              <a:pPr/>
              <a:t>2/12/2017</a:t>
            </a:fld>
            <a:endParaRPr lang="en-US"/>
          </a:p>
        </p:txBody>
      </p:sp>
      <p:sp>
        <p:nvSpPr>
          <p:cNvPr id="5" name="Footer Placeholder 4"/>
          <p:cNvSpPr>
            <a:spLocks noGrp="1"/>
          </p:cNvSpPr>
          <p:nvPr>
            <p:ph type="ftr" sz="quarter" idx="11"/>
          </p:nvPr>
        </p:nvSpPr>
        <p:spPr/>
        <p:txBody>
          <a:bodyPr/>
          <a:lstStyle>
            <a:extLst/>
          </a:lstStyle>
          <a:p>
            <a:r>
              <a:rPr lang="en-US" smtClean="0"/>
              <a:t>Train the trainer </a:t>
            </a:r>
            <a:endParaRPr lang="en-US"/>
          </a:p>
        </p:txBody>
      </p:sp>
      <p:sp>
        <p:nvSpPr>
          <p:cNvPr id="6" name="Slide Number Placeholder 5"/>
          <p:cNvSpPr>
            <a:spLocks noGrp="1"/>
          </p:cNvSpPr>
          <p:nvPr>
            <p:ph type="sldNum" sz="quarter" idx="12"/>
          </p:nvPr>
        </p:nvSpPr>
        <p:spPr/>
        <p:txBody>
          <a:bodyPr/>
          <a:lstStyle>
            <a:extLst/>
          </a:lstStyle>
          <a:p>
            <a:fld id="{C309856B-299D-4856-A5C0-E5EC663935F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245525F-4D67-4B49-BF11-4A9B49C164EA}" type="datetime1">
              <a:rPr lang="en-US" smtClean="0"/>
              <a:pPr/>
              <a:t>2/12/2017</a:t>
            </a:fld>
            <a:endParaRPr lang="en-US"/>
          </a:p>
        </p:txBody>
      </p:sp>
      <p:sp>
        <p:nvSpPr>
          <p:cNvPr id="5" name="Footer Placeholder 4"/>
          <p:cNvSpPr>
            <a:spLocks noGrp="1"/>
          </p:cNvSpPr>
          <p:nvPr>
            <p:ph type="ftr" sz="quarter" idx="11"/>
          </p:nvPr>
        </p:nvSpPr>
        <p:spPr/>
        <p:txBody>
          <a:bodyPr/>
          <a:lstStyle>
            <a:extLst/>
          </a:lstStyle>
          <a:p>
            <a:r>
              <a:rPr lang="en-US" smtClean="0"/>
              <a:t>Train the trainer </a:t>
            </a:r>
            <a:endParaRPr lang="en-US"/>
          </a:p>
        </p:txBody>
      </p:sp>
      <p:sp>
        <p:nvSpPr>
          <p:cNvPr id="6" name="Slide Number Placeholder 5"/>
          <p:cNvSpPr>
            <a:spLocks noGrp="1"/>
          </p:cNvSpPr>
          <p:nvPr>
            <p:ph type="sldNum" sz="quarter" idx="12"/>
          </p:nvPr>
        </p:nvSpPr>
        <p:spPr/>
        <p:txBody>
          <a:bodyPr/>
          <a:lstStyle>
            <a:extLst/>
          </a:lstStyle>
          <a:p>
            <a:fld id="{C309856B-299D-4856-A5C0-E5EC663935F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4D3DA1-C67A-4F5F-80B0-550023BBE39D}" type="datetime1">
              <a:rPr lang="en-US" smtClean="0"/>
              <a:pPr/>
              <a:t>2/12/2017</a:t>
            </a:fld>
            <a:endParaRPr lang="en-US"/>
          </a:p>
        </p:txBody>
      </p:sp>
      <p:sp>
        <p:nvSpPr>
          <p:cNvPr id="6" name="Footer Placeholder 5"/>
          <p:cNvSpPr>
            <a:spLocks noGrp="1"/>
          </p:cNvSpPr>
          <p:nvPr>
            <p:ph type="ftr" sz="quarter" idx="11"/>
          </p:nvPr>
        </p:nvSpPr>
        <p:spPr/>
        <p:txBody>
          <a:bodyPr/>
          <a:lstStyle>
            <a:extLst/>
          </a:lstStyle>
          <a:p>
            <a:r>
              <a:rPr lang="en-US" smtClean="0"/>
              <a:t>Train the trainer </a:t>
            </a:r>
            <a:endParaRPr lang="en-US"/>
          </a:p>
        </p:txBody>
      </p:sp>
      <p:sp>
        <p:nvSpPr>
          <p:cNvPr id="7" name="Slide Number Placeholder 6"/>
          <p:cNvSpPr>
            <a:spLocks noGrp="1"/>
          </p:cNvSpPr>
          <p:nvPr>
            <p:ph type="sldNum" sz="quarter" idx="12"/>
          </p:nvPr>
        </p:nvSpPr>
        <p:spPr/>
        <p:txBody>
          <a:bodyPr/>
          <a:lstStyle>
            <a:extLst/>
          </a:lstStyle>
          <a:p>
            <a:fld id="{C309856B-299D-4856-A5C0-E5EC663935F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0B99665-3474-4441-99AA-9F88C4EA07AA}" type="datetime1">
              <a:rPr lang="en-US" smtClean="0"/>
              <a:pPr/>
              <a:t>2/12/2017</a:t>
            </a:fld>
            <a:endParaRPr lang="en-US"/>
          </a:p>
        </p:txBody>
      </p:sp>
      <p:sp>
        <p:nvSpPr>
          <p:cNvPr id="8" name="Footer Placeholder 7"/>
          <p:cNvSpPr>
            <a:spLocks noGrp="1"/>
          </p:cNvSpPr>
          <p:nvPr>
            <p:ph type="ftr" sz="quarter" idx="11"/>
          </p:nvPr>
        </p:nvSpPr>
        <p:spPr/>
        <p:txBody>
          <a:bodyPr/>
          <a:lstStyle>
            <a:extLst/>
          </a:lstStyle>
          <a:p>
            <a:r>
              <a:rPr lang="en-US" smtClean="0"/>
              <a:t>Train the trainer </a:t>
            </a:r>
            <a:endParaRPr lang="en-US"/>
          </a:p>
        </p:txBody>
      </p:sp>
      <p:sp>
        <p:nvSpPr>
          <p:cNvPr id="9" name="Slide Number Placeholder 8"/>
          <p:cNvSpPr>
            <a:spLocks noGrp="1"/>
          </p:cNvSpPr>
          <p:nvPr>
            <p:ph type="sldNum" sz="quarter" idx="12"/>
          </p:nvPr>
        </p:nvSpPr>
        <p:spPr/>
        <p:txBody>
          <a:bodyPr/>
          <a:lstStyle>
            <a:extLst/>
          </a:lstStyle>
          <a:p>
            <a:fld id="{C309856B-299D-4856-A5C0-E5EC663935F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E2820E0-9FAB-4E5C-BAAE-FF4DEA98CDDA}" type="datetime1">
              <a:rPr lang="en-US" smtClean="0"/>
              <a:pPr/>
              <a:t>2/12/2017</a:t>
            </a:fld>
            <a:endParaRPr lang="en-US"/>
          </a:p>
        </p:txBody>
      </p:sp>
      <p:sp>
        <p:nvSpPr>
          <p:cNvPr id="4" name="Footer Placeholder 3"/>
          <p:cNvSpPr>
            <a:spLocks noGrp="1"/>
          </p:cNvSpPr>
          <p:nvPr>
            <p:ph type="ftr" sz="quarter" idx="11"/>
          </p:nvPr>
        </p:nvSpPr>
        <p:spPr/>
        <p:txBody>
          <a:bodyPr/>
          <a:lstStyle>
            <a:extLst/>
          </a:lstStyle>
          <a:p>
            <a:r>
              <a:rPr lang="en-US" smtClean="0"/>
              <a:t>Train the trainer </a:t>
            </a:r>
            <a:endParaRPr lang="en-US"/>
          </a:p>
        </p:txBody>
      </p:sp>
      <p:sp>
        <p:nvSpPr>
          <p:cNvPr id="5" name="Slide Number Placeholder 4"/>
          <p:cNvSpPr>
            <a:spLocks noGrp="1"/>
          </p:cNvSpPr>
          <p:nvPr>
            <p:ph type="sldNum" sz="quarter" idx="12"/>
          </p:nvPr>
        </p:nvSpPr>
        <p:spPr/>
        <p:txBody>
          <a:bodyPr/>
          <a:lstStyle>
            <a:extLst/>
          </a:lstStyle>
          <a:p>
            <a:fld id="{C309856B-299D-4856-A5C0-E5EC663935F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BD495DF-4F34-4919-9B26-AB07DE60F258}" type="datetime1">
              <a:rPr lang="en-US" smtClean="0"/>
              <a:pPr/>
              <a:t>2/12/2017</a:t>
            </a:fld>
            <a:endParaRPr lang="en-US"/>
          </a:p>
        </p:txBody>
      </p:sp>
      <p:sp>
        <p:nvSpPr>
          <p:cNvPr id="3" name="Footer Placeholder 2"/>
          <p:cNvSpPr>
            <a:spLocks noGrp="1"/>
          </p:cNvSpPr>
          <p:nvPr>
            <p:ph type="ftr" sz="quarter" idx="11"/>
          </p:nvPr>
        </p:nvSpPr>
        <p:spPr/>
        <p:txBody>
          <a:bodyPr/>
          <a:lstStyle>
            <a:extLst/>
          </a:lstStyle>
          <a:p>
            <a:r>
              <a:rPr lang="en-US" smtClean="0"/>
              <a:t>Train the trainer </a:t>
            </a:r>
            <a:endParaRPr lang="en-US"/>
          </a:p>
        </p:txBody>
      </p:sp>
      <p:sp>
        <p:nvSpPr>
          <p:cNvPr id="4" name="Slide Number Placeholder 3"/>
          <p:cNvSpPr>
            <a:spLocks noGrp="1"/>
          </p:cNvSpPr>
          <p:nvPr>
            <p:ph type="sldNum" sz="quarter" idx="12"/>
          </p:nvPr>
        </p:nvSpPr>
        <p:spPr/>
        <p:txBody>
          <a:bodyPr/>
          <a:lstStyle>
            <a:extLst/>
          </a:lstStyle>
          <a:p>
            <a:fld id="{C309856B-299D-4856-A5C0-E5EC663935F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1ACB15D-C7EF-454D-9160-8EE063E60B85}" type="datetime1">
              <a:rPr lang="en-US" smtClean="0"/>
              <a:pPr/>
              <a:t>2/12/2017</a:t>
            </a:fld>
            <a:endParaRPr lang="en-US"/>
          </a:p>
        </p:txBody>
      </p:sp>
      <p:sp>
        <p:nvSpPr>
          <p:cNvPr id="6" name="Footer Placeholder 5"/>
          <p:cNvSpPr>
            <a:spLocks noGrp="1"/>
          </p:cNvSpPr>
          <p:nvPr>
            <p:ph type="ftr" sz="quarter" idx="11"/>
          </p:nvPr>
        </p:nvSpPr>
        <p:spPr/>
        <p:txBody>
          <a:bodyPr/>
          <a:lstStyle>
            <a:extLst/>
          </a:lstStyle>
          <a:p>
            <a:r>
              <a:rPr lang="en-US" smtClean="0"/>
              <a:t>Train the trainer </a:t>
            </a:r>
            <a:endParaRPr lang="en-US"/>
          </a:p>
        </p:txBody>
      </p:sp>
      <p:sp>
        <p:nvSpPr>
          <p:cNvPr id="7" name="Slide Number Placeholder 6"/>
          <p:cNvSpPr>
            <a:spLocks noGrp="1"/>
          </p:cNvSpPr>
          <p:nvPr>
            <p:ph type="sldNum" sz="quarter" idx="12"/>
          </p:nvPr>
        </p:nvSpPr>
        <p:spPr/>
        <p:txBody>
          <a:bodyPr/>
          <a:lstStyle>
            <a:extLst/>
          </a:lstStyle>
          <a:p>
            <a:fld id="{C309856B-299D-4856-A5C0-E5EC663935F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372A5FB-097B-43BD-897D-17A80ECA2A01}" type="datetime1">
              <a:rPr lang="en-US" smtClean="0"/>
              <a:pPr/>
              <a:t>2/12/2017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Train the trainer </a:t>
            </a: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309856B-299D-4856-A5C0-E5EC663935F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8A5442E-3483-4846-9412-CBD605177EC3}" type="datetime1">
              <a:rPr lang="en-US" smtClean="0"/>
              <a:pPr/>
              <a:t>2/12/2017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Train the trainer </a:t>
            </a:r>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309856B-299D-4856-A5C0-E5EC663935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2.xml"/><Relationship Id="rId5" Type="http://schemas.openxmlformats.org/officeDocument/2006/relationships/image" Target="../media/image5.wmf"/><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1"/>
            <a:ext cx="7772400" cy="990599"/>
          </a:xfrm>
        </p:spPr>
        <p:txBody>
          <a:bodyPr>
            <a:normAutofit fontScale="90000"/>
          </a:bodyPr>
          <a:lstStyle/>
          <a:p>
            <a:pPr algn="ctr"/>
            <a:r>
              <a:rPr lang="en-US" sz="3200" dirty="0" smtClean="0">
                <a:solidFill>
                  <a:srgbClr val="006600"/>
                </a:solidFill>
                <a:effectLst/>
                <a:latin typeface="Times New Roman" panose="02020603050405020304" pitchFamily="18" charset="0"/>
                <a:cs typeface="Times New Roman" panose="02020603050405020304" pitchFamily="18" charset="0"/>
              </a:rPr>
              <a:t>Training of Trainers’ (</a:t>
            </a:r>
            <a:r>
              <a:rPr lang="en-US" sz="3200" dirty="0" err="1" smtClean="0">
                <a:solidFill>
                  <a:srgbClr val="006600"/>
                </a:solidFill>
                <a:effectLst/>
                <a:latin typeface="Times New Roman" panose="02020603050405020304" pitchFamily="18" charset="0"/>
                <a:cs typeface="Times New Roman" panose="02020603050405020304" pitchFamily="18" charset="0"/>
              </a:rPr>
              <a:t>ToT</a:t>
            </a:r>
            <a:r>
              <a:rPr lang="en-US" sz="3200" dirty="0" smtClean="0">
                <a:solidFill>
                  <a:srgbClr val="006600"/>
                </a:solidFill>
                <a:effectLst/>
                <a:latin typeface="Times New Roman" panose="02020603050405020304" pitchFamily="18" charset="0"/>
                <a:cs typeface="Times New Roman" panose="02020603050405020304" pitchFamily="18" charset="0"/>
              </a:rPr>
              <a:t>)</a:t>
            </a:r>
            <a:r>
              <a:rPr lang="en-US" sz="3200" dirty="0" smtClean="0"/>
              <a:t>: </a:t>
            </a:r>
            <a:r>
              <a:rPr lang="en-US" sz="3100" dirty="0" smtClean="0">
                <a:solidFill>
                  <a:srgbClr val="006600"/>
                </a:solidFill>
                <a:effectLst/>
                <a:latin typeface="Times New Roman" panose="02020603050405020304" pitchFamily="18" charset="0"/>
                <a:cs typeface="Times New Roman" panose="02020603050405020304" pitchFamily="18" charset="0"/>
              </a:rPr>
              <a:t>Presentation </a:t>
            </a:r>
            <a:r>
              <a:rPr lang="en-US" sz="3100" dirty="0">
                <a:solidFill>
                  <a:srgbClr val="006600"/>
                </a:solidFill>
                <a:effectLst/>
                <a:latin typeface="Times New Roman" panose="02020603050405020304" pitchFamily="18" charset="0"/>
                <a:cs typeface="Times New Roman" panose="02020603050405020304" pitchFamily="18" charset="0"/>
              </a:rPr>
              <a:t>and Facilitation Skills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a:bodyPr>
          <a:lstStyle/>
          <a:p>
            <a:pPr marL="109728" indent="0">
              <a:buNone/>
            </a:pPr>
            <a:r>
              <a:rPr lang="en-US" dirty="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veryone </a:t>
            </a:r>
            <a:r>
              <a:rPr lang="en-US" dirty="0">
                <a:latin typeface="Times New Roman" panose="02020603050405020304" pitchFamily="18" charset="0"/>
                <a:cs typeface="Times New Roman" panose="02020603050405020304" pitchFamily="18" charset="0"/>
              </a:rPr>
              <a:t>learns in all </a:t>
            </a:r>
            <a:r>
              <a:rPr lang="en-US" dirty="0" smtClean="0">
                <a:latin typeface="Times New Roman" panose="02020603050405020304" pitchFamily="18" charset="0"/>
                <a:cs typeface="Times New Roman" panose="02020603050405020304" pitchFamily="18" charset="0"/>
              </a:rPr>
              <a:t>styles; however, each </a:t>
            </a:r>
            <a:r>
              <a:rPr lang="en-US" dirty="0">
                <a:latin typeface="Times New Roman" panose="02020603050405020304" pitchFamily="18" charset="0"/>
                <a:cs typeface="Times New Roman" panose="02020603050405020304" pitchFamily="18" charset="0"/>
              </a:rPr>
              <a:t>person has one dominant learning style. </a:t>
            </a: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b="1" dirty="0" smtClean="0">
                <a:solidFill>
                  <a:srgbClr val="006600"/>
                </a:solidFill>
                <a:latin typeface="Times New Roman" panose="02020603050405020304" pitchFamily="18" charset="0"/>
                <a:cs typeface="Times New Roman" panose="02020603050405020304" pitchFamily="18" charset="0"/>
              </a:rPr>
              <a:t>Visual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learners absorb more from material they see, </a:t>
            </a:r>
            <a:endParaRPr lang="en-US" dirty="0" smtClean="0">
              <a:latin typeface="Times New Roman" panose="02020603050405020304" pitchFamily="18" charset="0"/>
              <a:cs typeface="Times New Roman" panose="02020603050405020304" pitchFamily="18" charset="0"/>
            </a:endParaRPr>
          </a:p>
          <a:p>
            <a:r>
              <a:rPr lang="en-US" b="1" dirty="0" smtClean="0">
                <a:solidFill>
                  <a:srgbClr val="0070C0"/>
                </a:solidFill>
                <a:latin typeface="Times New Roman" panose="02020603050405020304" pitchFamily="18" charset="0"/>
                <a:cs typeface="Times New Roman" panose="02020603050405020304" pitchFamily="18" charset="0"/>
              </a:rPr>
              <a:t>Auditory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learners from </a:t>
            </a:r>
            <a:r>
              <a:rPr lang="en-US" dirty="0" smtClean="0">
                <a:latin typeface="Times New Roman" panose="02020603050405020304" pitchFamily="18" charset="0"/>
                <a:cs typeface="Times New Roman" panose="02020603050405020304" pitchFamily="18" charset="0"/>
              </a:rPr>
              <a:t>lecture </a:t>
            </a:r>
            <a:r>
              <a:rPr lang="en-US" dirty="0">
                <a:latin typeface="Times New Roman" panose="02020603050405020304" pitchFamily="18" charset="0"/>
                <a:cs typeface="Times New Roman" panose="02020603050405020304" pitchFamily="18" charset="0"/>
              </a:rPr>
              <a:t>they hear, </a:t>
            </a:r>
            <a:endParaRPr lang="en-US" dirty="0" smtClean="0">
              <a:latin typeface="Times New Roman" panose="02020603050405020304" pitchFamily="18" charset="0"/>
              <a:cs typeface="Times New Roman" panose="02020603050405020304" pitchFamily="18" charset="0"/>
            </a:endParaRPr>
          </a:p>
          <a:p>
            <a:r>
              <a:rPr lang="en-US" b="1" dirty="0" smtClean="0">
                <a:solidFill>
                  <a:srgbClr val="7030A0"/>
                </a:solidFill>
                <a:latin typeface="Times New Roman" panose="02020603050405020304" pitchFamily="18" charset="0"/>
                <a:cs typeface="Times New Roman" panose="02020603050405020304" pitchFamily="18" charset="0"/>
              </a:rPr>
              <a:t>Kinesthetic</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learners from doing or performing a task</a:t>
            </a:r>
            <a:r>
              <a:rPr lang="en-US" dirty="0" smtClean="0">
                <a:latin typeface="Times New Roman" panose="02020603050405020304" pitchFamily="18" charset="0"/>
                <a:cs typeface="Times New Roman" panose="02020603050405020304" pitchFamily="18" charset="0"/>
              </a:rPr>
              <a:t>.</a:t>
            </a:r>
          </a:p>
          <a:p>
            <a:endParaRPr lang="en-US" dirty="0" smtClean="0">
              <a:latin typeface="Times New Roman" panose="02020603050405020304" pitchFamily="18" charset="0"/>
              <a:cs typeface="Times New Roman" panose="02020603050405020304" pitchFamily="18" charset="0"/>
            </a:endParaRPr>
          </a:p>
          <a:p>
            <a:pPr lvl="1"/>
            <a:r>
              <a:rPr lang="en-US" i="1" dirty="0" smtClean="0">
                <a:latin typeface="Times New Roman" panose="02020603050405020304" pitchFamily="18" charset="0"/>
                <a:cs typeface="Times New Roman" panose="02020603050405020304" pitchFamily="18" charset="0"/>
              </a:rPr>
              <a:t>So </a:t>
            </a:r>
            <a:r>
              <a:rPr lang="en-US" i="1" dirty="0" err="1" smtClean="0">
                <a:latin typeface="Times New Roman" panose="02020603050405020304" pitchFamily="18" charset="0"/>
                <a:cs typeface="Times New Roman" panose="02020603050405020304" pitchFamily="18" charset="0"/>
              </a:rPr>
              <a:t>ToT</a:t>
            </a:r>
            <a:r>
              <a:rPr lang="en-US" i="1" dirty="0" smtClean="0">
                <a:latin typeface="Times New Roman" panose="02020603050405020304" pitchFamily="18" charset="0"/>
                <a:cs typeface="Times New Roman" panose="02020603050405020304" pitchFamily="18" charset="0"/>
              </a:rPr>
              <a:t> trainers should follow a combination of styles of teaching/training</a:t>
            </a:r>
            <a:endParaRPr lang="en-US" i="1"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10</a:t>
            </a:fld>
            <a:endParaRPr lang="en-US"/>
          </a:p>
        </p:txBody>
      </p:sp>
      <p:sp>
        <p:nvSpPr>
          <p:cNvPr id="5" name="Title 4"/>
          <p:cNvSpPr>
            <a:spLocks noGrp="1"/>
          </p:cNvSpPr>
          <p:nvPr>
            <p:ph type="title"/>
          </p:nvPr>
        </p:nvSpPr>
        <p:spPr>
          <a:xfrm>
            <a:off x="457200" y="274638"/>
            <a:ext cx="8229600" cy="487362"/>
          </a:xfrm>
        </p:spPr>
        <p:txBody>
          <a:bodyPr>
            <a:normAutofit fontScale="90000"/>
          </a:bodyPr>
          <a:lstStyle/>
          <a:p>
            <a:pPr algn="ctr"/>
            <a:r>
              <a:rPr lang="en-US" dirty="0" smtClean="0"/>
              <a:t> </a:t>
            </a:r>
            <a:r>
              <a:rPr lang="en-US" sz="3100" dirty="0" smtClean="0">
                <a:solidFill>
                  <a:srgbClr val="00B050"/>
                </a:solidFill>
                <a:effectLst/>
                <a:latin typeface="Times New Roman" panose="02020603050405020304" pitchFamily="18" charset="0"/>
                <a:cs typeface="Times New Roman" panose="02020603050405020304" pitchFamily="18" charset="0"/>
              </a:rPr>
              <a:t>Three (3) styles of learning</a:t>
            </a:r>
            <a:r>
              <a:rPr lang="en-US" sz="3100" dirty="0" smtClean="0">
                <a:effectLst/>
                <a:latin typeface="Times New Roman" panose="02020603050405020304" pitchFamily="18" charset="0"/>
                <a:cs typeface="Times New Roman" panose="02020603050405020304" pitchFamily="18" charset="0"/>
              </a:rPr>
              <a:t>…</a:t>
            </a:r>
            <a:endParaRPr lang="en-US" sz="31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61236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Visual learners prefer seeing or reading material. </a:t>
            </a:r>
            <a:endParaRPr lang="en-US" sz="2400" dirty="0" smtClean="0"/>
          </a:p>
          <a:p>
            <a:endParaRPr lang="en-US" sz="2400" dirty="0"/>
          </a:p>
          <a:p>
            <a:r>
              <a:rPr lang="en-US" sz="2400" dirty="0" smtClean="0"/>
              <a:t>These </a:t>
            </a:r>
            <a:r>
              <a:rPr lang="en-US" sz="2400" dirty="0"/>
              <a:t>learners </a:t>
            </a:r>
            <a:r>
              <a:rPr lang="en-US" sz="2400" i="1" dirty="0">
                <a:solidFill>
                  <a:srgbClr val="006600"/>
                </a:solidFill>
              </a:rPr>
              <a:t>respond well to pictures and illustrations </a:t>
            </a:r>
            <a:r>
              <a:rPr lang="en-US" sz="2400" dirty="0"/>
              <a:t>of the material. </a:t>
            </a:r>
          </a:p>
          <a:p>
            <a:r>
              <a:rPr lang="en-US" sz="2400" dirty="0" smtClean="0"/>
              <a:t>So your presentations/training materials need to have </a:t>
            </a:r>
          </a:p>
          <a:p>
            <a:pPr lvl="1"/>
            <a:r>
              <a:rPr lang="en-US" sz="2400" b="1" dirty="0" smtClean="0">
                <a:solidFill>
                  <a:srgbClr val="FF0000"/>
                </a:solidFill>
                <a:latin typeface="Times New Roman" panose="02020603050405020304" pitchFamily="18" charset="0"/>
                <a:cs typeface="Times New Roman" panose="02020603050405020304" pitchFamily="18" charset="0"/>
              </a:rPr>
              <a:t>pictures </a:t>
            </a:r>
            <a:r>
              <a:rPr lang="en-US" sz="2400" b="1" dirty="0">
                <a:solidFill>
                  <a:srgbClr val="FF0000"/>
                </a:solidFill>
                <a:latin typeface="Times New Roman" panose="02020603050405020304" pitchFamily="18" charset="0"/>
                <a:cs typeface="Times New Roman" panose="02020603050405020304" pitchFamily="18" charset="0"/>
              </a:rPr>
              <a:t>as well as written directions. </a:t>
            </a:r>
            <a:endParaRPr lang="en-US" sz="2400" b="1" dirty="0" smtClean="0">
              <a:solidFill>
                <a:srgbClr val="FF0000"/>
              </a:solidFill>
              <a:latin typeface="Times New Roman" panose="02020603050405020304" pitchFamily="18" charset="0"/>
              <a:cs typeface="Times New Roman" panose="02020603050405020304" pitchFamily="18" charset="0"/>
            </a:endParaRPr>
          </a:p>
          <a:p>
            <a:endParaRPr lang="en-US" sz="2400" dirty="0"/>
          </a:p>
          <a:p>
            <a:r>
              <a:rPr lang="en-US" sz="2400" dirty="0" smtClean="0"/>
              <a:t>Visual </a:t>
            </a:r>
            <a:r>
              <a:rPr lang="en-US" sz="2400" dirty="0"/>
              <a:t>learners often prefer reading, seeing a play or paintings</a:t>
            </a:r>
            <a:r>
              <a:rPr lang="en-US" sz="2400" dirty="0" smtClean="0"/>
              <a:t>.. </a:t>
            </a:r>
            <a:endParaRPr lang="en-US" sz="2400"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11</a:t>
            </a:fld>
            <a:endParaRPr lang="en-US"/>
          </a:p>
        </p:txBody>
      </p:sp>
      <p:sp>
        <p:nvSpPr>
          <p:cNvPr id="5" name="Title 4"/>
          <p:cNvSpPr>
            <a:spLocks noGrp="1"/>
          </p:cNvSpPr>
          <p:nvPr>
            <p:ph type="title"/>
          </p:nvPr>
        </p:nvSpPr>
        <p:spPr>
          <a:xfrm>
            <a:off x="457200" y="274638"/>
            <a:ext cx="8229600" cy="715962"/>
          </a:xfrm>
        </p:spPr>
        <p:txBody>
          <a:bodyPr>
            <a:normAutofit fontScale="90000"/>
          </a:bodyPr>
          <a:lstStyle/>
          <a:p>
            <a:pPr algn="ctr"/>
            <a:r>
              <a:rPr lang="en-US" dirty="0" smtClean="0"/>
              <a:t>    </a:t>
            </a:r>
            <a:r>
              <a:rPr lang="en-US" sz="2800" dirty="0" smtClean="0">
                <a:solidFill>
                  <a:srgbClr val="006600"/>
                </a:solidFill>
                <a:effectLst/>
                <a:latin typeface="Times New Roman" panose="02020603050405020304" pitchFamily="18" charset="0"/>
                <a:cs typeface="Times New Roman" panose="02020603050405020304" pitchFamily="18" charset="0"/>
              </a:rPr>
              <a:t>For visual learners…</a:t>
            </a:r>
            <a:endParaRPr lang="en-US" sz="2800" dirty="0">
              <a:solidFill>
                <a:srgbClr val="0066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74941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016691"/>
          </a:xfrm>
        </p:spPr>
        <p:txBody>
          <a:bodyPr>
            <a:normAutofit lnSpcReduction="10000"/>
          </a:bodyPr>
          <a:lstStyle/>
          <a:p>
            <a:pPr>
              <a:lnSpc>
                <a:spcPct val="150000"/>
              </a:lnSpc>
            </a:pPr>
            <a:endParaRPr lang="en-US" sz="2400" dirty="0" smtClean="0">
              <a:latin typeface="Times New Roman" panose="02020603050405020304" pitchFamily="18" charset="0"/>
              <a:cs typeface="Times New Roman" panose="02020603050405020304" pitchFamily="18" charset="0"/>
            </a:endParaRPr>
          </a:p>
          <a:p>
            <a:pPr>
              <a:lnSpc>
                <a:spcPct val="150000"/>
              </a:lnSpc>
            </a:pPr>
            <a:r>
              <a:rPr lang="en-US" sz="2400" dirty="0" smtClean="0">
                <a:latin typeface="Times New Roman" panose="02020603050405020304" pitchFamily="18" charset="0"/>
                <a:cs typeface="Times New Roman" panose="02020603050405020304" pitchFamily="18" charset="0"/>
              </a:rPr>
              <a:t>Auditory </a:t>
            </a:r>
            <a:r>
              <a:rPr lang="en-US" sz="2400" dirty="0">
                <a:latin typeface="Times New Roman" panose="02020603050405020304" pitchFamily="18" charset="0"/>
                <a:cs typeface="Times New Roman" panose="02020603050405020304" pitchFamily="18" charset="0"/>
              </a:rPr>
              <a:t>learners like to </a:t>
            </a:r>
            <a:r>
              <a:rPr lang="en-US" sz="2400" i="1" dirty="0">
                <a:solidFill>
                  <a:srgbClr val="006600"/>
                </a:solidFill>
                <a:latin typeface="Times New Roman" panose="02020603050405020304" pitchFamily="18" charset="0"/>
                <a:cs typeface="Times New Roman" panose="02020603050405020304" pitchFamily="18" charset="0"/>
              </a:rPr>
              <a:t>hear presentations or </a:t>
            </a:r>
            <a:r>
              <a:rPr lang="en-US" sz="2400" i="1" dirty="0" smtClean="0">
                <a:solidFill>
                  <a:srgbClr val="006600"/>
                </a:solidFill>
                <a:latin typeface="Times New Roman" panose="02020603050405020304" pitchFamily="18" charset="0"/>
                <a:cs typeface="Times New Roman" panose="02020603050405020304" pitchFamily="18" charset="0"/>
              </a:rPr>
              <a:t>discuss </a:t>
            </a:r>
            <a:r>
              <a:rPr lang="en-US" sz="2400" i="1" dirty="0">
                <a:solidFill>
                  <a:srgbClr val="006600"/>
                </a:solidFill>
                <a:latin typeface="Times New Roman" panose="02020603050405020304" pitchFamily="18" charset="0"/>
                <a:cs typeface="Times New Roman" panose="02020603050405020304" pitchFamily="18" charset="0"/>
              </a:rPr>
              <a:t>problems. </a:t>
            </a:r>
            <a:endParaRPr lang="en-US" sz="2400" i="1" dirty="0" smtClean="0">
              <a:solidFill>
                <a:srgbClr val="006600"/>
              </a:solidFill>
              <a:latin typeface="Times New Roman" panose="02020603050405020304" pitchFamily="18" charset="0"/>
              <a:cs typeface="Times New Roman" panose="02020603050405020304" pitchFamily="18" charset="0"/>
            </a:endParaRPr>
          </a:p>
          <a:p>
            <a:pPr lvl="1">
              <a:lnSpc>
                <a:spcPct val="150000"/>
              </a:lnSpc>
            </a:pPr>
            <a:r>
              <a:rPr lang="en-US" sz="2400" i="1" u="sng" dirty="0" smtClean="0">
                <a:solidFill>
                  <a:srgbClr val="002060"/>
                </a:solidFill>
                <a:latin typeface="Times New Roman" panose="02020603050405020304" pitchFamily="18" charset="0"/>
                <a:cs typeface="Times New Roman" panose="02020603050405020304" pitchFamily="18" charset="0"/>
              </a:rPr>
              <a:t>Lecture </a:t>
            </a:r>
            <a:r>
              <a:rPr lang="en-US" sz="2400" i="1" u="sng" dirty="0">
                <a:solidFill>
                  <a:srgbClr val="002060"/>
                </a:solidFill>
                <a:latin typeface="Times New Roman" panose="02020603050405020304" pitchFamily="18" charset="0"/>
                <a:cs typeface="Times New Roman" panose="02020603050405020304" pitchFamily="18" charset="0"/>
              </a:rPr>
              <a:t>is typically an effective learning method for these participants. </a:t>
            </a:r>
            <a:endParaRPr lang="en-US" sz="2400" i="1" u="sng" dirty="0" smtClean="0">
              <a:solidFill>
                <a:srgbClr val="002060"/>
              </a:solidFill>
              <a:latin typeface="Times New Roman" panose="02020603050405020304" pitchFamily="18" charset="0"/>
              <a:cs typeface="Times New Roman" panose="02020603050405020304" pitchFamily="18" charset="0"/>
            </a:endParaRPr>
          </a:p>
          <a:p>
            <a:pPr>
              <a:lnSpc>
                <a:spcPct val="150000"/>
              </a:lnSpc>
            </a:pPr>
            <a:r>
              <a:rPr lang="en-US" sz="2400" dirty="0" smtClean="0">
                <a:latin typeface="Times New Roman" panose="02020603050405020304" pitchFamily="18" charset="0"/>
                <a:cs typeface="Times New Roman" panose="02020603050405020304" pitchFamily="18" charset="0"/>
              </a:rPr>
              <a:t>Audiotapes </a:t>
            </a:r>
            <a:r>
              <a:rPr lang="en-US" sz="2400" dirty="0">
                <a:latin typeface="Times New Roman" panose="02020603050405020304" pitchFamily="18" charset="0"/>
                <a:cs typeface="Times New Roman" panose="02020603050405020304" pitchFamily="18" charset="0"/>
              </a:rPr>
              <a:t>are also a good learning tool for these participants. </a:t>
            </a:r>
          </a:p>
          <a:p>
            <a:pPr>
              <a:lnSpc>
                <a:spcPct val="150000"/>
              </a:lnSpc>
            </a:pPr>
            <a:r>
              <a:rPr lang="en-US" sz="2400" dirty="0">
                <a:latin typeface="Times New Roman" panose="02020603050405020304" pitchFamily="18" charset="0"/>
                <a:cs typeface="Times New Roman" panose="02020603050405020304" pitchFamily="18" charset="0"/>
              </a:rPr>
              <a:t>Typically, auditory learners like to talk </a:t>
            </a:r>
            <a:endParaRPr lang="en-US" sz="2400" dirty="0" smtClean="0">
              <a:latin typeface="Times New Roman" panose="02020603050405020304" pitchFamily="18" charset="0"/>
              <a:cs typeface="Times New Roman" panose="02020603050405020304" pitchFamily="18" charset="0"/>
            </a:endParaRPr>
          </a:p>
          <a:p>
            <a:pPr>
              <a:lnSpc>
                <a:spcPct val="150000"/>
              </a:lnSpc>
            </a:pPr>
            <a:r>
              <a:rPr lang="en-US" sz="2400" dirty="0" smtClean="0">
                <a:latin typeface="Times New Roman" panose="02020603050405020304" pitchFamily="18" charset="0"/>
                <a:cs typeface="Times New Roman" panose="02020603050405020304" pitchFamily="18" charset="0"/>
              </a:rPr>
              <a:t>These </a:t>
            </a:r>
            <a:r>
              <a:rPr lang="en-US" sz="2400" dirty="0">
                <a:latin typeface="Times New Roman" panose="02020603050405020304" pitchFamily="18" charset="0"/>
                <a:cs typeface="Times New Roman" panose="02020603050405020304" pitchFamily="18" charset="0"/>
              </a:rPr>
              <a:t>individuals learn from talking, teaching, reading out loud and presenting</a:t>
            </a:r>
            <a:r>
              <a:rPr lang="en-US" sz="2400" dirty="0"/>
              <a:t>.</a:t>
            </a:r>
            <a:endParaRPr lang="en-US" sz="2400"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12</a:t>
            </a:fld>
            <a:endParaRPr lang="en-US"/>
          </a:p>
        </p:txBody>
      </p:sp>
      <p:sp>
        <p:nvSpPr>
          <p:cNvPr id="5" name="Title 4"/>
          <p:cNvSpPr>
            <a:spLocks noGrp="1"/>
          </p:cNvSpPr>
          <p:nvPr>
            <p:ph type="title"/>
          </p:nvPr>
        </p:nvSpPr>
        <p:spPr>
          <a:xfrm>
            <a:off x="457200" y="274638"/>
            <a:ext cx="8229600" cy="715962"/>
          </a:xfrm>
        </p:spPr>
        <p:txBody>
          <a:bodyPr>
            <a:normAutofit fontScale="90000"/>
          </a:bodyPr>
          <a:lstStyle/>
          <a:p>
            <a:pPr algn="ctr"/>
            <a:r>
              <a:rPr lang="en-US" dirty="0" smtClean="0"/>
              <a:t>      </a:t>
            </a:r>
            <a:r>
              <a:rPr lang="en-US" sz="2800" dirty="0" smtClean="0">
                <a:solidFill>
                  <a:srgbClr val="00B050"/>
                </a:solidFill>
                <a:effectLst/>
                <a:latin typeface="Times New Roman" panose="02020603050405020304" pitchFamily="18" charset="0"/>
                <a:cs typeface="Times New Roman" panose="02020603050405020304" pitchFamily="18" charset="0"/>
              </a:rPr>
              <a:t>For Auditory </a:t>
            </a:r>
            <a:r>
              <a:rPr lang="en-US" sz="2800" dirty="0">
                <a:solidFill>
                  <a:srgbClr val="00B050"/>
                </a:solidFill>
                <a:effectLst/>
                <a:latin typeface="Times New Roman" panose="02020603050405020304" pitchFamily="18" charset="0"/>
                <a:cs typeface="Times New Roman" panose="02020603050405020304" pitchFamily="18" charset="0"/>
              </a:rPr>
              <a:t>L</a:t>
            </a:r>
            <a:r>
              <a:rPr lang="en-US" sz="2800" dirty="0" smtClean="0">
                <a:solidFill>
                  <a:srgbClr val="00B050"/>
                </a:solidFill>
                <a:effectLst/>
                <a:latin typeface="Times New Roman" panose="02020603050405020304" pitchFamily="18" charset="0"/>
                <a:cs typeface="Times New Roman" panose="02020603050405020304" pitchFamily="18" charset="0"/>
              </a:rPr>
              <a:t>earners…</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20567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13</a:t>
            </a:fld>
            <a:endParaRPr lang="en-US"/>
          </a:p>
        </p:txBody>
      </p:sp>
      <p:sp>
        <p:nvSpPr>
          <p:cNvPr id="5" name="Title 4"/>
          <p:cNvSpPr>
            <a:spLocks noGrp="1"/>
          </p:cNvSpPr>
          <p:nvPr>
            <p:ph type="title"/>
          </p:nvPr>
        </p:nvSpPr>
        <p:spPr>
          <a:xfrm>
            <a:off x="457200" y="274638"/>
            <a:ext cx="8229600" cy="715962"/>
          </a:xfrm>
        </p:spPr>
        <p:txBody>
          <a:bodyPr>
            <a:normAutofit/>
          </a:bodyPr>
          <a:lstStyle/>
          <a:p>
            <a:pPr algn="ctr"/>
            <a:r>
              <a:rPr lang="en-US" sz="2800" dirty="0">
                <a:solidFill>
                  <a:srgbClr val="006600"/>
                </a:solidFill>
                <a:effectLst/>
                <a:latin typeface="Times New Roman" panose="02020603050405020304" pitchFamily="18" charset="0"/>
                <a:cs typeface="Times New Roman" panose="02020603050405020304" pitchFamily="18" charset="0"/>
              </a:rPr>
              <a:t>Kinesthetic Learners</a:t>
            </a:r>
          </a:p>
        </p:txBody>
      </p:sp>
      <p:sp>
        <p:nvSpPr>
          <p:cNvPr id="6" name="Content Placeholder 5"/>
          <p:cNvSpPr>
            <a:spLocks noGrp="1"/>
          </p:cNvSpPr>
          <p:nvPr>
            <p:ph idx="1"/>
          </p:nvPr>
        </p:nvSpPr>
        <p:spPr>
          <a:xfrm>
            <a:off x="457200" y="1066800"/>
            <a:ext cx="8229600" cy="5137304"/>
          </a:xfrm>
          <a:prstGeom prst="rect">
            <a:avLst/>
          </a:prstGeom>
        </p:spPr>
        <p:txBody>
          <a:bodyPr>
            <a:spAutoFit/>
          </a:bodyPr>
          <a:lstStyle/>
          <a:p>
            <a:r>
              <a:rPr lang="en-US" sz="2400" dirty="0" smtClean="0">
                <a:latin typeface="Times New Roman" panose="02020603050405020304" pitchFamily="18" charset="0"/>
                <a:cs typeface="Times New Roman" panose="02020603050405020304" pitchFamily="18" charset="0"/>
              </a:rPr>
              <a:t>Kinesthetic </a:t>
            </a:r>
            <a:r>
              <a:rPr lang="en-US" sz="2400" dirty="0">
                <a:latin typeface="Times New Roman" panose="02020603050405020304" pitchFamily="18" charset="0"/>
                <a:cs typeface="Times New Roman" panose="02020603050405020304" pitchFamily="18" charset="0"/>
              </a:rPr>
              <a:t>learners absorb new information by doing, moving and participating.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These trainees </a:t>
            </a:r>
            <a:r>
              <a:rPr lang="en-US" sz="2400" b="1" dirty="0">
                <a:solidFill>
                  <a:srgbClr val="00B050"/>
                </a:solidFill>
                <a:latin typeface="Times New Roman" panose="02020603050405020304" pitchFamily="18" charset="0"/>
                <a:cs typeface="Times New Roman" panose="02020603050405020304" pitchFamily="18" charset="0"/>
              </a:rPr>
              <a:t>like action </a:t>
            </a:r>
            <a:r>
              <a:rPr lang="en-US" sz="2400" dirty="0">
                <a:latin typeface="Times New Roman" panose="02020603050405020304" pitchFamily="18" charset="0"/>
                <a:cs typeface="Times New Roman" panose="02020603050405020304" pitchFamily="18" charset="0"/>
              </a:rPr>
              <a:t>and are bored by just reading or listening. </a:t>
            </a:r>
            <a:endParaRPr lang="en-US" sz="2400" dirty="0" smtClean="0">
              <a:latin typeface="Times New Roman" panose="02020603050405020304" pitchFamily="18" charset="0"/>
              <a:cs typeface="Times New Roman" panose="02020603050405020304" pitchFamily="18" charset="0"/>
            </a:endParaRPr>
          </a:p>
          <a:p>
            <a:pPr lvl="1"/>
            <a:r>
              <a:rPr lang="en-US" sz="2400" dirty="0" smtClean="0">
                <a:latin typeface="Times New Roman" panose="02020603050405020304" pitchFamily="18" charset="0"/>
                <a:cs typeface="Times New Roman" panose="02020603050405020304" pitchFamily="18" charset="0"/>
              </a:rPr>
              <a:t>They </a:t>
            </a:r>
            <a:r>
              <a:rPr lang="en-US" sz="2400" dirty="0">
                <a:latin typeface="Times New Roman" panose="02020603050405020304" pitchFamily="18" charset="0"/>
                <a:cs typeface="Times New Roman" panose="02020603050405020304" pitchFamily="18" charset="0"/>
              </a:rPr>
              <a:t>are usually not good at learning from audiotapes or lectures.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If </a:t>
            </a:r>
            <a:r>
              <a:rPr lang="en-US" sz="2400" dirty="0">
                <a:latin typeface="Times New Roman" panose="02020603050405020304" pitchFamily="18" charset="0"/>
                <a:cs typeface="Times New Roman" panose="02020603050405020304" pitchFamily="18" charset="0"/>
              </a:rPr>
              <a:t>they have to sit too long without moving </a:t>
            </a:r>
            <a:r>
              <a:rPr lang="en-US" sz="2400" dirty="0" smtClean="0">
                <a:latin typeface="Times New Roman" panose="02020603050405020304" pitchFamily="18" charset="0"/>
                <a:cs typeface="Times New Roman" panose="02020603050405020304" pitchFamily="18" charset="0"/>
              </a:rPr>
              <a:t>they lose </a:t>
            </a:r>
            <a:r>
              <a:rPr lang="en-US" sz="2400" dirty="0">
                <a:latin typeface="Times New Roman" panose="02020603050405020304" pitchFamily="18" charset="0"/>
                <a:cs typeface="Times New Roman" panose="02020603050405020304" pitchFamily="18" charset="0"/>
              </a:rPr>
              <a:t>their attention.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Kinesthetic </a:t>
            </a:r>
            <a:r>
              <a:rPr lang="en-US" sz="2400" dirty="0">
                <a:latin typeface="Times New Roman" panose="02020603050405020304" pitchFamily="18" charset="0"/>
                <a:cs typeface="Times New Roman" panose="02020603050405020304" pitchFamily="18" charset="0"/>
              </a:rPr>
              <a:t>learners respond well to group activities with a variety of activities.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Some </a:t>
            </a:r>
            <a:r>
              <a:rPr lang="en-US" sz="2400" dirty="0">
                <a:latin typeface="Times New Roman" panose="02020603050405020304" pitchFamily="18" charset="0"/>
                <a:cs typeface="Times New Roman" panose="02020603050405020304" pitchFamily="18" charset="0"/>
              </a:rPr>
              <a:t>examples of how they might learn include: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writing the answers. ♦ simulating the skill, like practicing a presentation. </a:t>
            </a:r>
          </a:p>
        </p:txBody>
      </p:sp>
    </p:spTree>
    <p:extLst>
      <p:ext uri="{BB962C8B-B14F-4D97-AF65-F5344CB8AC3E}">
        <p14:creationId xmlns:p14="http://schemas.microsoft.com/office/powerpoint/2010/main" xmlns="" val="2653972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sz="2800" b="1" dirty="0" smtClean="0"/>
          </a:p>
          <a:p>
            <a:endParaRPr lang="en-US" sz="2800" b="1" dirty="0"/>
          </a:p>
          <a:p>
            <a:endParaRPr lang="en-US" sz="2800" b="1" dirty="0" smtClean="0"/>
          </a:p>
          <a:p>
            <a:r>
              <a:rPr lang="en-US" sz="2800" dirty="0" smtClean="0">
                <a:latin typeface="Times New Roman" panose="02020603050405020304" pitchFamily="18" charset="0"/>
                <a:cs typeface="Times New Roman" panose="02020603050405020304" pitchFamily="18" charset="0"/>
              </a:rPr>
              <a:t>Assessment  </a:t>
            </a:r>
            <a:r>
              <a:rPr lang="en-US" sz="2800" dirty="0">
                <a:latin typeface="Times New Roman" panose="02020603050405020304" pitchFamily="18" charset="0"/>
                <a:cs typeface="Times New Roman" panose="02020603050405020304" pitchFamily="18" charset="0"/>
              </a:rPr>
              <a:t>Should also Satisfy </a:t>
            </a:r>
            <a:r>
              <a:rPr lang="en-US" sz="28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Learning Styles </a:t>
            </a:r>
            <a:r>
              <a:rPr lang="en-US" sz="2400" dirty="0">
                <a:latin typeface="Times New Roman" panose="02020603050405020304" pitchFamily="18" charset="0"/>
                <a:cs typeface="Times New Roman" panose="02020603050405020304" pitchFamily="18" charset="0"/>
              </a:rPr>
              <a:t>of Students!!</a:t>
            </a:r>
            <a:r>
              <a:rPr lang="en-US" sz="2800" b="1" dirty="0"/>
              <a:t/>
            </a:r>
            <a:br>
              <a:rPr lang="en-US" sz="2800" b="1" dirty="0"/>
            </a:br>
            <a:endParaRPr lang="en-US"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14</a:t>
            </a:fld>
            <a:endParaRPr lang="en-US"/>
          </a:p>
        </p:txBody>
      </p:sp>
      <p:sp>
        <p:nvSpPr>
          <p:cNvPr id="5" name="Title 4"/>
          <p:cNvSpPr>
            <a:spLocks noGrp="1"/>
          </p:cNvSpPr>
          <p:nvPr>
            <p:ph type="title"/>
          </p:nvPr>
        </p:nvSpPr>
        <p:spPr/>
        <p:txBody>
          <a:bodyPr/>
          <a:lstStyle/>
          <a:p>
            <a:pPr algn="ctr"/>
            <a:r>
              <a:rPr lang="en-US" dirty="0" smtClean="0"/>
              <a:t>  </a:t>
            </a:r>
            <a:r>
              <a:rPr lang="en-US" sz="3200" dirty="0" smtClean="0">
                <a:solidFill>
                  <a:srgbClr val="0070C0"/>
                </a:solidFill>
                <a:effectLst/>
                <a:latin typeface="Times New Roman" panose="02020603050405020304" pitchFamily="18" charset="0"/>
                <a:cs typeface="Times New Roman" panose="02020603050405020304" pitchFamily="18" charset="0"/>
              </a:rPr>
              <a:t>Assessment should satisfy…</a:t>
            </a:r>
            <a:endParaRPr lang="en-US" sz="3200" dirty="0">
              <a:solidFill>
                <a:srgbClr val="0070C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65259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486400"/>
          </a:xfrm>
        </p:spPr>
        <p:txBody>
          <a:bodyPr>
            <a:normAutofit lnSpcReduction="10000"/>
          </a:bodyPr>
          <a:lstStyle/>
          <a:p>
            <a:pPr marL="109728" indent="0">
              <a:buNone/>
            </a:pPr>
            <a:r>
              <a:rPr lang="en-US" sz="2000" dirty="0">
                <a:solidFill>
                  <a:srgbClr val="0070C0"/>
                </a:solidFill>
                <a:latin typeface="Times New Roman" panose="02020603050405020304" pitchFamily="18" charset="0"/>
                <a:cs typeface="Times New Roman" panose="02020603050405020304" pitchFamily="18" charset="0"/>
              </a:rPr>
              <a:t>Session One: </a:t>
            </a:r>
            <a:r>
              <a:rPr lang="en-US" sz="2000" dirty="0" smtClean="0">
                <a:solidFill>
                  <a:srgbClr val="0070C0"/>
                </a:solidFill>
                <a:latin typeface="Times New Roman" panose="02020603050405020304" pitchFamily="18" charset="0"/>
                <a:cs typeface="Times New Roman" panose="02020603050405020304" pitchFamily="18" charset="0"/>
              </a:rPr>
              <a:t>Introduction</a:t>
            </a:r>
          </a:p>
          <a:p>
            <a:pPr algn="just"/>
            <a:r>
              <a:rPr lang="en-US" sz="2400" dirty="0">
                <a:latin typeface="Times New Roman" panose="02020603050405020304" pitchFamily="18" charset="0"/>
                <a:cs typeface="Times New Roman" panose="02020603050405020304" pitchFamily="18" charset="0"/>
              </a:rPr>
              <a:t>Overview: </a:t>
            </a:r>
            <a:r>
              <a:rPr lang="en-US" sz="2600" dirty="0">
                <a:latin typeface="Times New Roman" panose="02020603050405020304" pitchFamily="18" charset="0"/>
                <a:cs typeface="Times New Roman" panose="02020603050405020304" pitchFamily="18" charset="0"/>
              </a:rPr>
              <a:t>I</a:t>
            </a:r>
            <a:r>
              <a:rPr lang="en-US" sz="2600" dirty="0" smtClean="0">
                <a:latin typeface="Times New Roman" panose="02020603050405020304" pitchFamily="18" charset="0"/>
                <a:cs typeface="Times New Roman" panose="02020603050405020304" pitchFamily="18" charset="0"/>
              </a:rPr>
              <a:t>ntroduces </a:t>
            </a:r>
            <a:r>
              <a:rPr lang="en-US" sz="2600" dirty="0">
                <a:latin typeface="Times New Roman" panose="02020603050405020304" pitchFamily="18" charset="0"/>
                <a:cs typeface="Times New Roman" panose="02020603050405020304" pitchFamily="18" charset="0"/>
              </a:rPr>
              <a:t>the Training </a:t>
            </a:r>
            <a:r>
              <a:rPr lang="en-US" sz="2600" dirty="0" smtClean="0">
                <a:latin typeface="Times New Roman" panose="02020603050405020304" pitchFamily="18" charset="0"/>
                <a:cs typeface="Times New Roman" panose="02020603050405020304" pitchFamily="18" charset="0"/>
              </a:rPr>
              <a:t>course </a:t>
            </a:r>
            <a:r>
              <a:rPr lang="en-US" sz="2600" dirty="0">
                <a:latin typeface="Times New Roman" panose="02020603050405020304" pitchFamily="18" charset="0"/>
                <a:cs typeface="Times New Roman" panose="02020603050405020304" pitchFamily="18" charset="0"/>
              </a:rPr>
              <a:t>curriculum, purpose, objectives and Structure</a:t>
            </a:r>
            <a:r>
              <a:rPr lang="en-US" sz="2600" dirty="0" smtClean="0">
                <a:latin typeface="Times New Roman" panose="02020603050405020304" pitchFamily="18" charset="0"/>
                <a:cs typeface="Times New Roman" panose="02020603050405020304" pitchFamily="18" charset="0"/>
              </a:rPr>
              <a:t>.</a:t>
            </a:r>
          </a:p>
          <a:p>
            <a:pPr lvl="1" algn="just"/>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It gives participants and trainers an initial opportunity to get to know each other and sets the tone for the rest of the course. </a:t>
            </a:r>
            <a:endParaRPr lang="en-US" sz="2200" dirty="0" smtClean="0">
              <a:latin typeface="Times New Roman" panose="02020603050405020304" pitchFamily="18" charset="0"/>
              <a:cs typeface="Times New Roman" panose="02020603050405020304" pitchFamily="18" charset="0"/>
            </a:endParaRPr>
          </a:p>
          <a:p>
            <a:pPr lvl="1" algn="just"/>
            <a:r>
              <a:rPr lang="en-US" sz="2200" dirty="0" smtClean="0">
                <a:latin typeface="Times New Roman" panose="02020603050405020304" pitchFamily="18" charset="0"/>
                <a:cs typeface="Times New Roman" panose="02020603050405020304" pitchFamily="18" charset="0"/>
              </a:rPr>
              <a:t>It </a:t>
            </a:r>
            <a:r>
              <a:rPr lang="en-US" sz="2200" dirty="0">
                <a:latin typeface="Times New Roman" panose="02020603050405020304" pitchFamily="18" charset="0"/>
                <a:cs typeface="Times New Roman" panose="02020603050405020304" pitchFamily="18" charset="0"/>
              </a:rPr>
              <a:t>should create a welcoming and stimulating learning environment</a:t>
            </a:r>
            <a:r>
              <a:rPr lang="en-US" sz="2200" dirty="0" smtClean="0">
                <a:latin typeface="Times New Roman" panose="02020603050405020304" pitchFamily="18" charset="0"/>
                <a:cs typeface="Times New Roman" panose="02020603050405020304" pitchFamily="18" charset="0"/>
              </a:rPr>
              <a:t>.</a:t>
            </a:r>
          </a:p>
          <a:p>
            <a:pPr marL="109728" indent="0" algn="just">
              <a:buNone/>
            </a:pPr>
            <a:r>
              <a:rPr lang="en-US" sz="2600" dirty="0" smtClean="0">
                <a:latin typeface="Times New Roman" panose="02020603050405020304" pitchFamily="18" charset="0"/>
                <a:cs typeface="Times New Roman" panose="02020603050405020304" pitchFamily="18" charset="0"/>
              </a:rPr>
              <a:t> </a:t>
            </a:r>
            <a:r>
              <a:rPr lang="en-US" sz="2600" i="1" u="sng" dirty="0" smtClean="0">
                <a:latin typeface="Times New Roman" panose="02020603050405020304" pitchFamily="18" charset="0"/>
                <a:cs typeface="Times New Roman" panose="02020603050405020304" pitchFamily="18" charset="0"/>
              </a:rPr>
              <a:t>Introducing </a:t>
            </a:r>
            <a:r>
              <a:rPr lang="en-US" sz="2600" i="1" u="sng" dirty="0">
                <a:latin typeface="Times New Roman" panose="02020603050405020304" pitchFamily="18" charset="0"/>
                <a:cs typeface="Times New Roman" panose="02020603050405020304" pitchFamily="18" charset="0"/>
              </a:rPr>
              <a:t>the </a:t>
            </a:r>
            <a:r>
              <a:rPr lang="en-US" sz="2600" i="1" u="sng" dirty="0" smtClean="0">
                <a:latin typeface="Times New Roman" panose="02020603050405020304" pitchFamily="18" charset="0"/>
                <a:cs typeface="Times New Roman" panose="02020603050405020304" pitchFamily="18" charset="0"/>
              </a:rPr>
              <a:t>Audience/</a:t>
            </a:r>
            <a:r>
              <a:rPr lang="en-US" altLang="en-US" sz="2600" b="1" i="1" u="sng" dirty="0" smtClean="0">
                <a:solidFill>
                  <a:srgbClr val="006600"/>
                </a:solidFill>
                <a:latin typeface="Times New Roman" panose="02020603050405020304" pitchFamily="18" charset="0"/>
                <a:cs typeface="Times New Roman" panose="02020603050405020304" pitchFamily="18" charset="0"/>
              </a:rPr>
              <a:t>Know </a:t>
            </a:r>
            <a:r>
              <a:rPr lang="en-US" altLang="en-US" sz="2600" b="1" i="1" u="sng" dirty="0">
                <a:solidFill>
                  <a:srgbClr val="006600"/>
                </a:solidFill>
                <a:latin typeface="Times New Roman" panose="02020603050405020304" pitchFamily="18" charset="0"/>
                <a:cs typeface="Times New Roman" panose="02020603050405020304" pitchFamily="18" charset="0"/>
              </a:rPr>
              <a:t>your </a:t>
            </a:r>
            <a:r>
              <a:rPr lang="en-US" altLang="en-US" sz="2600" b="1" i="1" u="sng" dirty="0" smtClean="0">
                <a:solidFill>
                  <a:srgbClr val="006600"/>
                </a:solidFill>
                <a:latin typeface="Times New Roman" panose="02020603050405020304" pitchFamily="18" charset="0"/>
                <a:cs typeface="Times New Roman" panose="02020603050405020304" pitchFamily="18" charset="0"/>
              </a:rPr>
              <a:t>A-u-d-</a:t>
            </a:r>
            <a:r>
              <a:rPr lang="en-US" altLang="en-US" sz="2600" b="1" i="1" u="sng" dirty="0" err="1" smtClean="0">
                <a:solidFill>
                  <a:srgbClr val="006600"/>
                </a:solidFill>
                <a:latin typeface="Times New Roman" panose="02020603050405020304" pitchFamily="18" charset="0"/>
                <a:cs typeface="Times New Roman" panose="02020603050405020304" pitchFamily="18" charset="0"/>
              </a:rPr>
              <a:t>i</a:t>
            </a:r>
            <a:r>
              <a:rPr lang="en-US" altLang="en-US" sz="2600" b="1" i="1" u="sng" dirty="0" smtClean="0">
                <a:solidFill>
                  <a:srgbClr val="006600"/>
                </a:solidFill>
                <a:latin typeface="Times New Roman" panose="02020603050405020304" pitchFamily="18" charset="0"/>
                <a:cs typeface="Times New Roman" panose="02020603050405020304" pitchFamily="18" charset="0"/>
              </a:rPr>
              <a:t>-e-n-c-e</a:t>
            </a:r>
          </a:p>
          <a:p>
            <a:pPr marL="0" indent="0">
              <a:lnSpc>
                <a:spcPct val="80000"/>
              </a:lnSpc>
              <a:buNone/>
            </a:pPr>
            <a:r>
              <a:rPr lang="en-US" altLang="en-US" sz="2100" noProof="1" smtClean="0">
                <a:solidFill>
                  <a:srgbClr val="FF0000"/>
                </a:solidFill>
                <a:latin typeface="Times New Roman" panose="02020603050405020304" pitchFamily="18" charset="0"/>
                <a:cs typeface="Times New Roman" panose="02020603050405020304" pitchFamily="18" charset="0"/>
              </a:rPr>
              <a:t>      	A</a:t>
            </a:r>
            <a:r>
              <a:rPr lang="en-US" altLang="en-US" sz="2100" noProof="1" smtClean="0">
                <a:latin typeface="Times New Roman" panose="02020603050405020304" pitchFamily="18" charset="0"/>
                <a:cs typeface="Times New Roman" panose="02020603050405020304" pitchFamily="18" charset="0"/>
              </a:rPr>
              <a:t>nalysis </a:t>
            </a:r>
            <a:r>
              <a:rPr lang="en-US" altLang="en-US" sz="2100" noProof="1">
                <a:latin typeface="Times New Roman" panose="02020603050405020304" pitchFamily="18" charset="0"/>
                <a:cs typeface="Times New Roman" panose="02020603050405020304" pitchFamily="18" charset="0"/>
              </a:rPr>
              <a:t>- Who are they? How many will be there?</a:t>
            </a:r>
          </a:p>
          <a:p>
            <a:pPr marL="0" indent="0">
              <a:lnSpc>
                <a:spcPct val="80000"/>
              </a:lnSpc>
              <a:buNone/>
            </a:pPr>
            <a:r>
              <a:rPr lang="en-US" altLang="en-US" sz="2100" noProof="1" smtClean="0">
                <a:solidFill>
                  <a:srgbClr val="FF0000"/>
                </a:solidFill>
                <a:latin typeface="Times New Roman" panose="02020603050405020304" pitchFamily="18" charset="0"/>
                <a:cs typeface="Times New Roman" panose="02020603050405020304" pitchFamily="18" charset="0"/>
              </a:rPr>
              <a:t>	U</a:t>
            </a:r>
            <a:r>
              <a:rPr lang="en-US" altLang="en-US" sz="2100" noProof="1" smtClean="0">
                <a:latin typeface="Times New Roman" panose="02020603050405020304" pitchFamily="18" charset="0"/>
                <a:cs typeface="Times New Roman" panose="02020603050405020304" pitchFamily="18" charset="0"/>
              </a:rPr>
              <a:t>nderstanding </a:t>
            </a:r>
            <a:r>
              <a:rPr lang="en-US" altLang="en-US" sz="2100" noProof="1">
                <a:latin typeface="Times New Roman" panose="02020603050405020304" pitchFamily="18" charset="0"/>
                <a:cs typeface="Times New Roman" panose="02020603050405020304" pitchFamily="18" charset="0"/>
              </a:rPr>
              <a:t>- What is their prior knowledge?</a:t>
            </a:r>
          </a:p>
          <a:p>
            <a:pPr marL="0" indent="0">
              <a:lnSpc>
                <a:spcPct val="80000"/>
              </a:lnSpc>
              <a:buNone/>
            </a:pPr>
            <a:r>
              <a:rPr lang="en-US" altLang="en-US" sz="2100" noProof="1" smtClean="0">
                <a:solidFill>
                  <a:srgbClr val="FF0000"/>
                </a:solidFill>
                <a:latin typeface="Times New Roman" panose="02020603050405020304" pitchFamily="18" charset="0"/>
                <a:cs typeface="Times New Roman" panose="02020603050405020304" pitchFamily="18" charset="0"/>
              </a:rPr>
              <a:t>	D</a:t>
            </a:r>
            <a:r>
              <a:rPr lang="en-US" altLang="en-US" sz="2100" noProof="1" smtClean="0">
                <a:latin typeface="Times New Roman" panose="02020603050405020304" pitchFamily="18" charset="0"/>
                <a:cs typeface="Times New Roman" panose="02020603050405020304" pitchFamily="18" charset="0"/>
              </a:rPr>
              <a:t>emographics </a:t>
            </a:r>
            <a:r>
              <a:rPr lang="en-US" altLang="en-US" sz="2100" noProof="1">
                <a:latin typeface="Times New Roman" panose="02020603050405020304" pitchFamily="18" charset="0"/>
                <a:cs typeface="Times New Roman" panose="02020603050405020304" pitchFamily="18" charset="0"/>
              </a:rPr>
              <a:t>- What is their age, sex, background?</a:t>
            </a:r>
          </a:p>
          <a:p>
            <a:pPr marL="0" indent="0">
              <a:lnSpc>
                <a:spcPct val="80000"/>
              </a:lnSpc>
              <a:buNone/>
            </a:pPr>
            <a:r>
              <a:rPr lang="en-US" altLang="en-US" sz="2100" noProof="1" smtClean="0">
                <a:solidFill>
                  <a:srgbClr val="FF0000"/>
                </a:solidFill>
                <a:latin typeface="Times New Roman" panose="02020603050405020304" pitchFamily="18" charset="0"/>
                <a:cs typeface="Times New Roman" panose="02020603050405020304" pitchFamily="18" charset="0"/>
              </a:rPr>
              <a:t>	I</a:t>
            </a:r>
            <a:r>
              <a:rPr lang="en-US" altLang="en-US" sz="2100" noProof="1" smtClean="0">
                <a:latin typeface="Times New Roman" panose="02020603050405020304" pitchFamily="18" charset="0"/>
                <a:cs typeface="Times New Roman" panose="02020603050405020304" pitchFamily="18" charset="0"/>
              </a:rPr>
              <a:t>nterest </a:t>
            </a:r>
            <a:r>
              <a:rPr lang="en-US" altLang="en-US" sz="2100" noProof="1">
                <a:latin typeface="Times New Roman" panose="02020603050405020304" pitchFamily="18" charset="0"/>
                <a:cs typeface="Times New Roman" panose="02020603050405020304" pitchFamily="18" charset="0"/>
              </a:rPr>
              <a:t>- Why are they there? Who asked them?</a:t>
            </a:r>
          </a:p>
          <a:p>
            <a:pPr marL="0" indent="0">
              <a:lnSpc>
                <a:spcPct val="80000"/>
              </a:lnSpc>
              <a:buNone/>
            </a:pPr>
            <a:r>
              <a:rPr lang="en-US" altLang="en-US" sz="2100" noProof="1" smtClean="0">
                <a:solidFill>
                  <a:srgbClr val="FF0000"/>
                </a:solidFill>
                <a:latin typeface="Times New Roman" panose="02020603050405020304" pitchFamily="18" charset="0"/>
                <a:cs typeface="Times New Roman" panose="02020603050405020304" pitchFamily="18" charset="0"/>
              </a:rPr>
              <a:t>	E</a:t>
            </a:r>
            <a:r>
              <a:rPr lang="en-US" altLang="en-US" sz="2100" noProof="1" smtClean="0">
                <a:latin typeface="Times New Roman" panose="02020603050405020304" pitchFamily="18" charset="0"/>
                <a:cs typeface="Times New Roman" panose="02020603050405020304" pitchFamily="18" charset="0"/>
              </a:rPr>
              <a:t>nvironment </a:t>
            </a:r>
            <a:r>
              <a:rPr lang="en-US" altLang="en-US" sz="2100" noProof="1">
                <a:latin typeface="Times New Roman" panose="02020603050405020304" pitchFamily="18" charset="0"/>
                <a:cs typeface="Times New Roman" panose="02020603050405020304" pitchFamily="18" charset="0"/>
              </a:rPr>
              <a:t>- Where will I stand? Can they all see?</a:t>
            </a:r>
          </a:p>
          <a:p>
            <a:pPr marL="0" indent="0">
              <a:lnSpc>
                <a:spcPct val="80000"/>
              </a:lnSpc>
              <a:buNone/>
            </a:pPr>
            <a:r>
              <a:rPr lang="en-US" altLang="en-US" sz="2100" noProof="1" smtClean="0">
                <a:solidFill>
                  <a:srgbClr val="FF0000"/>
                </a:solidFill>
                <a:latin typeface="Times New Roman" panose="02020603050405020304" pitchFamily="18" charset="0"/>
                <a:cs typeface="Times New Roman" panose="02020603050405020304" pitchFamily="18" charset="0"/>
              </a:rPr>
              <a:t>	N</a:t>
            </a:r>
            <a:r>
              <a:rPr lang="en-US" altLang="en-US" sz="2100" noProof="1" smtClean="0">
                <a:latin typeface="Times New Roman" panose="02020603050405020304" pitchFamily="18" charset="0"/>
                <a:cs typeface="Times New Roman" panose="02020603050405020304" pitchFamily="18" charset="0"/>
              </a:rPr>
              <a:t>eeds </a:t>
            </a:r>
            <a:r>
              <a:rPr lang="en-US" altLang="en-US" sz="2100" noProof="1">
                <a:latin typeface="Times New Roman" panose="02020603050405020304" pitchFamily="18" charset="0"/>
                <a:cs typeface="Times New Roman" panose="02020603050405020304" pitchFamily="18" charset="0"/>
              </a:rPr>
              <a:t>- What are their needs</a:t>
            </a:r>
            <a:r>
              <a:rPr lang="en-US" altLang="en-US" sz="2100" noProof="1" smtClean="0">
                <a:latin typeface="Times New Roman" panose="02020603050405020304" pitchFamily="18" charset="0"/>
                <a:cs typeface="Times New Roman" panose="02020603050405020304" pitchFamily="18" charset="0"/>
              </a:rPr>
              <a:t>?  </a:t>
            </a:r>
            <a:endParaRPr lang="en-US" altLang="en-US" sz="2100" noProof="1">
              <a:latin typeface="Times New Roman" panose="02020603050405020304" pitchFamily="18" charset="0"/>
              <a:cs typeface="Times New Roman" panose="02020603050405020304" pitchFamily="18" charset="0"/>
            </a:endParaRPr>
          </a:p>
          <a:p>
            <a:pPr marL="0" indent="0">
              <a:lnSpc>
                <a:spcPct val="80000"/>
              </a:lnSpc>
              <a:buNone/>
            </a:pPr>
            <a:r>
              <a:rPr lang="en-US" altLang="en-US" sz="2100" noProof="1" smtClean="0">
                <a:solidFill>
                  <a:srgbClr val="FF0000"/>
                </a:solidFill>
                <a:latin typeface="Times New Roman" panose="02020603050405020304" pitchFamily="18" charset="0"/>
                <a:cs typeface="Times New Roman" panose="02020603050405020304" pitchFamily="18" charset="0"/>
              </a:rPr>
              <a:t>	C</a:t>
            </a:r>
            <a:r>
              <a:rPr lang="en-US" altLang="en-US" sz="2100" noProof="1" smtClean="0">
                <a:latin typeface="Times New Roman" panose="02020603050405020304" pitchFamily="18" charset="0"/>
                <a:cs typeface="Times New Roman" panose="02020603050405020304" pitchFamily="18" charset="0"/>
              </a:rPr>
              <a:t>ustomized </a:t>
            </a:r>
            <a:r>
              <a:rPr lang="en-US" altLang="en-US" sz="2100" noProof="1">
                <a:latin typeface="Times New Roman" panose="02020603050405020304" pitchFamily="18" charset="0"/>
                <a:cs typeface="Times New Roman" panose="02020603050405020304" pitchFamily="18" charset="0"/>
              </a:rPr>
              <a:t>- What specific needs to address?</a:t>
            </a:r>
          </a:p>
          <a:p>
            <a:pPr marL="0" indent="0">
              <a:lnSpc>
                <a:spcPct val="80000"/>
              </a:lnSpc>
              <a:buNone/>
            </a:pPr>
            <a:r>
              <a:rPr lang="en-US" altLang="en-US" sz="2100" noProof="1" smtClean="0">
                <a:solidFill>
                  <a:srgbClr val="FF0000"/>
                </a:solidFill>
                <a:latin typeface="Times New Roman" panose="02020603050405020304" pitchFamily="18" charset="0"/>
                <a:cs typeface="Times New Roman" panose="02020603050405020304" pitchFamily="18" charset="0"/>
              </a:rPr>
              <a:t>	E</a:t>
            </a:r>
            <a:r>
              <a:rPr lang="en-US" altLang="en-US" sz="2100" noProof="1" smtClean="0">
                <a:latin typeface="Times New Roman" panose="02020603050405020304" pitchFamily="18" charset="0"/>
                <a:cs typeface="Times New Roman" panose="02020603050405020304" pitchFamily="18" charset="0"/>
              </a:rPr>
              <a:t>xpectations </a:t>
            </a:r>
            <a:r>
              <a:rPr lang="en-US" altLang="en-US" sz="2100" noProof="1">
                <a:latin typeface="Times New Roman" panose="02020603050405020304" pitchFamily="18" charset="0"/>
                <a:cs typeface="Times New Roman" panose="02020603050405020304" pitchFamily="18" charset="0"/>
              </a:rPr>
              <a:t>- What do they expect to learn or hear?</a:t>
            </a:r>
            <a:endParaRPr lang="en-US" altLang="en-US" sz="2100" dirty="0">
              <a:latin typeface="Times New Roman" panose="02020603050405020304" pitchFamily="18" charset="0"/>
              <a:cs typeface="Times New Roman" panose="02020603050405020304" pitchFamily="18" charset="0"/>
            </a:endParaRPr>
          </a:p>
          <a:p>
            <a:pPr marL="109728" indent="0" algn="just">
              <a:buNone/>
            </a:pPr>
            <a:endParaRPr lang="en-US" sz="2100" b="1" dirty="0" smtClean="0">
              <a:solidFill>
                <a:srgbClr val="006600"/>
              </a:solidFill>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15</a:t>
            </a:fld>
            <a:endParaRPr lang="en-US"/>
          </a:p>
        </p:txBody>
      </p:sp>
      <p:sp>
        <p:nvSpPr>
          <p:cNvPr id="5" name="Title 4"/>
          <p:cNvSpPr>
            <a:spLocks noGrp="1"/>
          </p:cNvSpPr>
          <p:nvPr>
            <p:ph type="title"/>
          </p:nvPr>
        </p:nvSpPr>
        <p:spPr>
          <a:xfrm>
            <a:off x="457200" y="274638"/>
            <a:ext cx="8229600" cy="563562"/>
          </a:xfrm>
        </p:spPr>
        <p:txBody>
          <a:bodyPr>
            <a:normAutofit fontScale="90000"/>
          </a:bodyPr>
          <a:lstStyle/>
          <a:p>
            <a:pPr algn="ctr"/>
            <a:r>
              <a:rPr lang="en-US" dirty="0" smtClean="0"/>
              <a:t>  </a:t>
            </a:r>
            <a:r>
              <a:rPr lang="en-US" sz="2800" dirty="0" smtClean="0">
                <a:solidFill>
                  <a:srgbClr val="00B050"/>
                </a:solidFill>
                <a:effectLst/>
                <a:latin typeface="Times New Roman" panose="02020603050405020304" pitchFamily="18" charset="0"/>
                <a:cs typeface="Times New Roman" panose="02020603050405020304" pitchFamily="18" charset="0"/>
              </a:rPr>
              <a:t>Conducting training</a:t>
            </a:r>
            <a:endParaRPr lang="en-US" sz="2800" dirty="0">
              <a:solidFill>
                <a:srgbClr val="00B05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9877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800" dirty="0" smtClean="0">
                <a:latin typeface="Times New Roman" panose="02020603050405020304" pitchFamily="18" charset="0"/>
                <a:cs typeface="Times New Roman" panose="02020603050405020304" pitchFamily="18" charset="0"/>
              </a:rPr>
              <a:t>After </a:t>
            </a:r>
            <a:r>
              <a:rPr lang="en-US" sz="2800" dirty="0">
                <a:latin typeface="Times New Roman" panose="02020603050405020304" pitchFamily="18" charset="0"/>
                <a:cs typeface="Times New Roman" panose="02020603050405020304" pitchFamily="18" charset="0"/>
              </a:rPr>
              <a:t>the icebreaker, officially welcome everyone to the course and introduce “the audience” as the first of two important reference points that trainers should be focused on as they develop and deliver a course. </a:t>
            </a:r>
          </a:p>
          <a:p>
            <a:pPr algn="just"/>
            <a:r>
              <a:rPr lang="en-US" sz="2800" dirty="0">
                <a:latin typeface="Times New Roman" panose="02020603050405020304" pitchFamily="18" charset="0"/>
                <a:cs typeface="Times New Roman" panose="02020603050405020304" pitchFamily="18" charset="0"/>
              </a:rPr>
              <a:t>This is an opportunity to comment on the participatory nature of this training and to explain that participants and trainers alike will be each other’s audience in the days to come. The “getting to know each other” process continues with individual introductions. </a:t>
            </a:r>
          </a:p>
          <a:p>
            <a:endParaRPr lang="en-US"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16</a:t>
            </a:fld>
            <a:endParaRPr lang="en-US"/>
          </a:p>
        </p:txBody>
      </p:sp>
      <p:sp>
        <p:nvSpPr>
          <p:cNvPr id="5" name="Title 4"/>
          <p:cNvSpPr>
            <a:spLocks noGrp="1"/>
          </p:cNvSpPr>
          <p:nvPr>
            <p:ph type="title"/>
          </p:nvPr>
        </p:nvSpPr>
        <p:spPr/>
        <p:txBody>
          <a:bodyPr/>
          <a:lstStyle/>
          <a:p>
            <a:pPr algn="ctr"/>
            <a:r>
              <a:rPr lang="en-US" sz="3200" dirty="0" smtClean="0">
                <a:solidFill>
                  <a:srgbClr val="006600"/>
                </a:solidFill>
                <a:effectLst/>
                <a:latin typeface="Times New Roman" panose="02020603050405020304" pitchFamily="18" charset="0"/>
                <a:cs typeface="Times New Roman" panose="02020603050405020304" pitchFamily="18" charset="0"/>
              </a:rPr>
              <a:t>Session one</a:t>
            </a:r>
            <a:endParaRPr lang="en-US" sz="3200" dirty="0">
              <a:solidFill>
                <a:srgbClr val="0066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13588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i="1" dirty="0" smtClean="0">
                <a:solidFill>
                  <a:srgbClr val="006600"/>
                </a:solidFill>
                <a:latin typeface="Times New Roman" panose="02020603050405020304" pitchFamily="18" charset="0"/>
                <a:cs typeface="Times New Roman" panose="02020603050405020304" pitchFamily="18" charset="0"/>
              </a:rPr>
              <a:t>Introduce </a:t>
            </a:r>
            <a:r>
              <a:rPr lang="en-US" i="1" dirty="0">
                <a:solidFill>
                  <a:srgbClr val="006600"/>
                </a:solidFill>
                <a:latin typeface="Times New Roman" panose="02020603050405020304" pitchFamily="18" charset="0"/>
                <a:cs typeface="Times New Roman" panose="02020603050405020304" pitchFamily="18" charset="0"/>
              </a:rPr>
              <a:t>objectives </a:t>
            </a:r>
            <a:r>
              <a:rPr lang="en-US" dirty="0">
                <a:latin typeface="Times New Roman" panose="02020603050405020304" pitchFamily="18" charset="0"/>
                <a:cs typeface="Times New Roman" panose="02020603050405020304" pitchFamily="18" charset="0"/>
              </a:rPr>
              <a:t>as the </a:t>
            </a:r>
            <a:r>
              <a:rPr lang="en-US" dirty="0" smtClean="0">
                <a:latin typeface="Times New Roman" panose="02020603050405020304" pitchFamily="18" charset="0"/>
                <a:cs typeface="Times New Roman" panose="02020603050405020304" pitchFamily="18" charset="0"/>
              </a:rPr>
              <a:t>2</a:t>
            </a:r>
            <a:r>
              <a:rPr lang="en-US" baseline="30000" dirty="0" smtClean="0">
                <a:latin typeface="Times New Roman" panose="02020603050405020304" pitchFamily="18" charset="0"/>
                <a:cs typeface="Times New Roman" panose="02020603050405020304" pitchFamily="18" charset="0"/>
              </a:rPr>
              <a:t>nd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key reference point for </a:t>
            </a:r>
            <a:r>
              <a:rPr lang="en-US" dirty="0" smtClean="0">
                <a:latin typeface="Times New Roman" panose="02020603050405020304" pitchFamily="18" charset="0"/>
                <a:cs typeface="Times New Roman" panose="02020603050405020304" pitchFamily="18" charset="0"/>
              </a:rPr>
              <a:t>financial literacy training </a:t>
            </a:r>
            <a:r>
              <a:rPr lang="en-US" dirty="0">
                <a:latin typeface="Times New Roman" panose="02020603050405020304" pitchFamily="18" charset="0"/>
                <a:cs typeface="Times New Roman" panose="02020603050405020304" pitchFamily="18" charset="0"/>
              </a:rPr>
              <a:t>design and delivery.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Facilitate </a:t>
            </a:r>
            <a:r>
              <a:rPr lang="en-US" dirty="0">
                <a:latin typeface="Times New Roman" panose="02020603050405020304" pitchFamily="18" charset="0"/>
                <a:cs typeface="Times New Roman" panose="02020603050405020304" pitchFamily="18" charset="0"/>
              </a:rPr>
              <a:t>a brief discussion about why objectives are important</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Accountability Relevance </a:t>
            </a:r>
            <a:r>
              <a:rPr lang="en-US" dirty="0" smtClean="0">
                <a:latin typeface="Times New Roman" panose="02020603050405020304" pitchFamily="18" charset="0"/>
                <a:cs typeface="Times New Roman" panose="02020603050405020304" pitchFamily="18" charset="0"/>
              </a:rPr>
              <a:t>to Trainers </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Invite </a:t>
            </a:r>
            <a:r>
              <a:rPr lang="en-US" dirty="0">
                <a:latin typeface="Times New Roman" panose="02020603050405020304" pitchFamily="18" charset="0"/>
                <a:cs typeface="Times New Roman" panose="02020603050405020304" pitchFamily="18" charset="0"/>
              </a:rPr>
              <a:t>participants to articulate their personal objectives for the course </a:t>
            </a:r>
            <a:r>
              <a:rPr lang="en-US"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Then </a:t>
            </a:r>
            <a:r>
              <a:rPr lang="en-US" dirty="0">
                <a:latin typeface="Times New Roman" panose="02020603050405020304" pitchFamily="18" charset="0"/>
                <a:cs typeface="Times New Roman" panose="02020603050405020304" pitchFamily="18" charset="0"/>
              </a:rPr>
              <a:t>turn to the course objective and explain how the </a:t>
            </a:r>
            <a:r>
              <a:rPr lang="en-US" dirty="0" smtClean="0">
                <a:latin typeface="Times New Roman" panose="02020603050405020304" pitchFamily="18" charset="0"/>
                <a:cs typeface="Times New Roman" panose="02020603050405020304" pitchFamily="18" charset="0"/>
              </a:rPr>
              <a:t>training </a:t>
            </a:r>
            <a:r>
              <a:rPr lang="en-US" dirty="0">
                <a:latin typeface="Times New Roman" panose="02020603050405020304" pitchFamily="18" charset="0"/>
                <a:cs typeface="Times New Roman" panose="02020603050405020304" pitchFamily="18" charset="0"/>
              </a:rPr>
              <a:t>is structured to facilitate achievement of that objective. </a:t>
            </a:r>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17</a:t>
            </a:fld>
            <a:endParaRPr lang="en-US"/>
          </a:p>
        </p:txBody>
      </p:sp>
      <p:sp>
        <p:nvSpPr>
          <p:cNvPr id="5" name="Title 4"/>
          <p:cNvSpPr>
            <a:spLocks noGrp="1"/>
          </p:cNvSpPr>
          <p:nvPr>
            <p:ph type="title"/>
          </p:nvPr>
        </p:nvSpPr>
        <p:spPr>
          <a:xfrm>
            <a:off x="457200" y="274638"/>
            <a:ext cx="8229600" cy="715962"/>
          </a:xfrm>
        </p:spPr>
        <p:txBody>
          <a:bodyPr>
            <a:normAutofit/>
          </a:bodyPr>
          <a:lstStyle/>
          <a:p>
            <a:pPr algn="ctr"/>
            <a:r>
              <a:rPr lang="en-US" sz="2800" dirty="0">
                <a:solidFill>
                  <a:srgbClr val="0070C0"/>
                </a:solidFill>
                <a:effectLst/>
                <a:latin typeface="Times New Roman" panose="02020603050405020304" pitchFamily="18" charset="0"/>
                <a:cs typeface="Times New Roman" panose="02020603050405020304" pitchFamily="18" charset="0"/>
              </a:rPr>
              <a:t>Introducing the Objectives and Structure</a:t>
            </a:r>
          </a:p>
        </p:txBody>
      </p:sp>
    </p:spTree>
    <p:extLst>
      <p:ext uri="{BB962C8B-B14F-4D97-AF65-F5344CB8AC3E}">
        <p14:creationId xmlns:p14="http://schemas.microsoft.com/office/powerpoint/2010/main" xmlns="" val="2798595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nSpc>
                <a:spcPct val="150000"/>
              </a:lnSpc>
              <a:buNone/>
            </a:pPr>
            <a:endParaRPr lang="en-US" sz="2400" dirty="0"/>
          </a:p>
          <a:p>
            <a:pPr>
              <a:lnSpc>
                <a:spcPct val="150000"/>
              </a:lnSpc>
            </a:pPr>
            <a:r>
              <a:rPr lang="en-US" sz="2400" dirty="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dentify </a:t>
            </a:r>
            <a:r>
              <a:rPr lang="en-US" sz="2400" dirty="0">
                <a:latin typeface="Times New Roman" panose="02020603050405020304" pitchFamily="18" charset="0"/>
                <a:cs typeface="Times New Roman" panose="02020603050405020304" pitchFamily="18" charset="0"/>
              </a:rPr>
              <a:t>whether and how their </a:t>
            </a:r>
            <a:r>
              <a:rPr lang="en-US" sz="2400" u="sng" dirty="0" smtClean="0">
                <a:latin typeface="Times New Roman" panose="02020603050405020304" pitchFamily="18" charset="0"/>
                <a:cs typeface="Times New Roman" panose="02020603050405020304" pitchFamily="18" charset="0"/>
              </a:rPr>
              <a:t>investment </a:t>
            </a:r>
            <a:r>
              <a:rPr lang="en-US" sz="2400" u="sng" dirty="0">
                <a:latin typeface="Times New Roman" panose="02020603050405020304" pitchFamily="18" charset="0"/>
                <a:cs typeface="Times New Roman" panose="02020603050405020304" pitchFamily="18" charset="0"/>
              </a:rPr>
              <a:t>objectives </a:t>
            </a:r>
            <a:r>
              <a:rPr lang="en-US" sz="2400" dirty="0">
                <a:latin typeface="Times New Roman" panose="02020603050405020304" pitchFamily="18" charset="0"/>
                <a:cs typeface="Times New Roman" panose="02020603050405020304" pitchFamily="18" charset="0"/>
              </a:rPr>
              <a:t>can be met in the context of the course. </a:t>
            </a:r>
            <a:endParaRPr lang="en-US" sz="2400" dirty="0" smtClean="0">
              <a:latin typeface="Times New Roman" panose="02020603050405020304" pitchFamily="18" charset="0"/>
              <a:cs typeface="Times New Roman" panose="02020603050405020304" pitchFamily="18" charset="0"/>
            </a:endParaRPr>
          </a:p>
          <a:p>
            <a:pPr>
              <a:lnSpc>
                <a:spcPct val="150000"/>
              </a:lnSpc>
              <a:buNone/>
            </a:pPr>
            <a:endParaRPr lang="en-US" sz="2400" dirty="0" smtClean="0">
              <a:latin typeface="Times New Roman" panose="02020603050405020304" pitchFamily="18" charset="0"/>
              <a:cs typeface="Times New Roman" panose="02020603050405020304" pitchFamily="18" charset="0"/>
            </a:endParaRPr>
          </a:p>
          <a:p>
            <a:pPr lvl="1">
              <a:lnSpc>
                <a:spcPct val="150000"/>
              </a:lnSpc>
            </a:pPr>
            <a:r>
              <a:rPr lang="en-US" altLang="en-US" sz="2400" dirty="0">
                <a:latin typeface="Times New Roman" panose="02020603050405020304" pitchFamily="18" charset="0"/>
                <a:cs typeface="Times New Roman" panose="02020603050405020304" pitchFamily="18" charset="0"/>
              </a:rPr>
              <a:t>Relate to prior knowledge</a:t>
            </a:r>
          </a:p>
          <a:p>
            <a:pPr lvl="1">
              <a:lnSpc>
                <a:spcPct val="150000"/>
              </a:lnSpc>
            </a:pPr>
            <a:r>
              <a:rPr lang="en-US" altLang="en-US" sz="2400" dirty="0">
                <a:latin typeface="Times New Roman" panose="02020603050405020304" pitchFamily="18" charset="0"/>
                <a:cs typeface="Times New Roman" panose="02020603050405020304" pitchFamily="18" charset="0"/>
              </a:rPr>
              <a:t>Try to get attention</a:t>
            </a:r>
          </a:p>
          <a:p>
            <a:pPr>
              <a:lnSpc>
                <a:spcPct val="150000"/>
              </a:lnSpc>
            </a:pPr>
            <a:endParaRPr lang="en-US" sz="2400"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18</a:t>
            </a:fld>
            <a:endParaRPr lang="en-US"/>
          </a:p>
        </p:txBody>
      </p:sp>
      <p:sp>
        <p:nvSpPr>
          <p:cNvPr id="5" name="Title 4"/>
          <p:cNvSpPr>
            <a:spLocks noGrp="1"/>
          </p:cNvSpPr>
          <p:nvPr>
            <p:ph type="title"/>
          </p:nvPr>
        </p:nvSpPr>
        <p:spPr/>
        <p:txBody>
          <a:bodyPr>
            <a:normAutofit/>
          </a:bodyPr>
          <a:lstStyle/>
          <a:p>
            <a:pPr algn="ctr"/>
            <a:r>
              <a:rPr lang="en-US" sz="2400" dirty="0">
                <a:solidFill>
                  <a:srgbClr val="0070C0"/>
                </a:solidFill>
                <a:latin typeface="Times New Roman" panose="02020603050405020304" pitchFamily="18" charset="0"/>
                <a:cs typeface="Times New Roman" panose="02020603050405020304" pitchFamily="18" charset="0"/>
              </a:rPr>
              <a:t>Clarifying </a:t>
            </a:r>
            <a:r>
              <a:rPr lang="en-US" sz="2400" dirty="0" smtClean="0">
                <a:solidFill>
                  <a:srgbClr val="0070C0"/>
                </a:solidFill>
                <a:latin typeface="Times New Roman" panose="02020603050405020304" pitchFamily="18" charset="0"/>
                <a:cs typeface="Times New Roman" panose="02020603050405020304" pitchFamily="18" charset="0"/>
              </a:rPr>
              <a:t>Expectations/Set expectations </a:t>
            </a:r>
            <a:endParaRPr lang="en-US" sz="24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81945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a:bodyPr>
          <a:lstStyle/>
          <a:p>
            <a:r>
              <a:rPr lang="en-US" dirty="0" smtClean="0">
                <a:latin typeface="Times New Roman" panose="02020603050405020304" pitchFamily="18" charset="0"/>
                <a:cs typeface="Times New Roman" panose="02020603050405020304" pitchFamily="18" charset="0"/>
              </a:rPr>
              <a:t>Plan sessions, hours in each day/session, and days of training program </a:t>
            </a:r>
          </a:p>
          <a:p>
            <a:r>
              <a:rPr lang="en-US" i="1" dirty="0" smtClean="0">
                <a:solidFill>
                  <a:srgbClr val="0070C0"/>
                </a:solidFill>
                <a:latin typeface="Times New Roman" panose="02020603050405020304" pitchFamily="18" charset="0"/>
                <a:cs typeface="Times New Roman" panose="02020603050405020304" pitchFamily="18" charset="0"/>
              </a:rPr>
              <a:t>Prepare slides for Trainers (participants)</a:t>
            </a:r>
          </a:p>
          <a:p>
            <a:pPr lvl="1"/>
            <a:r>
              <a:rPr lang="en-US" altLang="en-US" dirty="0">
                <a:latin typeface="Times New Roman" panose="02020603050405020304" pitchFamily="18" charset="0"/>
                <a:cs typeface="Times New Roman" panose="02020603050405020304" pitchFamily="18" charset="0"/>
              </a:rPr>
              <a:t>From easy to harder</a:t>
            </a:r>
          </a:p>
          <a:p>
            <a:pPr lvl="1"/>
            <a:r>
              <a:rPr lang="en-US" altLang="en-US" dirty="0">
                <a:latin typeface="Times New Roman" panose="02020603050405020304" pitchFamily="18" charset="0"/>
                <a:cs typeface="Times New Roman" panose="02020603050405020304" pitchFamily="18" charset="0"/>
              </a:rPr>
              <a:t>For each </a:t>
            </a:r>
            <a:r>
              <a:rPr lang="en-US" altLang="en-US" dirty="0" smtClean="0">
                <a:latin typeface="Times New Roman" panose="02020603050405020304" pitchFamily="18" charset="0"/>
                <a:cs typeface="Times New Roman" panose="02020603050405020304" pitchFamily="18" charset="0"/>
              </a:rPr>
              <a:t>subject/idea</a:t>
            </a:r>
            <a:endParaRPr lang="en-US" altLang="en-US" dirty="0">
              <a:latin typeface="Times New Roman" panose="02020603050405020304" pitchFamily="18" charset="0"/>
              <a:cs typeface="Times New Roman" panose="02020603050405020304" pitchFamily="18" charset="0"/>
            </a:endParaRPr>
          </a:p>
          <a:p>
            <a:pPr lvl="2"/>
            <a:r>
              <a:rPr lang="en-US" altLang="en-US" dirty="0">
                <a:latin typeface="Times New Roman" panose="02020603050405020304" pitchFamily="18" charset="0"/>
                <a:cs typeface="Times New Roman" panose="02020603050405020304" pitchFamily="18" charset="0"/>
              </a:rPr>
              <a:t>Presentation</a:t>
            </a:r>
          </a:p>
          <a:p>
            <a:pPr lvl="2"/>
            <a:r>
              <a:rPr lang="en-US" altLang="en-US" dirty="0">
                <a:latin typeface="Times New Roman" panose="02020603050405020304" pitchFamily="18" charset="0"/>
                <a:cs typeface="Times New Roman" panose="02020603050405020304" pitchFamily="18" charset="0"/>
              </a:rPr>
              <a:t>Demonstration</a:t>
            </a:r>
          </a:p>
          <a:p>
            <a:pPr lvl="2"/>
            <a:r>
              <a:rPr lang="en-US" altLang="en-US" dirty="0">
                <a:latin typeface="Times New Roman" panose="02020603050405020304" pitchFamily="18" charset="0"/>
                <a:cs typeface="Times New Roman" panose="02020603050405020304" pitchFamily="18" charset="0"/>
              </a:rPr>
              <a:t>Hands on practice</a:t>
            </a:r>
          </a:p>
          <a:p>
            <a:r>
              <a:rPr lang="en-US" dirty="0" smtClean="0">
                <a:latin typeface="Times New Roman" panose="02020603050405020304" pitchFamily="18" charset="0"/>
                <a:cs typeface="Times New Roman" panose="02020603050405020304" pitchFamily="18" charset="0"/>
              </a:rPr>
              <a:t>Ask them to prepare slides for their trainees based on your (Trainers’) one.</a:t>
            </a:r>
          </a:p>
          <a:p>
            <a:endParaRPr lang="en-US"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19</a:t>
            </a:fld>
            <a:endParaRPr lang="en-US"/>
          </a:p>
        </p:txBody>
      </p:sp>
      <p:sp>
        <p:nvSpPr>
          <p:cNvPr id="5" name="Title 4"/>
          <p:cNvSpPr>
            <a:spLocks noGrp="1"/>
          </p:cNvSpPr>
          <p:nvPr>
            <p:ph type="title"/>
          </p:nvPr>
        </p:nvSpPr>
        <p:spPr>
          <a:xfrm>
            <a:off x="457200" y="274638"/>
            <a:ext cx="8229600" cy="639762"/>
          </a:xfrm>
        </p:spPr>
        <p:txBody>
          <a:bodyPr>
            <a:normAutofit fontScale="90000"/>
          </a:bodyPr>
          <a:lstStyle/>
          <a:p>
            <a:r>
              <a:rPr lang="en-US" dirty="0" smtClean="0"/>
              <a:t>         </a:t>
            </a:r>
            <a:r>
              <a:rPr lang="en-US" sz="2700" dirty="0" smtClean="0">
                <a:solidFill>
                  <a:srgbClr val="00B050"/>
                </a:solidFill>
                <a:latin typeface="Times New Roman" panose="02020603050405020304" pitchFamily="18" charset="0"/>
                <a:cs typeface="Times New Roman" panose="02020603050405020304" pitchFamily="18" charset="0"/>
              </a:rPr>
              <a:t>Main presentation (</a:t>
            </a:r>
            <a:r>
              <a:rPr lang="en-US" sz="2700" dirty="0" smtClean="0">
                <a:solidFill>
                  <a:srgbClr val="00B050"/>
                </a:solidFill>
                <a:effectLst/>
                <a:latin typeface="Times New Roman" panose="02020603050405020304" pitchFamily="18" charset="0"/>
                <a:cs typeface="Times New Roman" panose="02020603050405020304" pitchFamily="18" charset="0"/>
              </a:rPr>
              <a:t>Conduct training sessions)</a:t>
            </a:r>
            <a:endParaRPr lang="en-US" sz="2700" dirty="0">
              <a:solidFill>
                <a:srgbClr val="00B05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1209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nSpc>
                <a:spcPct val="150000"/>
              </a:lnSpc>
              <a:buNone/>
            </a:pPr>
            <a:r>
              <a:rPr lang="en-US" dirty="0">
                <a:latin typeface="Times New Roman" panose="02020603050405020304" pitchFamily="18" charset="0"/>
                <a:cs typeface="Times New Roman" panose="02020603050405020304" pitchFamily="18" charset="0"/>
              </a:rPr>
              <a:t>The following should be considered for effective training delivery</a:t>
            </a:r>
            <a:r>
              <a:rPr lang="en-US" dirty="0" smtClean="0">
                <a:latin typeface="Times New Roman" panose="02020603050405020304" pitchFamily="18" charset="0"/>
                <a:cs typeface="Times New Roman" panose="02020603050405020304" pitchFamily="18" charset="0"/>
              </a:rPr>
              <a:t>:</a:t>
            </a:r>
          </a:p>
          <a:p>
            <a:pPr marL="109728" indent="0">
              <a:lnSpc>
                <a:spcPct val="150000"/>
              </a:lnSpc>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Learning styles. </a:t>
            </a:r>
            <a:endParaRPr lang="en-US" dirty="0" smtClean="0">
              <a:latin typeface="Times New Roman" panose="02020603050405020304" pitchFamily="18" charset="0"/>
              <a:cs typeface="Times New Roman" panose="02020603050405020304" pitchFamily="18" charset="0"/>
            </a:endParaRPr>
          </a:p>
          <a:p>
            <a:pPr marL="109728" indent="0">
              <a:lnSpc>
                <a:spcPct val="150000"/>
              </a:lnSpc>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Adult learning principles. </a:t>
            </a:r>
            <a:endParaRPr lang="en-US" dirty="0" smtClean="0">
              <a:latin typeface="Times New Roman" panose="02020603050405020304" pitchFamily="18" charset="0"/>
              <a:cs typeface="Times New Roman" panose="02020603050405020304" pitchFamily="18" charset="0"/>
            </a:endParaRPr>
          </a:p>
          <a:p>
            <a:pPr marL="109728" indent="0">
              <a:lnSpc>
                <a:spcPct val="150000"/>
              </a:lnSpc>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Presentation and facilitation skills. </a:t>
            </a:r>
            <a:endParaRPr lang="en-US" dirty="0" smtClean="0">
              <a:latin typeface="Times New Roman" panose="02020603050405020304" pitchFamily="18" charset="0"/>
              <a:cs typeface="Times New Roman" panose="02020603050405020304" pitchFamily="18" charset="0"/>
            </a:endParaRPr>
          </a:p>
          <a:p>
            <a:pPr marL="109728" indent="0">
              <a:lnSpc>
                <a:spcPct val="150000"/>
              </a:lnSpc>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Effective group interaction and communication skills. </a:t>
            </a:r>
            <a:endParaRPr lang="en-US" dirty="0" smtClean="0">
              <a:latin typeface="Times New Roman" panose="02020603050405020304" pitchFamily="18" charset="0"/>
              <a:cs typeface="Times New Roman" panose="02020603050405020304" pitchFamily="18" charset="0"/>
            </a:endParaRPr>
          </a:p>
          <a:p>
            <a:pPr marL="109728" indent="0">
              <a:lnSpc>
                <a:spcPct val="150000"/>
              </a:lnSpc>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Meeting the needs of a specific audience</a:t>
            </a:r>
            <a:r>
              <a:rPr lang="en-US" dirty="0" smtClean="0">
                <a:latin typeface="Times New Roman" panose="02020603050405020304" pitchFamily="18" charset="0"/>
                <a:cs typeface="Times New Roman" panose="02020603050405020304" pitchFamily="18" charset="0"/>
              </a:rPr>
              <a:t>.</a:t>
            </a:r>
          </a:p>
          <a:p>
            <a:pPr marL="109728" indent="0">
              <a:lnSpc>
                <a:spcPct val="150000"/>
              </a:lnSpc>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Evaluation of training and its effectiveness. </a:t>
            </a:r>
            <a:endParaRPr lang="en-US" dirty="0">
              <a:latin typeface="Times New Roman" panose="02020603050405020304" pitchFamily="18" charset="0"/>
              <a:cs typeface="Times New Roman" panose="02020603050405020304" pitchFamily="18" charset="0"/>
            </a:endParaRPr>
          </a:p>
          <a:p>
            <a:pPr>
              <a:lnSpc>
                <a:spcPct val="150000"/>
              </a:lnSpc>
            </a:pPr>
            <a:endParaRPr lang="en-US"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2</a:t>
            </a:fld>
            <a:endParaRPr lang="en-US"/>
          </a:p>
        </p:txBody>
      </p:sp>
      <p:sp>
        <p:nvSpPr>
          <p:cNvPr id="5" name="Title 4"/>
          <p:cNvSpPr>
            <a:spLocks noGrp="1"/>
          </p:cNvSpPr>
          <p:nvPr>
            <p:ph type="title"/>
          </p:nvPr>
        </p:nvSpPr>
        <p:spPr/>
        <p:txBody>
          <a:bodyPr>
            <a:normAutofit fontScale="90000"/>
          </a:bodyPr>
          <a:lstStyle/>
          <a:p>
            <a:pPr algn="ctr"/>
            <a:r>
              <a:rPr lang="en-US" dirty="0" smtClean="0"/>
              <a:t/>
            </a:r>
            <a:br>
              <a:rPr lang="en-US" dirty="0" smtClean="0"/>
            </a:br>
            <a:r>
              <a:rPr lang="en-US" sz="3100" dirty="0" smtClean="0">
                <a:solidFill>
                  <a:srgbClr val="006600"/>
                </a:solidFill>
                <a:effectLst/>
                <a:latin typeface="Times New Roman" panose="02020603050405020304" pitchFamily="18" charset="0"/>
                <a:cs typeface="Times New Roman" panose="02020603050405020304" pitchFamily="18" charset="0"/>
              </a:rPr>
              <a:t>Considerations for </a:t>
            </a:r>
            <a:r>
              <a:rPr lang="en-US" sz="3100" dirty="0">
                <a:solidFill>
                  <a:srgbClr val="006600"/>
                </a:solidFill>
                <a:effectLst/>
                <a:latin typeface="Times New Roman" panose="02020603050405020304" pitchFamily="18" charset="0"/>
                <a:cs typeface="Times New Roman" panose="02020603050405020304" pitchFamily="18" charset="0"/>
              </a:rPr>
              <a:t>effective training </a:t>
            </a:r>
            <a:r>
              <a:rPr lang="en-US" sz="3100" dirty="0" smtClean="0">
                <a:solidFill>
                  <a:srgbClr val="006600"/>
                </a:solidFill>
                <a:effectLst/>
                <a:latin typeface="Times New Roman" panose="02020603050405020304" pitchFamily="18" charset="0"/>
                <a:cs typeface="Times New Roman" panose="02020603050405020304" pitchFamily="18" charset="0"/>
              </a:rPr>
              <a:t>delivery</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346228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altLang="en-US" dirty="0">
                <a:solidFill>
                  <a:srgbClr val="002060"/>
                </a:solidFill>
                <a:latin typeface="Times New Roman" panose="02020603050405020304" pitchFamily="18" charset="0"/>
                <a:ea typeface="Arial Unicode MS" panose="020B0604020202020204" pitchFamily="34" charset="-128"/>
                <a:cs typeface="Times New Roman" panose="02020603050405020304" pitchFamily="18" charset="0"/>
              </a:rPr>
              <a:t>“There are two types of speakers, those that are nervous, and those that are Liars”. (Mark Twain)  </a:t>
            </a:r>
          </a:p>
          <a:p>
            <a:pPr lvl="1"/>
            <a:endParaRPr lang="en-US" altLang="en-US" dirty="0" smtClean="0"/>
          </a:p>
          <a:p>
            <a:pPr lvl="1"/>
            <a:r>
              <a:rPr lang="en-US" altLang="en-US" dirty="0" smtClean="0"/>
              <a:t>Prepare</a:t>
            </a:r>
          </a:p>
          <a:p>
            <a:pPr lvl="1"/>
            <a:r>
              <a:rPr lang="en-US" altLang="en-US" dirty="0" smtClean="0">
                <a:latin typeface="Times New Roman" panose="02020603050405020304" pitchFamily="18" charset="0"/>
                <a:cs typeface="Times New Roman" panose="02020603050405020304" pitchFamily="18" charset="0"/>
              </a:rPr>
              <a:t>Positive </a:t>
            </a:r>
            <a:r>
              <a:rPr lang="en-US" altLang="en-US" dirty="0">
                <a:latin typeface="Times New Roman" panose="02020603050405020304" pitchFamily="18" charset="0"/>
                <a:cs typeface="Times New Roman" panose="02020603050405020304" pitchFamily="18" charset="0"/>
              </a:rPr>
              <a:t>self-messages</a:t>
            </a:r>
          </a:p>
          <a:p>
            <a:pPr lvl="2"/>
            <a:r>
              <a:rPr lang="en-US" altLang="en-US" dirty="0">
                <a:latin typeface="Times New Roman" panose="02020603050405020304" pitchFamily="18" charset="0"/>
                <a:cs typeface="Times New Roman" panose="02020603050405020304" pitchFamily="18" charset="0"/>
              </a:rPr>
              <a:t>Attitude towards yourself, teaching, material, audience</a:t>
            </a:r>
          </a:p>
          <a:p>
            <a:endParaRPr lang="en-US" dirty="0" smtClean="0"/>
          </a:p>
          <a:p>
            <a:pPr marL="109728" indent="0">
              <a:buNone/>
            </a:pPr>
            <a:r>
              <a:rPr lang="en-US" altLang="en-US" sz="2800" dirty="0" smtClean="0"/>
              <a:t>                     </a:t>
            </a:r>
            <a:r>
              <a:rPr lang="en-US" altLang="en-US" sz="2800" b="1" u="sng" dirty="0" smtClean="0">
                <a:latin typeface="Times New Roman" panose="02020603050405020304" pitchFamily="18" charset="0"/>
                <a:cs typeface="Times New Roman" panose="02020603050405020304" pitchFamily="18" charset="0"/>
              </a:rPr>
              <a:t>9 </a:t>
            </a:r>
            <a:r>
              <a:rPr lang="en-US" altLang="en-US" sz="2800" b="1" u="sng" dirty="0">
                <a:solidFill>
                  <a:srgbClr val="FF0000"/>
                </a:solidFill>
                <a:latin typeface="Times New Roman" panose="02020603050405020304" pitchFamily="18" charset="0"/>
                <a:cs typeface="Times New Roman" panose="02020603050405020304" pitchFamily="18" charset="0"/>
              </a:rPr>
              <a:t>P</a:t>
            </a:r>
            <a:r>
              <a:rPr lang="en-US" altLang="en-US" sz="2800" b="1" u="sng" dirty="0">
                <a:latin typeface="Times New Roman" panose="02020603050405020304" pitchFamily="18" charset="0"/>
                <a:cs typeface="Times New Roman" panose="02020603050405020304" pitchFamily="18" charset="0"/>
              </a:rPr>
              <a:t>’s</a:t>
            </a:r>
            <a:endParaRPr lang="en-US" altLang="en-US" b="1" u="sng" dirty="0">
              <a:latin typeface="Times New Roman" panose="02020603050405020304" pitchFamily="18" charset="0"/>
              <a:cs typeface="Times New Roman" panose="02020603050405020304" pitchFamily="18" charset="0"/>
            </a:endParaRPr>
          </a:p>
          <a:p>
            <a:pPr marL="109728" indent="0">
              <a:buNone/>
            </a:pPr>
            <a:r>
              <a:rPr lang="en-US" altLang="en-US" sz="2800" dirty="0">
                <a:solidFill>
                  <a:srgbClr val="FF0000"/>
                </a:solidFill>
                <a:latin typeface="Times New Roman" panose="02020603050405020304" pitchFamily="18" charset="0"/>
                <a:cs typeface="Times New Roman" panose="02020603050405020304" pitchFamily="18" charset="0"/>
              </a:rPr>
              <a:t>P</a:t>
            </a:r>
            <a:r>
              <a:rPr lang="en-US" altLang="en-US" sz="2800" dirty="0">
                <a:latin typeface="Times New Roman" panose="02020603050405020304" pitchFamily="18" charset="0"/>
                <a:cs typeface="Times New Roman" panose="02020603050405020304" pitchFamily="18" charset="0"/>
              </a:rPr>
              <a:t>rior </a:t>
            </a:r>
            <a:r>
              <a:rPr lang="en-US" altLang="en-US" sz="2800" dirty="0">
                <a:solidFill>
                  <a:srgbClr val="FF0000"/>
                </a:solidFill>
                <a:latin typeface="Times New Roman" panose="02020603050405020304" pitchFamily="18" charset="0"/>
                <a:cs typeface="Times New Roman" panose="02020603050405020304" pitchFamily="18" charset="0"/>
              </a:rPr>
              <a:t>P</a:t>
            </a:r>
            <a:r>
              <a:rPr lang="en-US" altLang="en-US" sz="2800" dirty="0">
                <a:latin typeface="Times New Roman" panose="02020603050405020304" pitchFamily="18" charset="0"/>
                <a:cs typeface="Times New Roman" panose="02020603050405020304" pitchFamily="18" charset="0"/>
              </a:rPr>
              <a:t>roper </a:t>
            </a:r>
            <a:r>
              <a:rPr lang="en-US" altLang="en-US" sz="2800" dirty="0">
                <a:solidFill>
                  <a:srgbClr val="FF0000"/>
                </a:solidFill>
                <a:latin typeface="Times New Roman" panose="02020603050405020304" pitchFamily="18" charset="0"/>
                <a:cs typeface="Times New Roman" panose="02020603050405020304" pitchFamily="18" charset="0"/>
              </a:rPr>
              <a:t>P</a:t>
            </a:r>
            <a:r>
              <a:rPr lang="en-US" altLang="en-US" sz="2800" dirty="0">
                <a:latin typeface="Times New Roman" panose="02020603050405020304" pitchFamily="18" charset="0"/>
                <a:cs typeface="Times New Roman" panose="02020603050405020304" pitchFamily="18" charset="0"/>
              </a:rPr>
              <a:t>reparation </a:t>
            </a:r>
            <a:r>
              <a:rPr lang="en-US" altLang="en-US" sz="2800" dirty="0">
                <a:solidFill>
                  <a:srgbClr val="FF0000"/>
                </a:solidFill>
                <a:latin typeface="Times New Roman" panose="02020603050405020304" pitchFamily="18" charset="0"/>
                <a:cs typeface="Times New Roman" panose="02020603050405020304" pitchFamily="18" charset="0"/>
              </a:rPr>
              <a:t>P</a:t>
            </a:r>
            <a:r>
              <a:rPr lang="en-US" altLang="en-US" sz="2800" dirty="0">
                <a:latin typeface="Times New Roman" panose="02020603050405020304" pitchFamily="18" charset="0"/>
                <a:cs typeface="Times New Roman" panose="02020603050405020304" pitchFamily="18" charset="0"/>
              </a:rPr>
              <a:t>revents </a:t>
            </a:r>
            <a:r>
              <a:rPr lang="en-US" altLang="en-US" sz="2800" dirty="0">
                <a:solidFill>
                  <a:srgbClr val="FF0000"/>
                </a:solidFill>
                <a:latin typeface="Times New Roman" panose="02020603050405020304" pitchFamily="18" charset="0"/>
                <a:cs typeface="Times New Roman" panose="02020603050405020304" pitchFamily="18" charset="0"/>
              </a:rPr>
              <a:t>P</a:t>
            </a:r>
            <a:r>
              <a:rPr lang="en-US" altLang="en-US" sz="2800" dirty="0">
                <a:latin typeface="Times New Roman" panose="02020603050405020304" pitchFamily="18" charset="0"/>
                <a:cs typeface="Times New Roman" panose="02020603050405020304" pitchFamily="18" charset="0"/>
              </a:rPr>
              <a:t>oor </a:t>
            </a:r>
            <a:r>
              <a:rPr lang="en-US" altLang="en-US" sz="2800" dirty="0">
                <a:solidFill>
                  <a:srgbClr val="FF0000"/>
                </a:solidFill>
                <a:latin typeface="Times New Roman" panose="02020603050405020304" pitchFamily="18" charset="0"/>
                <a:cs typeface="Times New Roman" panose="02020603050405020304" pitchFamily="18" charset="0"/>
              </a:rPr>
              <a:t>P</a:t>
            </a:r>
            <a:r>
              <a:rPr lang="en-US" altLang="en-US" sz="2800" dirty="0">
                <a:latin typeface="Times New Roman" panose="02020603050405020304" pitchFamily="18" charset="0"/>
                <a:cs typeface="Times New Roman" panose="02020603050405020304" pitchFamily="18" charset="0"/>
              </a:rPr>
              <a:t>erformance of the </a:t>
            </a:r>
            <a:r>
              <a:rPr lang="en-US" altLang="en-US" sz="2800" dirty="0">
                <a:solidFill>
                  <a:srgbClr val="FF0000"/>
                </a:solidFill>
                <a:latin typeface="Times New Roman" panose="02020603050405020304" pitchFamily="18" charset="0"/>
                <a:cs typeface="Times New Roman" panose="02020603050405020304" pitchFamily="18" charset="0"/>
              </a:rPr>
              <a:t>P</a:t>
            </a:r>
            <a:r>
              <a:rPr lang="en-US" altLang="en-US" sz="2800" dirty="0">
                <a:latin typeface="Times New Roman" panose="02020603050405020304" pitchFamily="18" charset="0"/>
                <a:cs typeface="Times New Roman" panose="02020603050405020304" pitchFamily="18" charset="0"/>
              </a:rPr>
              <a:t>erson </a:t>
            </a:r>
            <a:r>
              <a:rPr lang="en-US" altLang="en-US" sz="2800" dirty="0">
                <a:solidFill>
                  <a:srgbClr val="FF0000"/>
                </a:solidFill>
                <a:latin typeface="Times New Roman" panose="02020603050405020304" pitchFamily="18" charset="0"/>
                <a:cs typeface="Times New Roman" panose="02020603050405020304" pitchFamily="18" charset="0"/>
              </a:rPr>
              <a:t>P</a:t>
            </a:r>
            <a:r>
              <a:rPr lang="en-US" altLang="en-US" sz="2800" dirty="0">
                <a:latin typeface="Times New Roman" panose="02020603050405020304" pitchFamily="18" charset="0"/>
                <a:cs typeface="Times New Roman" panose="02020603050405020304" pitchFamily="18" charset="0"/>
              </a:rPr>
              <a:t>utting on the </a:t>
            </a:r>
            <a:r>
              <a:rPr lang="en-US" altLang="en-US" sz="2800" dirty="0">
                <a:solidFill>
                  <a:srgbClr val="FF0000"/>
                </a:solidFill>
                <a:latin typeface="Times New Roman" panose="02020603050405020304" pitchFamily="18" charset="0"/>
                <a:cs typeface="Times New Roman" panose="02020603050405020304" pitchFamily="18" charset="0"/>
              </a:rPr>
              <a:t>P</a:t>
            </a:r>
            <a:r>
              <a:rPr lang="en-US" altLang="en-US" sz="2800" dirty="0">
                <a:latin typeface="Times New Roman" panose="02020603050405020304" pitchFamily="18" charset="0"/>
                <a:cs typeface="Times New Roman" panose="02020603050405020304" pitchFamily="18" charset="0"/>
              </a:rPr>
              <a:t>resentation.</a:t>
            </a:r>
          </a:p>
          <a:p>
            <a:endParaRPr lang="en-US"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20</a:t>
            </a:fld>
            <a:endParaRPr lang="en-US"/>
          </a:p>
        </p:txBody>
      </p:sp>
      <p:sp>
        <p:nvSpPr>
          <p:cNvPr id="5" name="Title 4"/>
          <p:cNvSpPr>
            <a:spLocks noGrp="1"/>
          </p:cNvSpPr>
          <p:nvPr>
            <p:ph type="title"/>
          </p:nvPr>
        </p:nvSpPr>
        <p:spPr/>
        <p:txBody>
          <a:bodyPr>
            <a:normAutofit/>
          </a:bodyPr>
          <a:lstStyle/>
          <a:p>
            <a:pPr algn="ctr"/>
            <a:r>
              <a:rPr lang="en-US" altLang="en-US" sz="3200" dirty="0">
                <a:solidFill>
                  <a:srgbClr val="006600"/>
                </a:solidFill>
                <a:effectLst/>
                <a:latin typeface="Times New Roman" panose="02020603050405020304" pitchFamily="18" charset="0"/>
                <a:cs typeface="Times New Roman" panose="02020603050405020304" pitchFamily="18" charset="0"/>
              </a:rPr>
              <a:t>Before You Begin...</a:t>
            </a:r>
            <a:endParaRPr lang="en-US" sz="3200" dirty="0">
              <a:solidFill>
                <a:srgbClr val="0066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53895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endParaRPr lang="en-US" altLang="en-US" sz="2800" dirty="0" smtClean="0">
              <a:latin typeface="Times New Roman" panose="02020603050405020304" pitchFamily="18" charset="0"/>
              <a:cs typeface="Times New Roman" panose="02020603050405020304" pitchFamily="18" charset="0"/>
            </a:endParaRPr>
          </a:p>
          <a:p>
            <a:pPr lvl="1"/>
            <a:r>
              <a:rPr lang="en-US" altLang="en-US" sz="3200" dirty="0" smtClean="0">
                <a:latin typeface="Times New Roman" panose="02020603050405020304" pitchFamily="18" charset="0"/>
                <a:cs typeface="Times New Roman" panose="02020603050405020304" pitchFamily="18" charset="0"/>
              </a:rPr>
              <a:t>Breathing </a:t>
            </a:r>
            <a:endParaRPr lang="en-US" altLang="en-US" sz="3200" dirty="0">
              <a:latin typeface="Times New Roman" panose="02020603050405020304" pitchFamily="18" charset="0"/>
              <a:cs typeface="Times New Roman" panose="02020603050405020304" pitchFamily="18" charset="0"/>
            </a:endParaRPr>
          </a:p>
          <a:p>
            <a:pPr lvl="1"/>
            <a:r>
              <a:rPr lang="en-US" altLang="en-US" sz="3200" dirty="0" smtClean="0">
                <a:latin typeface="Times New Roman" panose="02020603050405020304" pitchFamily="18" charset="0"/>
                <a:cs typeface="Times New Roman" panose="02020603050405020304" pitchFamily="18" charset="0"/>
              </a:rPr>
              <a:t>Articulation</a:t>
            </a:r>
            <a:endParaRPr lang="en-US" altLang="en-US" sz="3200" dirty="0">
              <a:latin typeface="Times New Roman" panose="02020603050405020304" pitchFamily="18" charset="0"/>
              <a:cs typeface="Times New Roman" panose="02020603050405020304" pitchFamily="18" charset="0"/>
            </a:endParaRPr>
          </a:p>
          <a:p>
            <a:pPr lvl="1"/>
            <a:r>
              <a:rPr lang="en-US" altLang="en-US" sz="3200" dirty="0">
                <a:latin typeface="Times New Roman" panose="02020603050405020304" pitchFamily="18" charset="0"/>
                <a:cs typeface="Times New Roman" panose="02020603050405020304" pitchFamily="18" charset="0"/>
              </a:rPr>
              <a:t>Volume</a:t>
            </a:r>
          </a:p>
          <a:p>
            <a:pPr lvl="1"/>
            <a:r>
              <a:rPr lang="en-US" altLang="en-US" sz="3200" dirty="0">
                <a:latin typeface="Times New Roman" panose="02020603050405020304" pitchFamily="18" charset="0"/>
                <a:cs typeface="Times New Roman" panose="02020603050405020304" pitchFamily="18" charset="0"/>
              </a:rPr>
              <a:t>Variety</a:t>
            </a:r>
          </a:p>
          <a:p>
            <a:pPr lvl="1"/>
            <a:r>
              <a:rPr lang="en-US" altLang="en-US" sz="3200" dirty="0">
                <a:latin typeface="Times New Roman" panose="02020603050405020304" pitchFamily="18" charset="0"/>
                <a:cs typeface="Times New Roman" panose="02020603050405020304" pitchFamily="18" charset="0"/>
              </a:rPr>
              <a:t>Common Voice problems</a:t>
            </a:r>
          </a:p>
          <a:p>
            <a:endParaRPr lang="en-US" sz="3200"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21</a:t>
            </a:fld>
            <a:endParaRPr lang="en-US"/>
          </a:p>
        </p:txBody>
      </p:sp>
      <p:sp>
        <p:nvSpPr>
          <p:cNvPr id="5" name="Title 4"/>
          <p:cNvSpPr>
            <a:spLocks noGrp="1"/>
          </p:cNvSpPr>
          <p:nvPr>
            <p:ph type="title"/>
          </p:nvPr>
        </p:nvSpPr>
        <p:spPr>
          <a:xfrm>
            <a:off x="457200" y="274638"/>
            <a:ext cx="8229600" cy="639762"/>
          </a:xfrm>
        </p:spPr>
        <p:txBody>
          <a:bodyPr>
            <a:normAutofit fontScale="90000"/>
          </a:bodyPr>
          <a:lstStyle/>
          <a:p>
            <a:r>
              <a:rPr lang="en-US" dirty="0" smtClean="0"/>
              <a:t>              </a:t>
            </a:r>
            <a:r>
              <a:rPr lang="en-US" sz="3200" dirty="0" smtClean="0">
                <a:solidFill>
                  <a:srgbClr val="006600"/>
                </a:solidFill>
                <a:effectLst/>
                <a:latin typeface="Times New Roman" panose="02020603050405020304" pitchFamily="18" charset="0"/>
                <a:cs typeface="Times New Roman" panose="02020603050405020304" pitchFamily="18" charset="0"/>
              </a:rPr>
              <a:t>Proper Voice </a:t>
            </a:r>
            <a:endParaRPr lang="en-US" sz="3200" dirty="0">
              <a:solidFill>
                <a:srgbClr val="0066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31509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98" name="Rectangle 146"/>
          <p:cNvSpPr>
            <a:spLocks noGrp="1" noChangeArrowheads="1"/>
          </p:cNvSpPr>
          <p:nvPr>
            <p:ph type="title"/>
          </p:nvPr>
        </p:nvSpPr>
        <p:spPr/>
        <p:txBody>
          <a:bodyPr>
            <a:normAutofit/>
          </a:bodyPr>
          <a:lstStyle/>
          <a:p>
            <a:pPr algn="ctr"/>
            <a:r>
              <a:rPr lang="en-US" altLang="en-US" sz="3200" dirty="0">
                <a:solidFill>
                  <a:srgbClr val="006600"/>
                </a:solidFill>
                <a:effectLst/>
                <a:latin typeface="Times New Roman" panose="02020603050405020304" pitchFamily="18" charset="0"/>
                <a:cs typeface="Times New Roman" panose="02020603050405020304" pitchFamily="18" charset="0"/>
              </a:rPr>
              <a:t>Body Language Skills</a:t>
            </a:r>
          </a:p>
        </p:txBody>
      </p:sp>
      <p:sp>
        <p:nvSpPr>
          <p:cNvPr id="100499" name="Rectangle 147"/>
          <p:cNvSpPr>
            <a:spLocks noGrp="1" noChangeArrowheads="1"/>
          </p:cNvSpPr>
          <p:nvPr>
            <p:ph type="body" idx="1"/>
          </p:nvPr>
        </p:nvSpPr>
        <p:spPr/>
        <p:txBody>
          <a:bodyPr/>
          <a:lstStyle/>
          <a:p>
            <a:r>
              <a:rPr lang="en-US" altLang="en-US"/>
              <a:t>Total body as a communication vehicle</a:t>
            </a:r>
          </a:p>
        </p:txBody>
      </p:sp>
      <p:grpSp>
        <p:nvGrpSpPr>
          <p:cNvPr id="100497" name="Group 145"/>
          <p:cNvGrpSpPr>
            <a:grpSpLocks/>
          </p:cNvGrpSpPr>
          <p:nvPr/>
        </p:nvGrpSpPr>
        <p:grpSpPr bwMode="auto">
          <a:xfrm>
            <a:off x="304800" y="1981200"/>
            <a:ext cx="8354157" cy="3928697"/>
            <a:chOff x="651" y="1449"/>
            <a:chExt cx="5701" cy="2681"/>
          </a:xfrm>
        </p:grpSpPr>
        <p:sp>
          <p:nvSpPr>
            <p:cNvPr id="100356" name="Freeform 4"/>
            <p:cNvSpPr>
              <a:spLocks/>
            </p:cNvSpPr>
            <p:nvPr/>
          </p:nvSpPr>
          <p:spPr bwMode="auto">
            <a:xfrm>
              <a:off x="2899" y="2309"/>
              <a:ext cx="250" cy="647"/>
            </a:xfrm>
            <a:custGeom>
              <a:avLst/>
              <a:gdLst>
                <a:gd name="T0" fmla="*/ 231 w 231"/>
                <a:gd name="T1" fmla="*/ 0 h 647"/>
                <a:gd name="T2" fmla="*/ 222 w 231"/>
                <a:gd name="T3" fmla="*/ 63 h 647"/>
                <a:gd name="T4" fmla="*/ 207 w 231"/>
                <a:gd name="T5" fmla="*/ 137 h 647"/>
                <a:gd name="T6" fmla="*/ 193 w 231"/>
                <a:gd name="T7" fmla="*/ 220 h 647"/>
                <a:gd name="T8" fmla="*/ 176 w 231"/>
                <a:gd name="T9" fmla="*/ 306 h 647"/>
                <a:gd name="T10" fmla="*/ 159 w 231"/>
                <a:gd name="T11" fmla="*/ 396 h 647"/>
                <a:gd name="T12" fmla="*/ 142 w 231"/>
                <a:gd name="T13" fmla="*/ 485 h 647"/>
                <a:gd name="T14" fmla="*/ 125 w 231"/>
                <a:gd name="T15" fmla="*/ 570 h 647"/>
                <a:gd name="T16" fmla="*/ 108 w 231"/>
                <a:gd name="T17" fmla="*/ 647 h 647"/>
                <a:gd name="T18" fmla="*/ 91 w 231"/>
                <a:gd name="T19" fmla="*/ 589 h 647"/>
                <a:gd name="T20" fmla="*/ 72 w 231"/>
                <a:gd name="T21" fmla="*/ 517 h 647"/>
                <a:gd name="T22" fmla="*/ 58 w 231"/>
                <a:gd name="T23" fmla="*/ 437 h 647"/>
                <a:gd name="T24" fmla="*/ 41 w 231"/>
                <a:gd name="T25" fmla="*/ 350 h 647"/>
                <a:gd name="T26" fmla="*/ 29 w 231"/>
                <a:gd name="T27" fmla="*/ 263 h 647"/>
                <a:gd name="T28" fmla="*/ 17 w 231"/>
                <a:gd name="T29" fmla="*/ 178 h 647"/>
                <a:gd name="T30" fmla="*/ 7 w 231"/>
                <a:gd name="T31" fmla="*/ 96 h 647"/>
                <a:gd name="T32" fmla="*/ 0 w 231"/>
                <a:gd name="T33" fmla="*/ 24 h 647"/>
                <a:gd name="T34" fmla="*/ 26 w 231"/>
                <a:gd name="T35" fmla="*/ 36 h 647"/>
                <a:gd name="T36" fmla="*/ 55 w 231"/>
                <a:gd name="T37" fmla="*/ 43 h 647"/>
                <a:gd name="T38" fmla="*/ 84 w 231"/>
                <a:gd name="T39" fmla="*/ 48 h 647"/>
                <a:gd name="T40" fmla="*/ 118 w 231"/>
                <a:gd name="T41" fmla="*/ 50 h 647"/>
                <a:gd name="T42" fmla="*/ 149 w 231"/>
                <a:gd name="T43" fmla="*/ 46 h 647"/>
                <a:gd name="T44" fmla="*/ 181 w 231"/>
                <a:gd name="T45" fmla="*/ 36 h 647"/>
                <a:gd name="T46" fmla="*/ 207 w 231"/>
                <a:gd name="T47" fmla="*/ 21 h 647"/>
                <a:gd name="T48" fmla="*/ 231 w 231"/>
                <a:gd name="T49" fmla="*/ 0 h 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31" h="647">
                  <a:moveTo>
                    <a:pt x="231" y="0"/>
                  </a:moveTo>
                  <a:lnTo>
                    <a:pt x="222" y="63"/>
                  </a:lnTo>
                  <a:lnTo>
                    <a:pt x="207" y="137"/>
                  </a:lnTo>
                  <a:lnTo>
                    <a:pt x="193" y="220"/>
                  </a:lnTo>
                  <a:lnTo>
                    <a:pt x="176" y="306"/>
                  </a:lnTo>
                  <a:lnTo>
                    <a:pt x="159" y="396"/>
                  </a:lnTo>
                  <a:lnTo>
                    <a:pt x="142" y="485"/>
                  </a:lnTo>
                  <a:lnTo>
                    <a:pt x="125" y="570"/>
                  </a:lnTo>
                  <a:lnTo>
                    <a:pt x="108" y="647"/>
                  </a:lnTo>
                  <a:lnTo>
                    <a:pt x="91" y="589"/>
                  </a:lnTo>
                  <a:lnTo>
                    <a:pt x="72" y="517"/>
                  </a:lnTo>
                  <a:lnTo>
                    <a:pt x="58" y="437"/>
                  </a:lnTo>
                  <a:lnTo>
                    <a:pt x="41" y="350"/>
                  </a:lnTo>
                  <a:lnTo>
                    <a:pt x="29" y="263"/>
                  </a:lnTo>
                  <a:lnTo>
                    <a:pt x="17" y="178"/>
                  </a:lnTo>
                  <a:lnTo>
                    <a:pt x="7" y="96"/>
                  </a:lnTo>
                  <a:lnTo>
                    <a:pt x="0" y="24"/>
                  </a:lnTo>
                  <a:lnTo>
                    <a:pt x="26" y="36"/>
                  </a:lnTo>
                  <a:lnTo>
                    <a:pt x="55" y="43"/>
                  </a:lnTo>
                  <a:lnTo>
                    <a:pt x="84" y="48"/>
                  </a:lnTo>
                  <a:lnTo>
                    <a:pt x="118" y="50"/>
                  </a:lnTo>
                  <a:lnTo>
                    <a:pt x="149" y="46"/>
                  </a:lnTo>
                  <a:lnTo>
                    <a:pt x="181" y="36"/>
                  </a:lnTo>
                  <a:lnTo>
                    <a:pt x="207" y="21"/>
                  </a:lnTo>
                  <a:lnTo>
                    <a:pt x="231" y="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57" name="Freeform 5"/>
            <p:cNvSpPr>
              <a:spLocks/>
            </p:cNvSpPr>
            <p:nvPr/>
          </p:nvSpPr>
          <p:spPr bwMode="auto">
            <a:xfrm>
              <a:off x="3008" y="2297"/>
              <a:ext cx="149" cy="654"/>
            </a:xfrm>
            <a:custGeom>
              <a:avLst/>
              <a:gdLst>
                <a:gd name="T0" fmla="*/ 0 w 137"/>
                <a:gd name="T1" fmla="*/ 649 h 654"/>
                <a:gd name="T2" fmla="*/ 14 w 137"/>
                <a:gd name="T3" fmla="*/ 647 h 654"/>
                <a:gd name="T4" fmla="*/ 31 w 137"/>
                <a:gd name="T5" fmla="*/ 570 h 654"/>
                <a:gd name="T6" fmla="*/ 48 w 137"/>
                <a:gd name="T7" fmla="*/ 485 h 654"/>
                <a:gd name="T8" fmla="*/ 65 w 137"/>
                <a:gd name="T9" fmla="*/ 396 h 654"/>
                <a:gd name="T10" fmla="*/ 82 w 137"/>
                <a:gd name="T11" fmla="*/ 306 h 654"/>
                <a:gd name="T12" fmla="*/ 99 w 137"/>
                <a:gd name="T13" fmla="*/ 220 h 654"/>
                <a:gd name="T14" fmla="*/ 113 w 137"/>
                <a:gd name="T15" fmla="*/ 137 h 654"/>
                <a:gd name="T16" fmla="*/ 128 w 137"/>
                <a:gd name="T17" fmla="*/ 63 h 654"/>
                <a:gd name="T18" fmla="*/ 137 w 137"/>
                <a:gd name="T19" fmla="*/ 0 h 654"/>
                <a:gd name="T20" fmla="*/ 123 w 137"/>
                <a:gd name="T21" fmla="*/ 0 h 654"/>
                <a:gd name="T22" fmla="*/ 113 w 137"/>
                <a:gd name="T23" fmla="*/ 63 h 654"/>
                <a:gd name="T24" fmla="*/ 99 w 137"/>
                <a:gd name="T25" fmla="*/ 137 h 654"/>
                <a:gd name="T26" fmla="*/ 84 w 137"/>
                <a:gd name="T27" fmla="*/ 220 h 654"/>
                <a:gd name="T28" fmla="*/ 68 w 137"/>
                <a:gd name="T29" fmla="*/ 306 h 654"/>
                <a:gd name="T30" fmla="*/ 51 w 137"/>
                <a:gd name="T31" fmla="*/ 396 h 654"/>
                <a:gd name="T32" fmla="*/ 34 w 137"/>
                <a:gd name="T33" fmla="*/ 485 h 654"/>
                <a:gd name="T34" fmla="*/ 17 w 137"/>
                <a:gd name="T35" fmla="*/ 570 h 654"/>
                <a:gd name="T36" fmla="*/ 0 w 137"/>
                <a:gd name="T37" fmla="*/ 647 h 654"/>
                <a:gd name="T38" fmla="*/ 14 w 137"/>
                <a:gd name="T39" fmla="*/ 645 h 654"/>
                <a:gd name="T40" fmla="*/ 0 w 137"/>
                <a:gd name="T41" fmla="*/ 647 h 654"/>
                <a:gd name="T42" fmla="*/ 2 w 137"/>
                <a:gd name="T43" fmla="*/ 652 h 654"/>
                <a:gd name="T44" fmla="*/ 7 w 137"/>
                <a:gd name="T45" fmla="*/ 654 h 654"/>
                <a:gd name="T46" fmla="*/ 12 w 137"/>
                <a:gd name="T47" fmla="*/ 652 h 654"/>
                <a:gd name="T48" fmla="*/ 14 w 137"/>
                <a:gd name="T49" fmla="*/ 647 h 654"/>
                <a:gd name="T50" fmla="*/ 0 w 137"/>
                <a:gd name="T51" fmla="*/ 649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7" h="654">
                  <a:moveTo>
                    <a:pt x="0" y="649"/>
                  </a:moveTo>
                  <a:lnTo>
                    <a:pt x="14" y="647"/>
                  </a:lnTo>
                  <a:lnTo>
                    <a:pt x="31" y="570"/>
                  </a:lnTo>
                  <a:lnTo>
                    <a:pt x="48" y="485"/>
                  </a:lnTo>
                  <a:lnTo>
                    <a:pt x="65" y="396"/>
                  </a:lnTo>
                  <a:lnTo>
                    <a:pt x="82" y="306"/>
                  </a:lnTo>
                  <a:lnTo>
                    <a:pt x="99" y="220"/>
                  </a:lnTo>
                  <a:lnTo>
                    <a:pt x="113" y="137"/>
                  </a:lnTo>
                  <a:lnTo>
                    <a:pt x="128" y="63"/>
                  </a:lnTo>
                  <a:lnTo>
                    <a:pt x="137" y="0"/>
                  </a:lnTo>
                  <a:lnTo>
                    <a:pt x="123" y="0"/>
                  </a:lnTo>
                  <a:lnTo>
                    <a:pt x="113" y="63"/>
                  </a:lnTo>
                  <a:lnTo>
                    <a:pt x="99" y="137"/>
                  </a:lnTo>
                  <a:lnTo>
                    <a:pt x="84" y="220"/>
                  </a:lnTo>
                  <a:lnTo>
                    <a:pt x="68" y="306"/>
                  </a:lnTo>
                  <a:lnTo>
                    <a:pt x="51" y="396"/>
                  </a:lnTo>
                  <a:lnTo>
                    <a:pt x="34" y="485"/>
                  </a:lnTo>
                  <a:lnTo>
                    <a:pt x="17" y="570"/>
                  </a:lnTo>
                  <a:lnTo>
                    <a:pt x="0" y="647"/>
                  </a:lnTo>
                  <a:lnTo>
                    <a:pt x="14" y="645"/>
                  </a:lnTo>
                  <a:lnTo>
                    <a:pt x="0" y="647"/>
                  </a:lnTo>
                  <a:lnTo>
                    <a:pt x="2" y="652"/>
                  </a:lnTo>
                  <a:lnTo>
                    <a:pt x="7" y="654"/>
                  </a:lnTo>
                  <a:lnTo>
                    <a:pt x="12" y="652"/>
                  </a:lnTo>
                  <a:lnTo>
                    <a:pt x="14" y="647"/>
                  </a:lnTo>
                  <a:lnTo>
                    <a:pt x="0" y="64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58" name="Freeform 6"/>
            <p:cNvSpPr>
              <a:spLocks/>
            </p:cNvSpPr>
            <p:nvPr/>
          </p:nvSpPr>
          <p:spPr bwMode="auto">
            <a:xfrm>
              <a:off x="2891" y="2314"/>
              <a:ext cx="133" cy="632"/>
            </a:xfrm>
            <a:custGeom>
              <a:avLst/>
              <a:gdLst>
                <a:gd name="T0" fmla="*/ 9 w 122"/>
                <a:gd name="T1" fmla="*/ 0 h 632"/>
                <a:gd name="T2" fmla="*/ 0 w 122"/>
                <a:gd name="T3" fmla="*/ 7 h 632"/>
                <a:gd name="T4" fmla="*/ 7 w 122"/>
                <a:gd name="T5" fmla="*/ 79 h 632"/>
                <a:gd name="T6" fmla="*/ 16 w 122"/>
                <a:gd name="T7" fmla="*/ 161 h 632"/>
                <a:gd name="T8" fmla="*/ 28 w 122"/>
                <a:gd name="T9" fmla="*/ 246 h 632"/>
                <a:gd name="T10" fmla="*/ 41 w 122"/>
                <a:gd name="T11" fmla="*/ 333 h 632"/>
                <a:gd name="T12" fmla="*/ 57 w 122"/>
                <a:gd name="T13" fmla="*/ 420 h 632"/>
                <a:gd name="T14" fmla="*/ 72 w 122"/>
                <a:gd name="T15" fmla="*/ 500 h 632"/>
                <a:gd name="T16" fmla="*/ 91 w 122"/>
                <a:gd name="T17" fmla="*/ 574 h 632"/>
                <a:gd name="T18" fmla="*/ 108 w 122"/>
                <a:gd name="T19" fmla="*/ 632 h 632"/>
                <a:gd name="T20" fmla="*/ 122 w 122"/>
                <a:gd name="T21" fmla="*/ 628 h 632"/>
                <a:gd name="T22" fmla="*/ 106 w 122"/>
                <a:gd name="T23" fmla="*/ 570 h 632"/>
                <a:gd name="T24" fmla="*/ 86 w 122"/>
                <a:gd name="T25" fmla="*/ 500 h 632"/>
                <a:gd name="T26" fmla="*/ 72 w 122"/>
                <a:gd name="T27" fmla="*/ 420 h 632"/>
                <a:gd name="T28" fmla="*/ 55 w 122"/>
                <a:gd name="T29" fmla="*/ 333 h 632"/>
                <a:gd name="T30" fmla="*/ 43 w 122"/>
                <a:gd name="T31" fmla="*/ 246 h 632"/>
                <a:gd name="T32" fmla="*/ 31 w 122"/>
                <a:gd name="T33" fmla="*/ 161 h 632"/>
                <a:gd name="T34" fmla="*/ 21 w 122"/>
                <a:gd name="T35" fmla="*/ 79 h 632"/>
                <a:gd name="T36" fmla="*/ 14 w 122"/>
                <a:gd name="T37" fmla="*/ 7 h 632"/>
                <a:gd name="T38" fmla="*/ 4 w 122"/>
                <a:gd name="T39" fmla="*/ 14 h 632"/>
                <a:gd name="T40" fmla="*/ 14 w 122"/>
                <a:gd name="T41" fmla="*/ 7 h 632"/>
                <a:gd name="T42" fmla="*/ 12 w 122"/>
                <a:gd name="T43" fmla="*/ 2 h 632"/>
                <a:gd name="T44" fmla="*/ 7 w 122"/>
                <a:gd name="T45" fmla="*/ 0 h 632"/>
                <a:gd name="T46" fmla="*/ 2 w 122"/>
                <a:gd name="T47" fmla="*/ 2 h 632"/>
                <a:gd name="T48" fmla="*/ 0 w 122"/>
                <a:gd name="T49" fmla="*/ 7 h 632"/>
                <a:gd name="T50" fmla="*/ 9 w 122"/>
                <a:gd name="T51" fmla="*/ 0 h 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2" h="632">
                  <a:moveTo>
                    <a:pt x="9" y="0"/>
                  </a:moveTo>
                  <a:lnTo>
                    <a:pt x="0" y="7"/>
                  </a:lnTo>
                  <a:lnTo>
                    <a:pt x="7" y="79"/>
                  </a:lnTo>
                  <a:lnTo>
                    <a:pt x="16" y="161"/>
                  </a:lnTo>
                  <a:lnTo>
                    <a:pt x="28" y="246"/>
                  </a:lnTo>
                  <a:lnTo>
                    <a:pt x="41" y="333"/>
                  </a:lnTo>
                  <a:lnTo>
                    <a:pt x="57" y="420"/>
                  </a:lnTo>
                  <a:lnTo>
                    <a:pt x="72" y="500"/>
                  </a:lnTo>
                  <a:lnTo>
                    <a:pt x="91" y="574"/>
                  </a:lnTo>
                  <a:lnTo>
                    <a:pt x="108" y="632"/>
                  </a:lnTo>
                  <a:lnTo>
                    <a:pt x="122" y="628"/>
                  </a:lnTo>
                  <a:lnTo>
                    <a:pt x="106" y="570"/>
                  </a:lnTo>
                  <a:lnTo>
                    <a:pt x="86" y="500"/>
                  </a:lnTo>
                  <a:lnTo>
                    <a:pt x="72" y="420"/>
                  </a:lnTo>
                  <a:lnTo>
                    <a:pt x="55" y="333"/>
                  </a:lnTo>
                  <a:lnTo>
                    <a:pt x="43" y="246"/>
                  </a:lnTo>
                  <a:lnTo>
                    <a:pt x="31" y="161"/>
                  </a:lnTo>
                  <a:lnTo>
                    <a:pt x="21" y="79"/>
                  </a:lnTo>
                  <a:lnTo>
                    <a:pt x="14" y="7"/>
                  </a:lnTo>
                  <a:lnTo>
                    <a:pt x="4" y="14"/>
                  </a:lnTo>
                  <a:lnTo>
                    <a:pt x="14" y="7"/>
                  </a:lnTo>
                  <a:lnTo>
                    <a:pt x="12" y="2"/>
                  </a:lnTo>
                  <a:lnTo>
                    <a:pt x="7" y="0"/>
                  </a:lnTo>
                  <a:lnTo>
                    <a:pt x="2" y="2"/>
                  </a:lnTo>
                  <a:lnTo>
                    <a:pt x="0" y="7"/>
                  </a:lnTo>
                  <a:lnTo>
                    <a:pt x="9"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59" name="Freeform 7"/>
            <p:cNvSpPr>
              <a:spLocks/>
            </p:cNvSpPr>
            <p:nvPr/>
          </p:nvSpPr>
          <p:spPr bwMode="auto">
            <a:xfrm>
              <a:off x="2896" y="2287"/>
              <a:ext cx="261" cy="70"/>
            </a:xfrm>
            <a:custGeom>
              <a:avLst/>
              <a:gdLst>
                <a:gd name="T0" fmla="*/ 241 w 241"/>
                <a:gd name="T1" fmla="*/ 10 h 70"/>
                <a:gd name="T2" fmla="*/ 227 w 241"/>
                <a:gd name="T3" fmla="*/ 5 h 70"/>
                <a:gd name="T4" fmla="*/ 205 w 241"/>
                <a:gd name="T5" fmla="*/ 24 h 70"/>
                <a:gd name="T6" fmla="*/ 181 w 241"/>
                <a:gd name="T7" fmla="*/ 39 h 70"/>
                <a:gd name="T8" fmla="*/ 152 w 241"/>
                <a:gd name="T9" fmla="*/ 48 h 70"/>
                <a:gd name="T10" fmla="*/ 121 w 241"/>
                <a:gd name="T11" fmla="*/ 51 h 70"/>
                <a:gd name="T12" fmla="*/ 87 w 241"/>
                <a:gd name="T13" fmla="*/ 51 h 70"/>
                <a:gd name="T14" fmla="*/ 58 w 241"/>
                <a:gd name="T15" fmla="*/ 46 h 70"/>
                <a:gd name="T16" fmla="*/ 32 w 241"/>
                <a:gd name="T17" fmla="*/ 39 h 70"/>
                <a:gd name="T18" fmla="*/ 5 w 241"/>
                <a:gd name="T19" fmla="*/ 27 h 70"/>
                <a:gd name="T20" fmla="*/ 0 w 241"/>
                <a:gd name="T21" fmla="*/ 41 h 70"/>
                <a:gd name="T22" fmla="*/ 27 w 241"/>
                <a:gd name="T23" fmla="*/ 53 h 70"/>
                <a:gd name="T24" fmla="*/ 58 w 241"/>
                <a:gd name="T25" fmla="*/ 60 h 70"/>
                <a:gd name="T26" fmla="*/ 87 w 241"/>
                <a:gd name="T27" fmla="*/ 65 h 70"/>
                <a:gd name="T28" fmla="*/ 121 w 241"/>
                <a:gd name="T29" fmla="*/ 70 h 70"/>
                <a:gd name="T30" fmla="*/ 152 w 241"/>
                <a:gd name="T31" fmla="*/ 63 h 70"/>
                <a:gd name="T32" fmla="*/ 186 w 241"/>
                <a:gd name="T33" fmla="*/ 53 h 70"/>
                <a:gd name="T34" fmla="*/ 215 w 241"/>
                <a:gd name="T35" fmla="*/ 39 h 70"/>
                <a:gd name="T36" fmla="*/ 241 w 241"/>
                <a:gd name="T37" fmla="*/ 15 h 70"/>
                <a:gd name="T38" fmla="*/ 227 w 241"/>
                <a:gd name="T39" fmla="*/ 10 h 70"/>
                <a:gd name="T40" fmla="*/ 241 w 241"/>
                <a:gd name="T41" fmla="*/ 15 h 70"/>
                <a:gd name="T42" fmla="*/ 241 w 241"/>
                <a:gd name="T43" fmla="*/ 7 h 70"/>
                <a:gd name="T44" fmla="*/ 239 w 241"/>
                <a:gd name="T45" fmla="*/ 3 h 70"/>
                <a:gd name="T46" fmla="*/ 232 w 241"/>
                <a:gd name="T47" fmla="*/ 0 h 70"/>
                <a:gd name="T48" fmla="*/ 227 w 241"/>
                <a:gd name="T49" fmla="*/ 5 h 70"/>
                <a:gd name="T50" fmla="*/ 241 w 241"/>
                <a:gd name="T51" fmla="*/ 1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1" h="70">
                  <a:moveTo>
                    <a:pt x="241" y="10"/>
                  </a:moveTo>
                  <a:lnTo>
                    <a:pt x="227" y="5"/>
                  </a:lnTo>
                  <a:lnTo>
                    <a:pt x="205" y="24"/>
                  </a:lnTo>
                  <a:lnTo>
                    <a:pt x="181" y="39"/>
                  </a:lnTo>
                  <a:lnTo>
                    <a:pt x="152" y="48"/>
                  </a:lnTo>
                  <a:lnTo>
                    <a:pt x="121" y="51"/>
                  </a:lnTo>
                  <a:lnTo>
                    <a:pt x="87" y="51"/>
                  </a:lnTo>
                  <a:lnTo>
                    <a:pt x="58" y="46"/>
                  </a:lnTo>
                  <a:lnTo>
                    <a:pt x="32" y="39"/>
                  </a:lnTo>
                  <a:lnTo>
                    <a:pt x="5" y="27"/>
                  </a:lnTo>
                  <a:lnTo>
                    <a:pt x="0" y="41"/>
                  </a:lnTo>
                  <a:lnTo>
                    <a:pt x="27" y="53"/>
                  </a:lnTo>
                  <a:lnTo>
                    <a:pt x="58" y="60"/>
                  </a:lnTo>
                  <a:lnTo>
                    <a:pt x="87" y="65"/>
                  </a:lnTo>
                  <a:lnTo>
                    <a:pt x="121" y="70"/>
                  </a:lnTo>
                  <a:lnTo>
                    <a:pt x="152" y="63"/>
                  </a:lnTo>
                  <a:lnTo>
                    <a:pt x="186" y="53"/>
                  </a:lnTo>
                  <a:lnTo>
                    <a:pt x="215" y="39"/>
                  </a:lnTo>
                  <a:lnTo>
                    <a:pt x="241" y="15"/>
                  </a:lnTo>
                  <a:lnTo>
                    <a:pt x="227" y="10"/>
                  </a:lnTo>
                  <a:lnTo>
                    <a:pt x="241" y="15"/>
                  </a:lnTo>
                  <a:lnTo>
                    <a:pt x="241" y="7"/>
                  </a:lnTo>
                  <a:lnTo>
                    <a:pt x="239" y="3"/>
                  </a:lnTo>
                  <a:lnTo>
                    <a:pt x="232" y="0"/>
                  </a:lnTo>
                  <a:lnTo>
                    <a:pt x="227" y="5"/>
                  </a:lnTo>
                  <a:lnTo>
                    <a:pt x="241"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60" name="Freeform 8"/>
            <p:cNvSpPr>
              <a:spLocks/>
            </p:cNvSpPr>
            <p:nvPr/>
          </p:nvSpPr>
          <p:spPr bwMode="auto">
            <a:xfrm>
              <a:off x="2311" y="2212"/>
              <a:ext cx="1382" cy="990"/>
            </a:xfrm>
            <a:custGeom>
              <a:avLst/>
              <a:gdLst>
                <a:gd name="T0" fmla="*/ 680 w 1276"/>
                <a:gd name="T1" fmla="*/ 981 h 990"/>
                <a:gd name="T2" fmla="*/ 627 w 1276"/>
                <a:gd name="T3" fmla="*/ 988 h 990"/>
                <a:gd name="T4" fmla="*/ 596 w 1276"/>
                <a:gd name="T5" fmla="*/ 988 h 990"/>
                <a:gd name="T6" fmla="*/ 523 w 1276"/>
                <a:gd name="T7" fmla="*/ 988 h 990"/>
                <a:gd name="T8" fmla="*/ 439 w 1276"/>
                <a:gd name="T9" fmla="*/ 990 h 990"/>
                <a:gd name="T10" fmla="*/ 374 w 1276"/>
                <a:gd name="T11" fmla="*/ 990 h 990"/>
                <a:gd name="T12" fmla="*/ 335 w 1276"/>
                <a:gd name="T13" fmla="*/ 877 h 990"/>
                <a:gd name="T14" fmla="*/ 343 w 1276"/>
                <a:gd name="T15" fmla="*/ 592 h 990"/>
                <a:gd name="T16" fmla="*/ 316 w 1276"/>
                <a:gd name="T17" fmla="*/ 558 h 990"/>
                <a:gd name="T18" fmla="*/ 256 w 1276"/>
                <a:gd name="T19" fmla="*/ 662 h 990"/>
                <a:gd name="T20" fmla="*/ 186 w 1276"/>
                <a:gd name="T21" fmla="*/ 778 h 990"/>
                <a:gd name="T22" fmla="*/ 106 w 1276"/>
                <a:gd name="T23" fmla="*/ 894 h 990"/>
                <a:gd name="T24" fmla="*/ 49 w 1276"/>
                <a:gd name="T25" fmla="*/ 918 h 990"/>
                <a:gd name="T26" fmla="*/ 20 w 1276"/>
                <a:gd name="T27" fmla="*/ 858 h 990"/>
                <a:gd name="T28" fmla="*/ 5 w 1276"/>
                <a:gd name="T29" fmla="*/ 826 h 990"/>
                <a:gd name="T30" fmla="*/ 3 w 1276"/>
                <a:gd name="T31" fmla="*/ 816 h 990"/>
                <a:gd name="T32" fmla="*/ 17 w 1276"/>
                <a:gd name="T33" fmla="*/ 754 h 990"/>
                <a:gd name="T34" fmla="*/ 68 w 1276"/>
                <a:gd name="T35" fmla="*/ 621 h 990"/>
                <a:gd name="T36" fmla="*/ 128 w 1276"/>
                <a:gd name="T37" fmla="*/ 488 h 990"/>
                <a:gd name="T38" fmla="*/ 174 w 1276"/>
                <a:gd name="T39" fmla="*/ 389 h 990"/>
                <a:gd name="T40" fmla="*/ 200 w 1276"/>
                <a:gd name="T41" fmla="*/ 333 h 990"/>
                <a:gd name="T42" fmla="*/ 246 w 1276"/>
                <a:gd name="T43" fmla="*/ 239 h 990"/>
                <a:gd name="T44" fmla="*/ 328 w 1276"/>
                <a:gd name="T45" fmla="*/ 135 h 990"/>
                <a:gd name="T46" fmla="*/ 456 w 1276"/>
                <a:gd name="T47" fmla="*/ 44 h 990"/>
                <a:gd name="T48" fmla="*/ 538 w 1276"/>
                <a:gd name="T49" fmla="*/ 32 h 990"/>
                <a:gd name="T50" fmla="*/ 540 w 1276"/>
                <a:gd name="T51" fmla="*/ 80 h 990"/>
                <a:gd name="T52" fmla="*/ 550 w 1276"/>
                <a:gd name="T53" fmla="*/ 181 h 990"/>
                <a:gd name="T54" fmla="*/ 572 w 1276"/>
                <a:gd name="T55" fmla="*/ 348 h 990"/>
                <a:gd name="T56" fmla="*/ 601 w 1276"/>
                <a:gd name="T57" fmla="*/ 522 h 990"/>
                <a:gd name="T58" fmla="*/ 634 w 1276"/>
                <a:gd name="T59" fmla="*/ 674 h 990"/>
                <a:gd name="T60" fmla="*/ 668 w 1276"/>
                <a:gd name="T61" fmla="*/ 655 h 990"/>
                <a:gd name="T62" fmla="*/ 702 w 1276"/>
                <a:gd name="T63" fmla="*/ 481 h 990"/>
                <a:gd name="T64" fmla="*/ 736 w 1276"/>
                <a:gd name="T65" fmla="*/ 305 h 990"/>
                <a:gd name="T66" fmla="*/ 765 w 1276"/>
                <a:gd name="T67" fmla="*/ 148 h 990"/>
                <a:gd name="T68" fmla="*/ 777 w 1276"/>
                <a:gd name="T69" fmla="*/ 56 h 990"/>
                <a:gd name="T70" fmla="*/ 774 w 1276"/>
                <a:gd name="T71" fmla="*/ 12 h 990"/>
                <a:gd name="T72" fmla="*/ 825 w 1276"/>
                <a:gd name="T73" fmla="*/ 24 h 990"/>
                <a:gd name="T74" fmla="*/ 914 w 1276"/>
                <a:gd name="T75" fmla="*/ 87 h 990"/>
                <a:gd name="T76" fmla="*/ 989 w 1276"/>
                <a:gd name="T77" fmla="*/ 162 h 990"/>
                <a:gd name="T78" fmla="*/ 1047 w 1276"/>
                <a:gd name="T79" fmla="*/ 247 h 990"/>
                <a:gd name="T80" fmla="*/ 1092 w 1276"/>
                <a:gd name="T81" fmla="*/ 341 h 990"/>
                <a:gd name="T82" fmla="*/ 1153 w 1276"/>
                <a:gd name="T83" fmla="*/ 471 h 990"/>
                <a:gd name="T84" fmla="*/ 1215 w 1276"/>
                <a:gd name="T85" fmla="*/ 618 h 990"/>
                <a:gd name="T86" fmla="*/ 1264 w 1276"/>
                <a:gd name="T87" fmla="*/ 759 h 990"/>
                <a:gd name="T88" fmla="*/ 1273 w 1276"/>
                <a:gd name="T89" fmla="*/ 821 h 990"/>
                <a:gd name="T90" fmla="*/ 1259 w 1276"/>
                <a:gd name="T91" fmla="*/ 833 h 990"/>
                <a:gd name="T92" fmla="*/ 1232 w 1276"/>
                <a:gd name="T93" fmla="*/ 853 h 990"/>
                <a:gd name="T94" fmla="*/ 1206 w 1276"/>
                <a:gd name="T95" fmla="*/ 877 h 990"/>
                <a:gd name="T96" fmla="*/ 1189 w 1276"/>
                <a:gd name="T97" fmla="*/ 896 h 990"/>
                <a:gd name="T98" fmla="*/ 1179 w 1276"/>
                <a:gd name="T99" fmla="*/ 908 h 990"/>
                <a:gd name="T100" fmla="*/ 1143 w 1276"/>
                <a:gd name="T101" fmla="*/ 862 h 990"/>
                <a:gd name="T102" fmla="*/ 1078 w 1276"/>
                <a:gd name="T103" fmla="*/ 739 h 990"/>
                <a:gd name="T104" fmla="*/ 1015 w 1276"/>
                <a:gd name="T105" fmla="*/ 616 h 990"/>
                <a:gd name="T106" fmla="*/ 969 w 1276"/>
                <a:gd name="T107" fmla="*/ 517 h 990"/>
                <a:gd name="T108" fmla="*/ 957 w 1276"/>
                <a:gd name="T109" fmla="*/ 570 h 990"/>
                <a:gd name="T110" fmla="*/ 955 w 1276"/>
                <a:gd name="T111" fmla="*/ 829 h 9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76" h="990">
                  <a:moveTo>
                    <a:pt x="945" y="978"/>
                  </a:moveTo>
                  <a:lnTo>
                    <a:pt x="680" y="981"/>
                  </a:lnTo>
                  <a:lnTo>
                    <a:pt x="634" y="889"/>
                  </a:lnTo>
                  <a:lnTo>
                    <a:pt x="627" y="988"/>
                  </a:lnTo>
                  <a:lnTo>
                    <a:pt x="620" y="988"/>
                  </a:lnTo>
                  <a:lnTo>
                    <a:pt x="596" y="988"/>
                  </a:lnTo>
                  <a:lnTo>
                    <a:pt x="564" y="988"/>
                  </a:lnTo>
                  <a:lnTo>
                    <a:pt x="523" y="988"/>
                  </a:lnTo>
                  <a:lnTo>
                    <a:pt x="483" y="990"/>
                  </a:lnTo>
                  <a:lnTo>
                    <a:pt x="439" y="990"/>
                  </a:lnTo>
                  <a:lnTo>
                    <a:pt x="403" y="990"/>
                  </a:lnTo>
                  <a:lnTo>
                    <a:pt x="374" y="990"/>
                  </a:lnTo>
                  <a:lnTo>
                    <a:pt x="331" y="988"/>
                  </a:lnTo>
                  <a:lnTo>
                    <a:pt x="335" y="877"/>
                  </a:lnTo>
                  <a:lnTo>
                    <a:pt x="340" y="730"/>
                  </a:lnTo>
                  <a:lnTo>
                    <a:pt x="343" y="592"/>
                  </a:lnTo>
                  <a:lnTo>
                    <a:pt x="338" y="512"/>
                  </a:lnTo>
                  <a:lnTo>
                    <a:pt x="316" y="558"/>
                  </a:lnTo>
                  <a:lnTo>
                    <a:pt x="287" y="609"/>
                  </a:lnTo>
                  <a:lnTo>
                    <a:pt x="256" y="662"/>
                  </a:lnTo>
                  <a:lnTo>
                    <a:pt x="222" y="720"/>
                  </a:lnTo>
                  <a:lnTo>
                    <a:pt x="186" y="778"/>
                  </a:lnTo>
                  <a:lnTo>
                    <a:pt x="147" y="836"/>
                  </a:lnTo>
                  <a:lnTo>
                    <a:pt x="106" y="894"/>
                  </a:lnTo>
                  <a:lnTo>
                    <a:pt x="65" y="947"/>
                  </a:lnTo>
                  <a:lnTo>
                    <a:pt x="49" y="918"/>
                  </a:lnTo>
                  <a:lnTo>
                    <a:pt x="34" y="887"/>
                  </a:lnTo>
                  <a:lnTo>
                    <a:pt x="20" y="858"/>
                  </a:lnTo>
                  <a:lnTo>
                    <a:pt x="8" y="831"/>
                  </a:lnTo>
                  <a:lnTo>
                    <a:pt x="5" y="826"/>
                  </a:lnTo>
                  <a:lnTo>
                    <a:pt x="5" y="821"/>
                  </a:lnTo>
                  <a:lnTo>
                    <a:pt x="3" y="816"/>
                  </a:lnTo>
                  <a:lnTo>
                    <a:pt x="0" y="812"/>
                  </a:lnTo>
                  <a:lnTo>
                    <a:pt x="17" y="754"/>
                  </a:lnTo>
                  <a:lnTo>
                    <a:pt x="41" y="688"/>
                  </a:lnTo>
                  <a:lnTo>
                    <a:pt x="68" y="621"/>
                  </a:lnTo>
                  <a:lnTo>
                    <a:pt x="99" y="551"/>
                  </a:lnTo>
                  <a:lnTo>
                    <a:pt x="128" y="488"/>
                  </a:lnTo>
                  <a:lnTo>
                    <a:pt x="155" y="433"/>
                  </a:lnTo>
                  <a:lnTo>
                    <a:pt x="174" y="389"/>
                  </a:lnTo>
                  <a:lnTo>
                    <a:pt x="186" y="365"/>
                  </a:lnTo>
                  <a:lnTo>
                    <a:pt x="200" y="333"/>
                  </a:lnTo>
                  <a:lnTo>
                    <a:pt x="220" y="290"/>
                  </a:lnTo>
                  <a:lnTo>
                    <a:pt x="246" y="239"/>
                  </a:lnTo>
                  <a:lnTo>
                    <a:pt x="282" y="189"/>
                  </a:lnTo>
                  <a:lnTo>
                    <a:pt x="328" y="135"/>
                  </a:lnTo>
                  <a:lnTo>
                    <a:pt x="386" y="87"/>
                  </a:lnTo>
                  <a:lnTo>
                    <a:pt x="456" y="44"/>
                  </a:lnTo>
                  <a:lnTo>
                    <a:pt x="538" y="12"/>
                  </a:lnTo>
                  <a:lnTo>
                    <a:pt x="538" y="32"/>
                  </a:lnTo>
                  <a:lnTo>
                    <a:pt x="538" y="56"/>
                  </a:lnTo>
                  <a:lnTo>
                    <a:pt x="540" y="80"/>
                  </a:lnTo>
                  <a:lnTo>
                    <a:pt x="543" y="109"/>
                  </a:lnTo>
                  <a:lnTo>
                    <a:pt x="550" y="181"/>
                  </a:lnTo>
                  <a:lnTo>
                    <a:pt x="560" y="263"/>
                  </a:lnTo>
                  <a:lnTo>
                    <a:pt x="572" y="348"/>
                  </a:lnTo>
                  <a:lnTo>
                    <a:pt x="584" y="435"/>
                  </a:lnTo>
                  <a:lnTo>
                    <a:pt x="601" y="522"/>
                  </a:lnTo>
                  <a:lnTo>
                    <a:pt x="615" y="602"/>
                  </a:lnTo>
                  <a:lnTo>
                    <a:pt x="634" y="674"/>
                  </a:lnTo>
                  <a:lnTo>
                    <a:pt x="651" y="732"/>
                  </a:lnTo>
                  <a:lnTo>
                    <a:pt x="668" y="655"/>
                  </a:lnTo>
                  <a:lnTo>
                    <a:pt x="685" y="570"/>
                  </a:lnTo>
                  <a:lnTo>
                    <a:pt x="702" y="481"/>
                  </a:lnTo>
                  <a:lnTo>
                    <a:pt x="719" y="391"/>
                  </a:lnTo>
                  <a:lnTo>
                    <a:pt x="736" y="305"/>
                  </a:lnTo>
                  <a:lnTo>
                    <a:pt x="750" y="222"/>
                  </a:lnTo>
                  <a:lnTo>
                    <a:pt x="765" y="148"/>
                  </a:lnTo>
                  <a:lnTo>
                    <a:pt x="774" y="85"/>
                  </a:lnTo>
                  <a:lnTo>
                    <a:pt x="777" y="56"/>
                  </a:lnTo>
                  <a:lnTo>
                    <a:pt x="777" y="32"/>
                  </a:lnTo>
                  <a:lnTo>
                    <a:pt x="774" y="12"/>
                  </a:lnTo>
                  <a:lnTo>
                    <a:pt x="774" y="0"/>
                  </a:lnTo>
                  <a:lnTo>
                    <a:pt x="825" y="24"/>
                  </a:lnTo>
                  <a:lnTo>
                    <a:pt x="871" y="53"/>
                  </a:lnTo>
                  <a:lnTo>
                    <a:pt x="914" y="87"/>
                  </a:lnTo>
                  <a:lnTo>
                    <a:pt x="953" y="123"/>
                  </a:lnTo>
                  <a:lnTo>
                    <a:pt x="989" y="162"/>
                  </a:lnTo>
                  <a:lnTo>
                    <a:pt x="1018" y="203"/>
                  </a:lnTo>
                  <a:lnTo>
                    <a:pt x="1047" y="247"/>
                  </a:lnTo>
                  <a:lnTo>
                    <a:pt x="1068" y="290"/>
                  </a:lnTo>
                  <a:lnTo>
                    <a:pt x="1092" y="341"/>
                  </a:lnTo>
                  <a:lnTo>
                    <a:pt x="1121" y="401"/>
                  </a:lnTo>
                  <a:lnTo>
                    <a:pt x="1153" y="471"/>
                  </a:lnTo>
                  <a:lnTo>
                    <a:pt x="1186" y="544"/>
                  </a:lnTo>
                  <a:lnTo>
                    <a:pt x="1215" y="618"/>
                  </a:lnTo>
                  <a:lnTo>
                    <a:pt x="1242" y="691"/>
                  </a:lnTo>
                  <a:lnTo>
                    <a:pt x="1264" y="759"/>
                  </a:lnTo>
                  <a:lnTo>
                    <a:pt x="1276" y="819"/>
                  </a:lnTo>
                  <a:lnTo>
                    <a:pt x="1273" y="821"/>
                  </a:lnTo>
                  <a:lnTo>
                    <a:pt x="1268" y="826"/>
                  </a:lnTo>
                  <a:lnTo>
                    <a:pt x="1259" y="833"/>
                  </a:lnTo>
                  <a:lnTo>
                    <a:pt x="1247" y="841"/>
                  </a:lnTo>
                  <a:lnTo>
                    <a:pt x="1232" y="853"/>
                  </a:lnTo>
                  <a:lnTo>
                    <a:pt x="1220" y="865"/>
                  </a:lnTo>
                  <a:lnTo>
                    <a:pt x="1206" y="877"/>
                  </a:lnTo>
                  <a:lnTo>
                    <a:pt x="1194" y="891"/>
                  </a:lnTo>
                  <a:lnTo>
                    <a:pt x="1189" y="896"/>
                  </a:lnTo>
                  <a:lnTo>
                    <a:pt x="1184" y="901"/>
                  </a:lnTo>
                  <a:lnTo>
                    <a:pt x="1179" y="908"/>
                  </a:lnTo>
                  <a:lnTo>
                    <a:pt x="1174" y="913"/>
                  </a:lnTo>
                  <a:lnTo>
                    <a:pt x="1143" y="862"/>
                  </a:lnTo>
                  <a:lnTo>
                    <a:pt x="1112" y="802"/>
                  </a:lnTo>
                  <a:lnTo>
                    <a:pt x="1078" y="739"/>
                  </a:lnTo>
                  <a:lnTo>
                    <a:pt x="1044" y="676"/>
                  </a:lnTo>
                  <a:lnTo>
                    <a:pt x="1015" y="616"/>
                  </a:lnTo>
                  <a:lnTo>
                    <a:pt x="989" y="560"/>
                  </a:lnTo>
                  <a:lnTo>
                    <a:pt x="969" y="517"/>
                  </a:lnTo>
                  <a:lnTo>
                    <a:pt x="957" y="486"/>
                  </a:lnTo>
                  <a:lnTo>
                    <a:pt x="957" y="570"/>
                  </a:lnTo>
                  <a:lnTo>
                    <a:pt x="957" y="688"/>
                  </a:lnTo>
                  <a:lnTo>
                    <a:pt x="955" y="829"/>
                  </a:lnTo>
                  <a:lnTo>
                    <a:pt x="945" y="978"/>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61" name="Freeform 9"/>
            <p:cNvSpPr>
              <a:spLocks/>
            </p:cNvSpPr>
            <p:nvPr/>
          </p:nvSpPr>
          <p:spPr bwMode="auto">
            <a:xfrm>
              <a:off x="3038" y="3181"/>
              <a:ext cx="297" cy="21"/>
            </a:xfrm>
            <a:custGeom>
              <a:avLst/>
              <a:gdLst>
                <a:gd name="T0" fmla="*/ 2 w 274"/>
                <a:gd name="T1" fmla="*/ 14 h 21"/>
                <a:gd name="T2" fmla="*/ 9 w 274"/>
                <a:gd name="T3" fmla="*/ 21 h 21"/>
                <a:gd name="T4" fmla="*/ 274 w 274"/>
                <a:gd name="T5" fmla="*/ 19 h 21"/>
                <a:gd name="T6" fmla="*/ 274 w 274"/>
                <a:gd name="T7" fmla="*/ 0 h 21"/>
                <a:gd name="T8" fmla="*/ 9 w 274"/>
                <a:gd name="T9" fmla="*/ 2 h 21"/>
                <a:gd name="T10" fmla="*/ 16 w 274"/>
                <a:gd name="T11" fmla="*/ 9 h 21"/>
                <a:gd name="T12" fmla="*/ 9 w 274"/>
                <a:gd name="T13" fmla="*/ 2 h 21"/>
                <a:gd name="T14" fmla="*/ 2 w 274"/>
                <a:gd name="T15" fmla="*/ 4 h 21"/>
                <a:gd name="T16" fmla="*/ 0 w 274"/>
                <a:gd name="T17" fmla="*/ 12 h 21"/>
                <a:gd name="T18" fmla="*/ 2 w 274"/>
                <a:gd name="T19" fmla="*/ 19 h 21"/>
                <a:gd name="T20" fmla="*/ 9 w 274"/>
                <a:gd name="T21" fmla="*/ 21 h 21"/>
                <a:gd name="T22" fmla="*/ 2 w 274"/>
                <a:gd name="T23" fmla="*/ 14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4" h="21">
                  <a:moveTo>
                    <a:pt x="2" y="14"/>
                  </a:moveTo>
                  <a:lnTo>
                    <a:pt x="9" y="21"/>
                  </a:lnTo>
                  <a:lnTo>
                    <a:pt x="274" y="19"/>
                  </a:lnTo>
                  <a:lnTo>
                    <a:pt x="274" y="0"/>
                  </a:lnTo>
                  <a:lnTo>
                    <a:pt x="9" y="2"/>
                  </a:lnTo>
                  <a:lnTo>
                    <a:pt x="16" y="9"/>
                  </a:lnTo>
                  <a:lnTo>
                    <a:pt x="9" y="2"/>
                  </a:lnTo>
                  <a:lnTo>
                    <a:pt x="2" y="4"/>
                  </a:lnTo>
                  <a:lnTo>
                    <a:pt x="0" y="12"/>
                  </a:lnTo>
                  <a:lnTo>
                    <a:pt x="2" y="19"/>
                  </a:lnTo>
                  <a:lnTo>
                    <a:pt x="9" y="21"/>
                  </a:lnTo>
                  <a:lnTo>
                    <a:pt x="2" y="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62" name="Freeform 10"/>
            <p:cNvSpPr>
              <a:spLocks/>
            </p:cNvSpPr>
            <p:nvPr/>
          </p:nvSpPr>
          <p:spPr bwMode="auto">
            <a:xfrm>
              <a:off x="2990" y="3094"/>
              <a:ext cx="65" cy="101"/>
            </a:xfrm>
            <a:custGeom>
              <a:avLst/>
              <a:gdLst>
                <a:gd name="T0" fmla="*/ 15 w 60"/>
                <a:gd name="T1" fmla="*/ 7 h 101"/>
                <a:gd name="T2" fmla="*/ 0 w 60"/>
                <a:gd name="T3" fmla="*/ 9 h 101"/>
                <a:gd name="T4" fmla="*/ 46 w 60"/>
                <a:gd name="T5" fmla="*/ 101 h 101"/>
                <a:gd name="T6" fmla="*/ 60 w 60"/>
                <a:gd name="T7" fmla="*/ 96 h 101"/>
                <a:gd name="T8" fmla="*/ 15 w 60"/>
                <a:gd name="T9" fmla="*/ 5 h 101"/>
                <a:gd name="T10" fmla="*/ 0 w 60"/>
                <a:gd name="T11" fmla="*/ 7 h 101"/>
                <a:gd name="T12" fmla="*/ 15 w 60"/>
                <a:gd name="T13" fmla="*/ 5 h 101"/>
                <a:gd name="T14" fmla="*/ 12 w 60"/>
                <a:gd name="T15" fmla="*/ 0 h 101"/>
                <a:gd name="T16" fmla="*/ 5 w 60"/>
                <a:gd name="T17" fmla="*/ 0 h 101"/>
                <a:gd name="T18" fmla="*/ 0 w 60"/>
                <a:gd name="T19" fmla="*/ 2 h 101"/>
                <a:gd name="T20" fmla="*/ 0 w 60"/>
                <a:gd name="T21" fmla="*/ 9 h 101"/>
                <a:gd name="T22" fmla="*/ 15 w 60"/>
                <a:gd name="T23" fmla="*/ 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101">
                  <a:moveTo>
                    <a:pt x="15" y="7"/>
                  </a:moveTo>
                  <a:lnTo>
                    <a:pt x="0" y="9"/>
                  </a:lnTo>
                  <a:lnTo>
                    <a:pt x="46" y="101"/>
                  </a:lnTo>
                  <a:lnTo>
                    <a:pt x="60" y="96"/>
                  </a:lnTo>
                  <a:lnTo>
                    <a:pt x="15" y="5"/>
                  </a:lnTo>
                  <a:lnTo>
                    <a:pt x="0" y="7"/>
                  </a:lnTo>
                  <a:lnTo>
                    <a:pt x="15" y="5"/>
                  </a:lnTo>
                  <a:lnTo>
                    <a:pt x="12" y="0"/>
                  </a:lnTo>
                  <a:lnTo>
                    <a:pt x="5" y="0"/>
                  </a:lnTo>
                  <a:lnTo>
                    <a:pt x="0" y="2"/>
                  </a:lnTo>
                  <a:lnTo>
                    <a:pt x="0" y="9"/>
                  </a:lnTo>
                  <a:lnTo>
                    <a:pt x="15"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63" name="Freeform 11"/>
            <p:cNvSpPr>
              <a:spLocks/>
            </p:cNvSpPr>
            <p:nvPr/>
          </p:nvSpPr>
          <p:spPr bwMode="auto">
            <a:xfrm>
              <a:off x="2982" y="3101"/>
              <a:ext cx="24" cy="106"/>
            </a:xfrm>
            <a:custGeom>
              <a:avLst/>
              <a:gdLst>
                <a:gd name="T0" fmla="*/ 7 w 22"/>
                <a:gd name="T1" fmla="*/ 106 h 106"/>
                <a:gd name="T2" fmla="*/ 14 w 22"/>
                <a:gd name="T3" fmla="*/ 99 h 106"/>
                <a:gd name="T4" fmla="*/ 22 w 22"/>
                <a:gd name="T5" fmla="*/ 0 h 106"/>
                <a:gd name="T6" fmla="*/ 7 w 22"/>
                <a:gd name="T7" fmla="*/ 0 h 106"/>
                <a:gd name="T8" fmla="*/ 0 w 22"/>
                <a:gd name="T9" fmla="*/ 99 h 106"/>
                <a:gd name="T10" fmla="*/ 7 w 22"/>
                <a:gd name="T11" fmla="*/ 92 h 106"/>
                <a:gd name="T12" fmla="*/ 0 w 22"/>
                <a:gd name="T13" fmla="*/ 99 h 106"/>
                <a:gd name="T14" fmla="*/ 2 w 22"/>
                <a:gd name="T15" fmla="*/ 104 h 106"/>
                <a:gd name="T16" fmla="*/ 7 w 22"/>
                <a:gd name="T17" fmla="*/ 106 h 106"/>
                <a:gd name="T18" fmla="*/ 12 w 22"/>
                <a:gd name="T19" fmla="*/ 104 h 106"/>
                <a:gd name="T20" fmla="*/ 14 w 22"/>
                <a:gd name="T21" fmla="*/ 99 h 106"/>
                <a:gd name="T22" fmla="*/ 7 w 22"/>
                <a:gd name="T23"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106">
                  <a:moveTo>
                    <a:pt x="7" y="106"/>
                  </a:moveTo>
                  <a:lnTo>
                    <a:pt x="14" y="99"/>
                  </a:lnTo>
                  <a:lnTo>
                    <a:pt x="22" y="0"/>
                  </a:lnTo>
                  <a:lnTo>
                    <a:pt x="7" y="0"/>
                  </a:lnTo>
                  <a:lnTo>
                    <a:pt x="0" y="99"/>
                  </a:lnTo>
                  <a:lnTo>
                    <a:pt x="7" y="92"/>
                  </a:lnTo>
                  <a:lnTo>
                    <a:pt x="0" y="99"/>
                  </a:lnTo>
                  <a:lnTo>
                    <a:pt x="2" y="104"/>
                  </a:lnTo>
                  <a:lnTo>
                    <a:pt x="7" y="106"/>
                  </a:lnTo>
                  <a:lnTo>
                    <a:pt x="12" y="104"/>
                  </a:lnTo>
                  <a:lnTo>
                    <a:pt x="14" y="99"/>
                  </a:lnTo>
                  <a:lnTo>
                    <a:pt x="7" y="10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64" name="Freeform 12"/>
            <p:cNvSpPr>
              <a:spLocks/>
            </p:cNvSpPr>
            <p:nvPr/>
          </p:nvSpPr>
          <p:spPr bwMode="auto">
            <a:xfrm>
              <a:off x="2705" y="3190"/>
              <a:ext cx="285" cy="22"/>
            </a:xfrm>
            <a:custGeom>
              <a:avLst/>
              <a:gdLst>
                <a:gd name="T0" fmla="*/ 10 w 263"/>
                <a:gd name="T1" fmla="*/ 20 h 22"/>
                <a:gd name="T2" fmla="*/ 10 w 263"/>
                <a:gd name="T3" fmla="*/ 22 h 22"/>
                <a:gd name="T4" fmla="*/ 39 w 263"/>
                <a:gd name="T5" fmla="*/ 22 h 22"/>
                <a:gd name="T6" fmla="*/ 75 w 263"/>
                <a:gd name="T7" fmla="*/ 22 h 22"/>
                <a:gd name="T8" fmla="*/ 119 w 263"/>
                <a:gd name="T9" fmla="*/ 22 h 22"/>
                <a:gd name="T10" fmla="*/ 159 w 263"/>
                <a:gd name="T11" fmla="*/ 20 h 22"/>
                <a:gd name="T12" fmla="*/ 200 w 263"/>
                <a:gd name="T13" fmla="*/ 20 h 22"/>
                <a:gd name="T14" fmla="*/ 232 w 263"/>
                <a:gd name="T15" fmla="*/ 20 h 22"/>
                <a:gd name="T16" fmla="*/ 256 w 263"/>
                <a:gd name="T17" fmla="*/ 20 h 22"/>
                <a:gd name="T18" fmla="*/ 263 w 263"/>
                <a:gd name="T19" fmla="*/ 17 h 22"/>
                <a:gd name="T20" fmla="*/ 263 w 263"/>
                <a:gd name="T21" fmla="*/ 3 h 22"/>
                <a:gd name="T22" fmla="*/ 256 w 263"/>
                <a:gd name="T23" fmla="*/ 0 h 22"/>
                <a:gd name="T24" fmla="*/ 232 w 263"/>
                <a:gd name="T25" fmla="*/ 0 h 22"/>
                <a:gd name="T26" fmla="*/ 200 w 263"/>
                <a:gd name="T27" fmla="*/ 0 h 22"/>
                <a:gd name="T28" fmla="*/ 159 w 263"/>
                <a:gd name="T29" fmla="*/ 0 h 22"/>
                <a:gd name="T30" fmla="*/ 119 w 263"/>
                <a:gd name="T31" fmla="*/ 3 h 22"/>
                <a:gd name="T32" fmla="*/ 75 w 263"/>
                <a:gd name="T33" fmla="*/ 3 h 22"/>
                <a:gd name="T34" fmla="*/ 39 w 263"/>
                <a:gd name="T35" fmla="*/ 3 h 22"/>
                <a:gd name="T36" fmla="*/ 10 w 263"/>
                <a:gd name="T37" fmla="*/ 3 h 22"/>
                <a:gd name="T38" fmla="*/ 10 w 263"/>
                <a:gd name="T39" fmla="*/ 5 h 22"/>
                <a:gd name="T40" fmla="*/ 10 w 263"/>
                <a:gd name="T41" fmla="*/ 3 h 22"/>
                <a:gd name="T42" fmla="*/ 3 w 263"/>
                <a:gd name="T43" fmla="*/ 5 h 22"/>
                <a:gd name="T44" fmla="*/ 0 w 263"/>
                <a:gd name="T45" fmla="*/ 12 h 22"/>
                <a:gd name="T46" fmla="*/ 3 w 263"/>
                <a:gd name="T47" fmla="*/ 20 h 22"/>
                <a:gd name="T48" fmla="*/ 10 w 263"/>
                <a:gd name="T49" fmla="*/ 22 h 22"/>
                <a:gd name="T50" fmla="*/ 10 w 263"/>
                <a:gd name="T51" fmla="*/ 2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63" h="22">
                  <a:moveTo>
                    <a:pt x="10" y="20"/>
                  </a:moveTo>
                  <a:lnTo>
                    <a:pt x="10" y="22"/>
                  </a:lnTo>
                  <a:lnTo>
                    <a:pt x="39" y="22"/>
                  </a:lnTo>
                  <a:lnTo>
                    <a:pt x="75" y="22"/>
                  </a:lnTo>
                  <a:lnTo>
                    <a:pt x="119" y="22"/>
                  </a:lnTo>
                  <a:lnTo>
                    <a:pt x="159" y="20"/>
                  </a:lnTo>
                  <a:lnTo>
                    <a:pt x="200" y="20"/>
                  </a:lnTo>
                  <a:lnTo>
                    <a:pt x="232" y="20"/>
                  </a:lnTo>
                  <a:lnTo>
                    <a:pt x="256" y="20"/>
                  </a:lnTo>
                  <a:lnTo>
                    <a:pt x="263" y="17"/>
                  </a:lnTo>
                  <a:lnTo>
                    <a:pt x="263" y="3"/>
                  </a:lnTo>
                  <a:lnTo>
                    <a:pt x="256" y="0"/>
                  </a:lnTo>
                  <a:lnTo>
                    <a:pt x="232" y="0"/>
                  </a:lnTo>
                  <a:lnTo>
                    <a:pt x="200" y="0"/>
                  </a:lnTo>
                  <a:lnTo>
                    <a:pt x="159" y="0"/>
                  </a:lnTo>
                  <a:lnTo>
                    <a:pt x="119" y="3"/>
                  </a:lnTo>
                  <a:lnTo>
                    <a:pt x="75" y="3"/>
                  </a:lnTo>
                  <a:lnTo>
                    <a:pt x="39" y="3"/>
                  </a:lnTo>
                  <a:lnTo>
                    <a:pt x="10" y="3"/>
                  </a:lnTo>
                  <a:lnTo>
                    <a:pt x="10" y="5"/>
                  </a:lnTo>
                  <a:lnTo>
                    <a:pt x="10" y="3"/>
                  </a:lnTo>
                  <a:lnTo>
                    <a:pt x="3" y="5"/>
                  </a:lnTo>
                  <a:lnTo>
                    <a:pt x="0" y="12"/>
                  </a:lnTo>
                  <a:lnTo>
                    <a:pt x="3" y="20"/>
                  </a:lnTo>
                  <a:lnTo>
                    <a:pt x="10" y="22"/>
                  </a:lnTo>
                  <a:lnTo>
                    <a:pt x="1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65" name="Freeform 13"/>
            <p:cNvSpPr>
              <a:spLocks/>
            </p:cNvSpPr>
            <p:nvPr/>
          </p:nvSpPr>
          <p:spPr bwMode="auto">
            <a:xfrm>
              <a:off x="2659" y="3190"/>
              <a:ext cx="57" cy="20"/>
            </a:xfrm>
            <a:custGeom>
              <a:avLst/>
              <a:gdLst>
                <a:gd name="T0" fmla="*/ 2 w 53"/>
                <a:gd name="T1" fmla="*/ 10 h 20"/>
                <a:gd name="T2" fmla="*/ 10 w 53"/>
                <a:gd name="T3" fmla="*/ 17 h 20"/>
                <a:gd name="T4" fmla="*/ 53 w 53"/>
                <a:gd name="T5" fmla="*/ 20 h 20"/>
                <a:gd name="T6" fmla="*/ 53 w 53"/>
                <a:gd name="T7" fmla="*/ 5 h 20"/>
                <a:gd name="T8" fmla="*/ 10 w 53"/>
                <a:gd name="T9" fmla="*/ 3 h 20"/>
                <a:gd name="T10" fmla="*/ 17 w 53"/>
                <a:gd name="T11" fmla="*/ 10 h 20"/>
                <a:gd name="T12" fmla="*/ 10 w 53"/>
                <a:gd name="T13" fmla="*/ 0 h 20"/>
                <a:gd name="T14" fmla="*/ 2 w 53"/>
                <a:gd name="T15" fmla="*/ 3 h 20"/>
                <a:gd name="T16" fmla="*/ 0 w 53"/>
                <a:gd name="T17" fmla="*/ 10 h 20"/>
                <a:gd name="T18" fmla="*/ 2 w 53"/>
                <a:gd name="T19" fmla="*/ 17 h 20"/>
                <a:gd name="T20" fmla="*/ 10 w 53"/>
                <a:gd name="T21" fmla="*/ 20 h 20"/>
                <a:gd name="T22" fmla="*/ 2 w 53"/>
                <a:gd name="T2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3" h="20">
                  <a:moveTo>
                    <a:pt x="2" y="10"/>
                  </a:moveTo>
                  <a:lnTo>
                    <a:pt x="10" y="17"/>
                  </a:lnTo>
                  <a:lnTo>
                    <a:pt x="53" y="20"/>
                  </a:lnTo>
                  <a:lnTo>
                    <a:pt x="53" y="5"/>
                  </a:lnTo>
                  <a:lnTo>
                    <a:pt x="10" y="3"/>
                  </a:lnTo>
                  <a:lnTo>
                    <a:pt x="17" y="10"/>
                  </a:lnTo>
                  <a:lnTo>
                    <a:pt x="10" y="0"/>
                  </a:lnTo>
                  <a:lnTo>
                    <a:pt x="2" y="3"/>
                  </a:lnTo>
                  <a:lnTo>
                    <a:pt x="0" y="10"/>
                  </a:lnTo>
                  <a:lnTo>
                    <a:pt x="2" y="17"/>
                  </a:lnTo>
                  <a:lnTo>
                    <a:pt x="10" y="20"/>
                  </a:lnTo>
                  <a:lnTo>
                    <a:pt x="2"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66" name="Freeform 14"/>
            <p:cNvSpPr>
              <a:spLocks/>
            </p:cNvSpPr>
            <p:nvPr/>
          </p:nvSpPr>
          <p:spPr bwMode="auto">
            <a:xfrm>
              <a:off x="2661" y="2717"/>
              <a:ext cx="31" cy="483"/>
            </a:xfrm>
            <a:custGeom>
              <a:avLst/>
              <a:gdLst>
                <a:gd name="T0" fmla="*/ 22 w 29"/>
                <a:gd name="T1" fmla="*/ 10 h 483"/>
                <a:gd name="T2" fmla="*/ 8 w 29"/>
                <a:gd name="T3" fmla="*/ 7 h 483"/>
                <a:gd name="T4" fmla="*/ 10 w 29"/>
                <a:gd name="T5" fmla="*/ 87 h 483"/>
                <a:gd name="T6" fmla="*/ 10 w 29"/>
                <a:gd name="T7" fmla="*/ 225 h 483"/>
                <a:gd name="T8" fmla="*/ 5 w 29"/>
                <a:gd name="T9" fmla="*/ 372 h 483"/>
                <a:gd name="T10" fmla="*/ 0 w 29"/>
                <a:gd name="T11" fmla="*/ 483 h 483"/>
                <a:gd name="T12" fmla="*/ 15 w 29"/>
                <a:gd name="T13" fmla="*/ 483 h 483"/>
                <a:gd name="T14" fmla="*/ 20 w 29"/>
                <a:gd name="T15" fmla="*/ 372 h 483"/>
                <a:gd name="T16" fmla="*/ 24 w 29"/>
                <a:gd name="T17" fmla="*/ 225 h 483"/>
                <a:gd name="T18" fmla="*/ 29 w 29"/>
                <a:gd name="T19" fmla="*/ 87 h 483"/>
                <a:gd name="T20" fmla="*/ 22 w 29"/>
                <a:gd name="T21" fmla="*/ 7 h 483"/>
                <a:gd name="T22" fmla="*/ 8 w 29"/>
                <a:gd name="T23" fmla="*/ 5 h 483"/>
                <a:gd name="T24" fmla="*/ 22 w 29"/>
                <a:gd name="T25" fmla="*/ 7 h 483"/>
                <a:gd name="T26" fmla="*/ 20 w 29"/>
                <a:gd name="T27" fmla="*/ 2 h 483"/>
                <a:gd name="T28" fmla="*/ 15 w 29"/>
                <a:gd name="T29" fmla="*/ 0 h 483"/>
                <a:gd name="T30" fmla="*/ 10 w 29"/>
                <a:gd name="T31" fmla="*/ 2 h 483"/>
                <a:gd name="T32" fmla="*/ 8 w 29"/>
                <a:gd name="T33" fmla="*/ 7 h 483"/>
                <a:gd name="T34" fmla="*/ 22 w 29"/>
                <a:gd name="T35" fmla="*/ 10 h 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 h="483">
                  <a:moveTo>
                    <a:pt x="22" y="10"/>
                  </a:moveTo>
                  <a:lnTo>
                    <a:pt x="8" y="7"/>
                  </a:lnTo>
                  <a:lnTo>
                    <a:pt x="10" y="87"/>
                  </a:lnTo>
                  <a:lnTo>
                    <a:pt x="10" y="225"/>
                  </a:lnTo>
                  <a:lnTo>
                    <a:pt x="5" y="372"/>
                  </a:lnTo>
                  <a:lnTo>
                    <a:pt x="0" y="483"/>
                  </a:lnTo>
                  <a:lnTo>
                    <a:pt x="15" y="483"/>
                  </a:lnTo>
                  <a:lnTo>
                    <a:pt x="20" y="372"/>
                  </a:lnTo>
                  <a:lnTo>
                    <a:pt x="24" y="225"/>
                  </a:lnTo>
                  <a:lnTo>
                    <a:pt x="29" y="87"/>
                  </a:lnTo>
                  <a:lnTo>
                    <a:pt x="22" y="7"/>
                  </a:lnTo>
                  <a:lnTo>
                    <a:pt x="8" y="5"/>
                  </a:lnTo>
                  <a:lnTo>
                    <a:pt x="22" y="7"/>
                  </a:lnTo>
                  <a:lnTo>
                    <a:pt x="20" y="2"/>
                  </a:lnTo>
                  <a:lnTo>
                    <a:pt x="15" y="0"/>
                  </a:lnTo>
                  <a:lnTo>
                    <a:pt x="10" y="2"/>
                  </a:lnTo>
                  <a:lnTo>
                    <a:pt x="8" y="7"/>
                  </a:lnTo>
                  <a:lnTo>
                    <a:pt x="22"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67" name="Freeform 15"/>
            <p:cNvSpPr>
              <a:spLocks/>
            </p:cNvSpPr>
            <p:nvPr/>
          </p:nvSpPr>
          <p:spPr bwMode="auto">
            <a:xfrm>
              <a:off x="2374" y="2722"/>
              <a:ext cx="311" cy="447"/>
            </a:xfrm>
            <a:custGeom>
              <a:avLst/>
              <a:gdLst>
                <a:gd name="T0" fmla="*/ 0 w 287"/>
                <a:gd name="T1" fmla="*/ 439 h 447"/>
                <a:gd name="T2" fmla="*/ 15 w 287"/>
                <a:gd name="T3" fmla="*/ 442 h 447"/>
                <a:gd name="T4" fmla="*/ 56 w 287"/>
                <a:gd name="T5" fmla="*/ 389 h 447"/>
                <a:gd name="T6" fmla="*/ 97 w 287"/>
                <a:gd name="T7" fmla="*/ 331 h 447"/>
                <a:gd name="T8" fmla="*/ 135 w 287"/>
                <a:gd name="T9" fmla="*/ 273 h 447"/>
                <a:gd name="T10" fmla="*/ 171 w 287"/>
                <a:gd name="T11" fmla="*/ 215 h 447"/>
                <a:gd name="T12" fmla="*/ 205 w 287"/>
                <a:gd name="T13" fmla="*/ 157 h 447"/>
                <a:gd name="T14" fmla="*/ 236 w 287"/>
                <a:gd name="T15" fmla="*/ 104 h 447"/>
                <a:gd name="T16" fmla="*/ 265 w 287"/>
                <a:gd name="T17" fmla="*/ 50 h 447"/>
                <a:gd name="T18" fmla="*/ 287 w 287"/>
                <a:gd name="T19" fmla="*/ 5 h 447"/>
                <a:gd name="T20" fmla="*/ 273 w 287"/>
                <a:gd name="T21" fmla="*/ 0 h 447"/>
                <a:gd name="T22" fmla="*/ 251 w 287"/>
                <a:gd name="T23" fmla="*/ 46 h 447"/>
                <a:gd name="T24" fmla="*/ 222 w 287"/>
                <a:gd name="T25" fmla="*/ 94 h 447"/>
                <a:gd name="T26" fmla="*/ 191 w 287"/>
                <a:gd name="T27" fmla="*/ 147 h 447"/>
                <a:gd name="T28" fmla="*/ 157 w 287"/>
                <a:gd name="T29" fmla="*/ 205 h 447"/>
                <a:gd name="T30" fmla="*/ 121 w 287"/>
                <a:gd name="T31" fmla="*/ 263 h 447"/>
                <a:gd name="T32" fmla="*/ 82 w 287"/>
                <a:gd name="T33" fmla="*/ 321 h 447"/>
                <a:gd name="T34" fmla="*/ 41 w 287"/>
                <a:gd name="T35" fmla="*/ 379 h 447"/>
                <a:gd name="T36" fmla="*/ 0 w 287"/>
                <a:gd name="T37" fmla="*/ 432 h 447"/>
                <a:gd name="T38" fmla="*/ 15 w 287"/>
                <a:gd name="T39" fmla="*/ 434 h 447"/>
                <a:gd name="T40" fmla="*/ 0 w 287"/>
                <a:gd name="T41" fmla="*/ 432 h 447"/>
                <a:gd name="T42" fmla="*/ 0 w 287"/>
                <a:gd name="T43" fmla="*/ 439 h 447"/>
                <a:gd name="T44" fmla="*/ 5 w 287"/>
                <a:gd name="T45" fmla="*/ 444 h 447"/>
                <a:gd name="T46" fmla="*/ 10 w 287"/>
                <a:gd name="T47" fmla="*/ 447 h 447"/>
                <a:gd name="T48" fmla="*/ 15 w 287"/>
                <a:gd name="T49" fmla="*/ 442 h 447"/>
                <a:gd name="T50" fmla="*/ 0 w 287"/>
                <a:gd name="T51" fmla="*/ 439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87" h="447">
                  <a:moveTo>
                    <a:pt x="0" y="439"/>
                  </a:moveTo>
                  <a:lnTo>
                    <a:pt x="15" y="442"/>
                  </a:lnTo>
                  <a:lnTo>
                    <a:pt x="56" y="389"/>
                  </a:lnTo>
                  <a:lnTo>
                    <a:pt x="97" y="331"/>
                  </a:lnTo>
                  <a:lnTo>
                    <a:pt x="135" y="273"/>
                  </a:lnTo>
                  <a:lnTo>
                    <a:pt x="171" y="215"/>
                  </a:lnTo>
                  <a:lnTo>
                    <a:pt x="205" y="157"/>
                  </a:lnTo>
                  <a:lnTo>
                    <a:pt x="236" y="104"/>
                  </a:lnTo>
                  <a:lnTo>
                    <a:pt x="265" y="50"/>
                  </a:lnTo>
                  <a:lnTo>
                    <a:pt x="287" y="5"/>
                  </a:lnTo>
                  <a:lnTo>
                    <a:pt x="273" y="0"/>
                  </a:lnTo>
                  <a:lnTo>
                    <a:pt x="251" y="46"/>
                  </a:lnTo>
                  <a:lnTo>
                    <a:pt x="222" y="94"/>
                  </a:lnTo>
                  <a:lnTo>
                    <a:pt x="191" y="147"/>
                  </a:lnTo>
                  <a:lnTo>
                    <a:pt x="157" y="205"/>
                  </a:lnTo>
                  <a:lnTo>
                    <a:pt x="121" y="263"/>
                  </a:lnTo>
                  <a:lnTo>
                    <a:pt x="82" y="321"/>
                  </a:lnTo>
                  <a:lnTo>
                    <a:pt x="41" y="379"/>
                  </a:lnTo>
                  <a:lnTo>
                    <a:pt x="0" y="432"/>
                  </a:lnTo>
                  <a:lnTo>
                    <a:pt x="15" y="434"/>
                  </a:lnTo>
                  <a:lnTo>
                    <a:pt x="0" y="432"/>
                  </a:lnTo>
                  <a:lnTo>
                    <a:pt x="0" y="439"/>
                  </a:lnTo>
                  <a:lnTo>
                    <a:pt x="5" y="444"/>
                  </a:lnTo>
                  <a:lnTo>
                    <a:pt x="10" y="447"/>
                  </a:lnTo>
                  <a:lnTo>
                    <a:pt x="15" y="442"/>
                  </a:lnTo>
                  <a:lnTo>
                    <a:pt x="0" y="43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68" name="Freeform 16"/>
            <p:cNvSpPr>
              <a:spLocks/>
            </p:cNvSpPr>
            <p:nvPr/>
          </p:nvSpPr>
          <p:spPr bwMode="auto">
            <a:xfrm>
              <a:off x="2311" y="3036"/>
              <a:ext cx="79" cy="125"/>
            </a:xfrm>
            <a:custGeom>
              <a:avLst/>
              <a:gdLst>
                <a:gd name="T0" fmla="*/ 0 w 73"/>
                <a:gd name="T1" fmla="*/ 9 h 125"/>
                <a:gd name="T2" fmla="*/ 0 w 73"/>
                <a:gd name="T3" fmla="*/ 9 h 125"/>
                <a:gd name="T4" fmla="*/ 12 w 73"/>
                <a:gd name="T5" fmla="*/ 36 h 125"/>
                <a:gd name="T6" fmla="*/ 27 w 73"/>
                <a:gd name="T7" fmla="*/ 65 h 125"/>
                <a:gd name="T8" fmla="*/ 41 w 73"/>
                <a:gd name="T9" fmla="*/ 96 h 125"/>
                <a:gd name="T10" fmla="*/ 58 w 73"/>
                <a:gd name="T11" fmla="*/ 125 h 125"/>
                <a:gd name="T12" fmla="*/ 73 w 73"/>
                <a:gd name="T13" fmla="*/ 120 h 125"/>
                <a:gd name="T14" fmla="*/ 56 w 73"/>
                <a:gd name="T15" fmla="*/ 91 h 125"/>
                <a:gd name="T16" fmla="*/ 41 w 73"/>
                <a:gd name="T17" fmla="*/ 60 h 125"/>
                <a:gd name="T18" fmla="*/ 27 w 73"/>
                <a:gd name="T19" fmla="*/ 31 h 125"/>
                <a:gd name="T20" fmla="*/ 15 w 73"/>
                <a:gd name="T21" fmla="*/ 5 h 125"/>
                <a:gd name="T22" fmla="*/ 15 w 73"/>
                <a:gd name="T23" fmla="*/ 5 h 125"/>
                <a:gd name="T24" fmla="*/ 15 w 73"/>
                <a:gd name="T25" fmla="*/ 5 h 125"/>
                <a:gd name="T26" fmla="*/ 12 w 73"/>
                <a:gd name="T27" fmla="*/ 0 h 125"/>
                <a:gd name="T28" fmla="*/ 5 w 73"/>
                <a:gd name="T29" fmla="*/ 0 h 125"/>
                <a:gd name="T30" fmla="*/ 0 w 73"/>
                <a:gd name="T31" fmla="*/ 2 h 125"/>
                <a:gd name="T32" fmla="*/ 0 w 73"/>
                <a:gd name="T33" fmla="*/ 9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3" h="125">
                  <a:moveTo>
                    <a:pt x="0" y="9"/>
                  </a:moveTo>
                  <a:lnTo>
                    <a:pt x="0" y="9"/>
                  </a:lnTo>
                  <a:lnTo>
                    <a:pt x="12" y="36"/>
                  </a:lnTo>
                  <a:lnTo>
                    <a:pt x="27" y="65"/>
                  </a:lnTo>
                  <a:lnTo>
                    <a:pt x="41" y="96"/>
                  </a:lnTo>
                  <a:lnTo>
                    <a:pt x="58" y="125"/>
                  </a:lnTo>
                  <a:lnTo>
                    <a:pt x="73" y="120"/>
                  </a:lnTo>
                  <a:lnTo>
                    <a:pt x="56" y="91"/>
                  </a:lnTo>
                  <a:lnTo>
                    <a:pt x="41" y="60"/>
                  </a:lnTo>
                  <a:lnTo>
                    <a:pt x="27" y="31"/>
                  </a:lnTo>
                  <a:lnTo>
                    <a:pt x="15" y="5"/>
                  </a:lnTo>
                  <a:lnTo>
                    <a:pt x="15" y="5"/>
                  </a:lnTo>
                  <a:lnTo>
                    <a:pt x="15" y="5"/>
                  </a:lnTo>
                  <a:lnTo>
                    <a:pt x="12" y="0"/>
                  </a:lnTo>
                  <a:lnTo>
                    <a:pt x="5" y="0"/>
                  </a:lnTo>
                  <a:lnTo>
                    <a:pt x="0" y="2"/>
                  </a:lnTo>
                  <a:lnTo>
                    <a:pt x="0" y="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69" name="Freeform 17"/>
            <p:cNvSpPr>
              <a:spLocks/>
            </p:cNvSpPr>
            <p:nvPr/>
          </p:nvSpPr>
          <p:spPr bwMode="auto">
            <a:xfrm>
              <a:off x="2303" y="3016"/>
              <a:ext cx="24" cy="29"/>
            </a:xfrm>
            <a:custGeom>
              <a:avLst/>
              <a:gdLst>
                <a:gd name="T0" fmla="*/ 0 w 22"/>
                <a:gd name="T1" fmla="*/ 8 h 29"/>
                <a:gd name="T2" fmla="*/ 0 w 22"/>
                <a:gd name="T3" fmla="*/ 10 h 29"/>
                <a:gd name="T4" fmla="*/ 3 w 22"/>
                <a:gd name="T5" fmla="*/ 15 h 29"/>
                <a:gd name="T6" fmla="*/ 5 w 22"/>
                <a:gd name="T7" fmla="*/ 17 h 29"/>
                <a:gd name="T8" fmla="*/ 5 w 22"/>
                <a:gd name="T9" fmla="*/ 22 h 29"/>
                <a:gd name="T10" fmla="*/ 7 w 22"/>
                <a:gd name="T11" fmla="*/ 29 h 29"/>
                <a:gd name="T12" fmla="*/ 22 w 22"/>
                <a:gd name="T13" fmla="*/ 25 h 29"/>
                <a:gd name="T14" fmla="*/ 19 w 22"/>
                <a:gd name="T15" fmla="*/ 22 h 29"/>
                <a:gd name="T16" fmla="*/ 19 w 22"/>
                <a:gd name="T17" fmla="*/ 17 h 29"/>
                <a:gd name="T18" fmla="*/ 17 w 22"/>
                <a:gd name="T19" fmla="*/ 10 h 29"/>
                <a:gd name="T20" fmla="*/ 15 w 22"/>
                <a:gd name="T21" fmla="*/ 5 h 29"/>
                <a:gd name="T22" fmla="*/ 15 w 22"/>
                <a:gd name="T23" fmla="*/ 8 h 29"/>
                <a:gd name="T24" fmla="*/ 15 w 22"/>
                <a:gd name="T25" fmla="*/ 5 h 29"/>
                <a:gd name="T26" fmla="*/ 12 w 22"/>
                <a:gd name="T27" fmla="*/ 0 h 29"/>
                <a:gd name="T28" fmla="*/ 5 w 22"/>
                <a:gd name="T29" fmla="*/ 0 h 29"/>
                <a:gd name="T30" fmla="*/ 0 w 22"/>
                <a:gd name="T31" fmla="*/ 3 h 29"/>
                <a:gd name="T32" fmla="*/ 0 w 22"/>
                <a:gd name="T33" fmla="*/ 10 h 29"/>
                <a:gd name="T34" fmla="*/ 0 w 22"/>
                <a:gd name="T35" fmla="*/ 8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 h="29">
                  <a:moveTo>
                    <a:pt x="0" y="8"/>
                  </a:moveTo>
                  <a:lnTo>
                    <a:pt x="0" y="10"/>
                  </a:lnTo>
                  <a:lnTo>
                    <a:pt x="3" y="15"/>
                  </a:lnTo>
                  <a:lnTo>
                    <a:pt x="5" y="17"/>
                  </a:lnTo>
                  <a:lnTo>
                    <a:pt x="5" y="22"/>
                  </a:lnTo>
                  <a:lnTo>
                    <a:pt x="7" y="29"/>
                  </a:lnTo>
                  <a:lnTo>
                    <a:pt x="22" y="25"/>
                  </a:lnTo>
                  <a:lnTo>
                    <a:pt x="19" y="22"/>
                  </a:lnTo>
                  <a:lnTo>
                    <a:pt x="19" y="17"/>
                  </a:lnTo>
                  <a:lnTo>
                    <a:pt x="17" y="10"/>
                  </a:lnTo>
                  <a:lnTo>
                    <a:pt x="15" y="5"/>
                  </a:lnTo>
                  <a:lnTo>
                    <a:pt x="15" y="8"/>
                  </a:lnTo>
                  <a:lnTo>
                    <a:pt x="15" y="5"/>
                  </a:lnTo>
                  <a:lnTo>
                    <a:pt x="12" y="0"/>
                  </a:lnTo>
                  <a:lnTo>
                    <a:pt x="5" y="0"/>
                  </a:lnTo>
                  <a:lnTo>
                    <a:pt x="0" y="3"/>
                  </a:lnTo>
                  <a:lnTo>
                    <a:pt x="0" y="10"/>
                  </a:lnTo>
                  <a:lnTo>
                    <a:pt x="0" y="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70" name="Freeform 18"/>
            <p:cNvSpPr>
              <a:spLocks/>
            </p:cNvSpPr>
            <p:nvPr/>
          </p:nvSpPr>
          <p:spPr bwMode="auto">
            <a:xfrm>
              <a:off x="2303" y="2574"/>
              <a:ext cx="217" cy="450"/>
            </a:xfrm>
            <a:custGeom>
              <a:avLst/>
              <a:gdLst>
                <a:gd name="T0" fmla="*/ 186 w 200"/>
                <a:gd name="T1" fmla="*/ 0 h 450"/>
                <a:gd name="T2" fmla="*/ 186 w 200"/>
                <a:gd name="T3" fmla="*/ 0 h 450"/>
                <a:gd name="T4" fmla="*/ 174 w 200"/>
                <a:gd name="T5" fmla="*/ 25 h 450"/>
                <a:gd name="T6" fmla="*/ 154 w 200"/>
                <a:gd name="T7" fmla="*/ 68 h 450"/>
                <a:gd name="T8" fmla="*/ 128 w 200"/>
                <a:gd name="T9" fmla="*/ 124 h 450"/>
                <a:gd name="T10" fmla="*/ 99 w 200"/>
                <a:gd name="T11" fmla="*/ 186 h 450"/>
                <a:gd name="T12" fmla="*/ 68 w 200"/>
                <a:gd name="T13" fmla="*/ 256 h 450"/>
                <a:gd name="T14" fmla="*/ 41 w 200"/>
                <a:gd name="T15" fmla="*/ 324 h 450"/>
                <a:gd name="T16" fmla="*/ 17 w 200"/>
                <a:gd name="T17" fmla="*/ 389 h 450"/>
                <a:gd name="T18" fmla="*/ 0 w 200"/>
                <a:gd name="T19" fmla="*/ 450 h 450"/>
                <a:gd name="T20" fmla="*/ 15 w 200"/>
                <a:gd name="T21" fmla="*/ 450 h 450"/>
                <a:gd name="T22" fmla="*/ 31 w 200"/>
                <a:gd name="T23" fmla="*/ 394 h 450"/>
                <a:gd name="T24" fmla="*/ 56 w 200"/>
                <a:gd name="T25" fmla="*/ 329 h 450"/>
                <a:gd name="T26" fmla="*/ 82 w 200"/>
                <a:gd name="T27" fmla="*/ 261 h 450"/>
                <a:gd name="T28" fmla="*/ 113 w 200"/>
                <a:gd name="T29" fmla="*/ 191 h 450"/>
                <a:gd name="T30" fmla="*/ 142 w 200"/>
                <a:gd name="T31" fmla="*/ 128 h 450"/>
                <a:gd name="T32" fmla="*/ 169 w 200"/>
                <a:gd name="T33" fmla="*/ 73 h 450"/>
                <a:gd name="T34" fmla="*/ 188 w 200"/>
                <a:gd name="T35" fmla="*/ 29 h 450"/>
                <a:gd name="T36" fmla="*/ 200 w 200"/>
                <a:gd name="T37" fmla="*/ 5 h 450"/>
                <a:gd name="T38" fmla="*/ 200 w 200"/>
                <a:gd name="T39" fmla="*/ 5 h 450"/>
                <a:gd name="T40" fmla="*/ 186 w 200"/>
                <a:gd name="T41" fmla="*/ 0 h 4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0" h="450">
                  <a:moveTo>
                    <a:pt x="186" y="0"/>
                  </a:moveTo>
                  <a:lnTo>
                    <a:pt x="186" y="0"/>
                  </a:lnTo>
                  <a:lnTo>
                    <a:pt x="174" y="25"/>
                  </a:lnTo>
                  <a:lnTo>
                    <a:pt x="154" y="68"/>
                  </a:lnTo>
                  <a:lnTo>
                    <a:pt x="128" y="124"/>
                  </a:lnTo>
                  <a:lnTo>
                    <a:pt x="99" y="186"/>
                  </a:lnTo>
                  <a:lnTo>
                    <a:pt x="68" y="256"/>
                  </a:lnTo>
                  <a:lnTo>
                    <a:pt x="41" y="324"/>
                  </a:lnTo>
                  <a:lnTo>
                    <a:pt x="17" y="389"/>
                  </a:lnTo>
                  <a:lnTo>
                    <a:pt x="0" y="450"/>
                  </a:lnTo>
                  <a:lnTo>
                    <a:pt x="15" y="450"/>
                  </a:lnTo>
                  <a:lnTo>
                    <a:pt x="31" y="394"/>
                  </a:lnTo>
                  <a:lnTo>
                    <a:pt x="56" y="329"/>
                  </a:lnTo>
                  <a:lnTo>
                    <a:pt x="82" y="261"/>
                  </a:lnTo>
                  <a:lnTo>
                    <a:pt x="113" y="191"/>
                  </a:lnTo>
                  <a:lnTo>
                    <a:pt x="142" y="128"/>
                  </a:lnTo>
                  <a:lnTo>
                    <a:pt x="169" y="73"/>
                  </a:lnTo>
                  <a:lnTo>
                    <a:pt x="188" y="29"/>
                  </a:lnTo>
                  <a:lnTo>
                    <a:pt x="200" y="5"/>
                  </a:lnTo>
                  <a:lnTo>
                    <a:pt x="200" y="5"/>
                  </a:lnTo>
                  <a:lnTo>
                    <a:pt x="186"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71" name="Freeform 19"/>
            <p:cNvSpPr>
              <a:spLocks/>
            </p:cNvSpPr>
            <p:nvPr/>
          </p:nvSpPr>
          <p:spPr bwMode="auto">
            <a:xfrm>
              <a:off x="2505" y="2217"/>
              <a:ext cx="399" cy="362"/>
            </a:xfrm>
            <a:custGeom>
              <a:avLst/>
              <a:gdLst>
                <a:gd name="T0" fmla="*/ 369 w 369"/>
                <a:gd name="T1" fmla="*/ 7 h 362"/>
                <a:gd name="T2" fmla="*/ 357 w 369"/>
                <a:gd name="T3" fmla="*/ 0 h 362"/>
                <a:gd name="T4" fmla="*/ 275 w 369"/>
                <a:gd name="T5" fmla="*/ 31 h 362"/>
                <a:gd name="T6" fmla="*/ 202 w 369"/>
                <a:gd name="T7" fmla="*/ 75 h 362"/>
                <a:gd name="T8" fmla="*/ 144 w 369"/>
                <a:gd name="T9" fmla="*/ 126 h 362"/>
                <a:gd name="T10" fmla="*/ 96 w 369"/>
                <a:gd name="T11" fmla="*/ 179 h 362"/>
                <a:gd name="T12" fmla="*/ 60 w 369"/>
                <a:gd name="T13" fmla="*/ 229 h 362"/>
                <a:gd name="T14" fmla="*/ 33 w 369"/>
                <a:gd name="T15" fmla="*/ 283 h 362"/>
                <a:gd name="T16" fmla="*/ 14 w 369"/>
                <a:gd name="T17" fmla="*/ 326 h 362"/>
                <a:gd name="T18" fmla="*/ 0 w 369"/>
                <a:gd name="T19" fmla="*/ 357 h 362"/>
                <a:gd name="T20" fmla="*/ 14 w 369"/>
                <a:gd name="T21" fmla="*/ 362 h 362"/>
                <a:gd name="T22" fmla="*/ 29 w 369"/>
                <a:gd name="T23" fmla="*/ 331 h 362"/>
                <a:gd name="T24" fmla="*/ 48 w 369"/>
                <a:gd name="T25" fmla="*/ 287 h 362"/>
                <a:gd name="T26" fmla="*/ 74 w 369"/>
                <a:gd name="T27" fmla="*/ 239 h 362"/>
                <a:gd name="T28" fmla="*/ 111 w 369"/>
                <a:gd name="T29" fmla="*/ 188 h 362"/>
                <a:gd name="T30" fmla="*/ 154 w 369"/>
                <a:gd name="T31" fmla="*/ 135 h 362"/>
                <a:gd name="T32" fmla="*/ 212 w 369"/>
                <a:gd name="T33" fmla="*/ 89 h 362"/>
                <a:gd name="T34" fmla="*/ 279 w 369"/>
                <a:gd name="T35" fmla="*/ 46 h 362"/>
                <a:gd name="T36" fmla="*/ 361 w 369"/>
                <a:gd name="T37" fmla="*/ 15 h 362"/>
                <a:gd name="T38" fmla="*/ 349 w 369"/>
                <a:gd name="T39" fmla="*/ 7 h 362"/>
                <a:gd name="T40" fmla="*/ 361 w 369"/>
                <a:gd name="T41" fmla="*/ 15 h 362"/>
                <a:gd name="T42" fmla="*/ 366 w 369"/>
                <a:gd name="T43" fmla="*/ 10 h 362"/>
                <a:gd name="T44" fmla="*/ 366 w 369"/>
                <a:gd name="T45" fmla="*/ 5 h 362"/>
                <a:gd name="T46" fmla="*/ 364 w 369"/>
                <a:gd name="T47" fmla="*/ 0 h 362"/>
                <a:gd name="T48" fmla="*/ 357 w 369"/>
                <a:gd name="T49" fmla="*/ 0 h 362"/>
                <a:gd name="T50" fmla="*/ 369 w 369"/>
                <a:gd name="T51" fmla="*/ 7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69" h="362">
                  <a:moveTo>
                    <a:pt x="369" y="7"/>
                  </a:moveTo>
                  <a:lnTo>
                    <a:pt x="357" y="0"/>
                  </a:lnTo>
                  <a:lnTo>
                    <a:pt x="275" y="31"/>
                  </a:lnTo>
                  <a:lnTo>
                    <a:pt x="202" y="75"/>
                  </a:lnTo>
                  <a:lnTo>
                    <a:pt x="144" y="126"/>
                  </a:lnTo>
                  <a:lnTo>
                    <a:pt x="96" y="179"/>
                  </a:lnTo>
                  <a:lnTo>
                    <a:pt x="60" y="229"/>
                  </a:lnTo>
                  <a:lnTo>
                    <a:pt x="33" y="283"/>
                  </a:lnTo>
                  <a:lnTo>
                    <a:pt x="14" y="326"/>
                  </a:lnTo>
                  <a:lnTo>
                    <a:pt x="0" y="357"/>
                  </a:lnTo>
                  <a:lnTo>
                    <a:pt x="14" y="362"/>
                  </a:lnTo>
                  <a:lnTo>
                    <a:pt x="29" y="331"/>
                  </a:lnTo>
                  <a:lnTo>
                    <a:pt x="48" y="287"/>
                  </a:lnTo>
                  <a:lnTo>
                    <a:pt x="74" y="239"/>
                  </a:lnTo>
                  <a:lnTo>
                    <a:pt x="111" y="188"/>
                  </a:lnTo>
                  <a:lnTo>
                    <a:pt x="154" y="135"/>
                  </a:lnTo>
                  <a:lnTo>
                    <a:pt x="212" y="89"/>
                  </a:lnTo>
                  <a:lnTo>
                    <a:pt x="279" y="46"/>
                  </a:lnTo>
                  <a:lnTo>
                    <a:pt x="361" y="15"/>
                  </a:lnTo>
                  <a:lnTo>
                    <a:pt x="349" y="7"/>
                  </a:lnTo>
                  <a:lnTo>
                    <a:pt x="361" y="15"/>
                  </a:lnTo>
                  <a:lnTo>
                    <a:pt x="366" y="10"/>
                  </a:lnTo>
                  <a:lnTo>
                    <a:pt x="366" y="5"/>
                  </a:lnTo>
                  <a:lnTo>
                    <a:pt x="364" y="0"/>
                  </a:lnTo>
                  <a:lnTo>
                    <a:pt x="357" y="0"/>
                  </a:lnTo>
                  <a:lnTo>
                    <a:pt x="369"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72" name="Freeform 20"/>
            <p:cNvSpPr>
              <a:spLocks/>
            </p:cNvSpPr>
            <p:nvPr/>
          </p:nvSpPr>
          <p:spPr bwMode="auto">
            <a:xfrm>
              <a:off x="2883" y="2224"/>
              <a:ext cx="24" cy="104"/>
            </a:xfrm>
            <a:custGeom>
              <a:avLst/>
              <a:gdLst>
                <a:gd name="T0" fmla="*/ 22 w 22"/>
                <a:gd name="T1" fmla="*/ 97 h 104"/>
                <a:gd name="T2" fmla="*/ 22 w 22"/>
                <a:gd name="T3" fmla="*/ 97 h 104"/>
                <a:gd name="T4" fmla="*/ 20 w 22"/>
                <a:gd name="T5" fmla="*/ 68 h 104"/>
                <a:gd name="T6" fmla="*/ 20 w 22"/>
                <a:gd name="T7" fmla="*/ 44 h 104"/>
                <a:gd name="T8" fmla="*/ 20 w 22"/>
                <a:gd name="T9" fmla="*/ 20 h 104"/>
                <a:gd name="T10" fmla="*/ 20 w 22"/>
                <a:gd name="T11" fmla="*/ 0 h 104"/>
                <a:gd name="T12" fmla="*/ 0 w 22"/>
                <a:gd name="T13" fmla="*/ 0 h 104"/>
                <a:gd name="T14" fmla="*/ 0 w 22"/>
                <a:gd name="T15" fmla="*/ 20 h 104"/>
                <a:gd name="T16" fmla="*/ 0 w 22"/>
                <a:gd name="T17" fmla="*/ 44 h 104"/>
                <a:gd name="T18" fmla="*/ 5 w 22"/>
                <a:gd name="T19" fmla="*/ 68 h 104"/>
                <a:gd name="T20" fmla="*/ 8 w 22"/>
                <a:gd name="T21" fmla="*/ 97 h 104"/>
                <a:gd name="T22" fmla="*/ 8 w 22"/>
                <a:gd name="T23" fmla="*/ 97 h 104"/>
                <a:gd name="T24" fmla="*/ 8 w 22"/>
                <a:gd name="T25" fmla="*/ 97 h 104"/>
                <a:gd name="T26" fmla="*/ 10 w 22"/>
                <a:gd name="T27" fmla="*/ 102 h 104"/>
                <a:gd name="T28" fmla="*/ 15 w 22"/>
                <a:gd name="T29" fmla="*/ 104 h 104"/>
                <a:gd name="T30" fmla="*/ 20 w 22"/>
                <a:gd name="T31" fmla="*/ 102 h 104"/>
                <a:gd name="T32" fmla="*/ 22 w 22"/>
                <a:gd name="T33" fmla="*/ 97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104">
                  <a:moveTo>
                    <a:pt x="22" y="97"/>
                  </a:moveTo>
                  <a:lnTo>
                    <a:pt x="22" y="97"/>
                  </a:lnTo>
                  <a:lnTo>
                    <a:pt x="20" y="68"/>
                  </a:lnTo>
                  <a:lnTo>
                    <a:pt x="20" y="44"/>
                  </a:lnTo>
                  <a:lnTo>
                    <a:pt x="20" y="20"/>
                  </a:lnTo>
                  <a:lnTo>
                    <a:pt x="20" y="0"/>
                  </a:lnTo>
                  <a:lnTo>
                    <a:pt x="0" y="0"/>
                  </a:lnTo>
                  <a:lnTo>
                    <a:pt x="0" y="20"/>
                  </a:lnTo>
                  <a:lnTo>
                    <a:pt x="0" y="44"/>
                  </a:lnTo>
                  <a:lnTo>
                    <a:pt x="5" y="68"/>
                  </a:lnTo>
                  <a:lnTo>
                    <a:pt x="8" y="97"/>
                  </a:lnTo>
                  <a:lnTo>
                    <a:pt x="8" y="97"/>
                  </a:lnTo>
                  <a:lnTo>
                    <a:pt x="8" y="97"/>
                  </a:lnTo>
                  <a:lnTo>
                    <a:pt x="10" y="102"/>
                  </a:lnTo>
                  <a:lnTo>
                    <a:pt x="15" y="104"/>
                  </a:lnTo>
                  <a:lnTo>
                    <a:pt x="20" y="102"/>
                  </a:lnTo>
                  <a:lnTo>
                    <a:pt x="22" y="9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73" name="Freeform 21"/>
            <p:cNvSpPr>
              <a:spLocks/>
            </p:cNvSpPr>
            <p:nvPr/>
          </p:nvSpPr>
          <p:spPr bwMode="auto">
            <a:xfrm>
              <a:off x="2891" y="2321"/>
              <a:ext cx="133" cy="630"/>
            </a:xfrm>
            <a:custGeom>
              <a:avLst/>
              <a:gdLst>
                <a:gd name="T0" fmla="*/ 108 w 122"/>
                <a:gd name="T1" fmla="*/ 623 h 630"/>
                <a:gd name="T2" fmla="*/ 122 w 122"/>
                <a:gd name="T3" fmla="*/ 621 h 630"/>
                <a:gd name="T4" fmla="*/ 106 w 122"/>
                <a:gd name="T5" fmla="*/ 563 h 630"/>
                <a:gd name="T6" fmla="*/ 86 w 122"/>
                <a:gd name="T7" fmla="*/ 493 h 630"/>
                <a:gd name="T8" fmla="*/ 72 w 122"/>
                <a:gd name="T9" fmla="*/ 413 h 630"/>
                <a:gd name="T10" fmla="*/ 55 w 122"/>
                <a:gd name="T11" fmla="*/ 326 h 630"/>
                <a:gd name="T12" fmla="*/ 43 w 122"/>
                <a:gd name="T13" fmla="*/ 239 h 630"/>
                <a:gd name="T14" fmla="*/ 31 w 122"/>
                <a:gd name="T15" fmla="*/ 154 h 630"/>
                <a:gd name="T16" fmla="*/ 21 w 122"/>
                <a:gd name="T17" fmla="*/ 72 h 630"/>
                <a:gd name="T18" fmla="*/ 14 w 122"/>
                <a:gd name="T19" fmla="*/ 0 h 630"/>
                <a:gd name="T20" fmla="*/ 0 w 122"/>
                <a:gd name="T21" fmla="*/ 0 h 630"/>
                <a:gd name="T22" fmla="*/ 7 w 122"/>
                <a:gd name="T23" fmla="*/ 72 h 630"/>
                <a:gd name="T24" fmla="*/ 16 w 122"/>
                <a:gd name="T25" fmla="*/ 154 h 630"/>
                <a:gd name="T26" fmla="*/ 28 w 122"/>
                <a:gd name="T27" fmla="*/ 239 h 630"/>
                <a:gd name="T28" fmla="*/ 41 w 122"/>
                <a:gd name="T29" fmla="*/ 326 h 630"/>
                <a:gd name="T30" fmla="*/ 57 w 122"/>
                <a:gd name="T31" fmla="*/ 413 h 630"/>
                <a:gd name="T32" fmla="*/ 72 w 122"/>
                <a:gd name="T33" fmla="*/ 493 h 630"/>
                <a:gd name="T34" fmla="*/ 91 w 122"/>
                <a:gd name="T35" fmla="*/ 567 h 630"/>
                <a:gd name="T36" fmla="*/ 108 w 122"/>
                <a:gd name="T37" fmla="*/ 625 h 630"/>
                <a:gd name="T38" fmla="*/ 122 w 122"/>
                <a:gd name="T39" fmla="*/ 623 h 630"/>
                <a:gd name="T40" fmla="*/ 108 w 122"/>
                <a:gd name="T41" fmla="*/ 625 h 630"/>
                <a:gd name="T42" fmla="*/ 113 w 122"/>
                <a:gd name="T43" fmla="*/ 630 h 630"/>
                <a:gd name="T44" fmla="*/ 118 w 122"/>
                <a:gd name="T45" fmla="*/ 630 h 630"/>
                <a:gd name="T46" fmla="*/ 122 w 122"/>
                <a:gd name="T47" fmla="*/ 628 h 630"/>
                <a:gd name="T48" fmla="*/ 122 w 122"/>
                <a:gd name="T49" fmla="*/ 621 h 630"/>
                <a:gd name="T50" fmla="*/ 108 w 122"/>
                <a:gd name="T51" fmla="*/ 623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2" h="630">
                  <a:moveTo>
                    <a:pt x="108" y="623"/>
                  </a:moveTo>
                  <a:lnTo>
                    <a:pt x="122" y="621"/>
                  </a:lnTo>
                  <a:lnTo>
                    <a:pt x="106" y="563"/>
                  </a:lnTo>
                  <a:lnTo>
                    <a:pt x="86" y="493"/>
                  </a:lnTo>
                  <a:lnTo>
                    <a:pt x="72" y="413"/>
                  </a:lnTo>
                  <a:lnTo>
                    <a:pt x="55" y="326"/>
                  </a:lnTo>
                  <a:lnTo>
                    <a:pt x="43" y="239"/>
                  </a:lnTo>
                  <a:lnTo>
                    <a:pt x="31" y="154"/>
                  </a:lnTo>
                  <a:lnTo>
                    <a:pt x="21" y="72"/>
                  </a:lnTo>
                  <a:lnTo>
                    <a:pt x="14" y="0"/>
                  </a:lnTo>
                  <a:lnTo>
                    <a:pt x="0" y="0"/>
                  </a:lnTo>
                  <a:lnTo>
                    <a:pt x="7" y="72"/>
                  </a:lnTo>
                  <a:lnTo>
                    <a:pt x="16" y="154"/>
                  </a:lnTo>
                  <a:lnTo>
                    <a:pt x="28" y="239"/>
                  </a:lnTo>
                  <a:lnTo>
                    <a:pt x="41" y="326"/>
                  </a:lnTo>
                  <a:lnTo>
                    <a:pt x="57" y="413"/>
                  </a:lnTo>
                  <a:lnTo>
                    <a:pt x="72" y="493"/>
                  </a:lnTo>
                  <a:lnTo>
                    <a:pt x="91" y="567"/>
                  </a:lnTo>
                  <a:lnTo>
                    <a:pt x="108" y="625"/>
                  </a:lnTo>
                  <a:lnTo>
                    <a:pt x="122" y="623"/>
                  </a:lnTo>
                  <a:lnTo>
                    <a:pt x="108" y="625"/>
                  </a:lnTo>
                  <a:lnTo>
                    <a:pt x="113" y="630"/>
                  </a:lnTo>
                  <a:lnTo>
                    <a:pt x="118" y="630"/>
                  </a:lnTo>
                  <a:lnTo>
                    <a:pt x="122" y="628"/>
                  </a:lnTo>
                  <a:lnTo>
                    <a:pt x="122" y="621"/>
                  </a:lnTo>
                  <a:lnTo>
                    <a:pt x="108" y="62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74" name="Freeform 22"/>
            <p:cNvSpPr>
              <a:spLocks/>
            </p:cNvSpPr>
            <p:nvPr/>
          </p:nvSpPr>
          <p:spPr bwMode="auto">
            <a:xfrm>
              <a:off x="3008" y="2290"/>
              <a:ext cx="149" cy="654"/>
            </a:xfrm>
            <a:custGeom>
              <a:avLst/>
              <a:gdLst>
                <a:gd name="T0" fmla="*/ 123 w 137"/>
                <a:gd name="T1" fmla="*/ 7 h 654"/>
                <a:gd name="T2" fmla="*/ 123 w 137"/>
                <a:gd name="T3" fmla="*/ 7 h 654"/>
                <a:gd name="T4" fmla="*/ 113 w 137"/>
                <a:gd name="T5" fmla="*/ 70 h 654"/>
                <a:gd name="T6" fmla="*/ 99 w 137"/>
                <a:gd name="T7" fmla="*/ 144 h 654"/>
                <a:gd name="T8" fmla="*/ 84 w 137"/>
                <a:gd name="T9" fmla="*/ 227 h 654"/>
                <a:gd name="T10" fmla="*/ 68 w 137"/>
                <a:gd name="T11" fmla="*/ 313 h 654"/>
                <a:gd name="T12" fmla="*/ 51 w 137"/>
                <a:gd name="T13" fmla="*/ 403 h 654"/>
                <a:gd name="T14" fmla="*/ 34 w 137"/>
                <a:gd name="T15" fmla="*/ 492 h 654"/>
                <a:gd name="T16" fmla="*/ 17 w 137"/>
                <a:gd name="T17" fmla="*/ 577 h 654"/>
                <a:gd name="T18" fmla="*/ 0 w 137"/>
                <a:gd name="T19" fmla="*/ 654 h 654"/>
                <a:gd name="T20" fmla="*/ 14 w 137"/>
                <a:gd name="T21" fmla="*/ 654 h 654"/>
                <a:gd name="T22" fmla="*/ 31 w 137"/>
                <a:gd name="T23" fmla="*/ 577 h 654"/>
                <a:gd name="T24" fmla="*/ 48 w 137"/>
                <a:gd name="T25" fmla="*/ 492 h 654"/>
                <a:gd name="T26" fmla="*/ 65 w 137"/>
                <a:gd name="T27" fmla="*/ 403 h 654"/>
                <a:gd name="T28" fmla="*/ 82 w 137"/>
                <a:gd name="T29" fmla="*/ 313 h 654"/>
                <a:gd name="T30" fmla="*/ 99 w 137"/>
                <a:gd name="T31" fmla="*/ 227 h 654"/>
                <a:gd name="T32" fmla="*/ 113 w 137"/>
                <a:gd name="T33" fmla="*/ 144 h 654"/>
                <a:gd name="T34" fmla="*/ 128 w 137"/>
                <a:gd name="T35" fmla="*/ 70 h 654"/>
                <a:gd name="T36" fmla="*/ 137 w 137"/>
                <a:gd name="T37" fmla="*/ 7 h 654"/>
                <a:gd name="T38" fmla="*/ 137 w 137"/>
                <a:gd name="T39" fmla="*/ 7 h 654"/>
                <a:gd name="T40" fmla="*/ 137 w 137"/>
                <a:gd name="T41" fmla="*/ 7 h 654"/>
                <a:gd name="T42" fmla="*/ 135 w 137"/>
                <a:gd name="T43" fmla="*/ 2 h 654"/>
                <a:gd name="T44" fmla="*/ 130 w 137"/>
                <a:gd name="T45" fmla="*/ 0 h 654"/>
                <a:gd name="T46" fmla="*/ 125 w 137"/>
                <a:gd name="T47" fmla="*/ 2 h 654"/>
                <a:gd name="T48" fmla="*/ 123 w 137"/>
                <a:gd name="T49" fmla="*/ 7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7" h="654">
                  <a:moveTo>
                    <a:pt x="123" y="7"/>
                  </a:moveTo>
                  <a:lnTo>
                    <a:pt x="123" y="7"/>
                  </a:lnTo>
                  <a:lnTo>
                    <a:pt x="113" y="70"/>
                  </a:lnTo>
                  <a:lnTo>
                    <a:pt x="99" y="144"/>
                  </a:lnTo>
                  <a:lnTo>
                    <a:pt x="84" y="227"/>
                  </a:lnTo>
                  <a:lnTo>
                    <a:pt x="68" y="313"/>
                  </a:lnTo>
                  <a:lnTo>
                    <a:pt x="51" y="403"/>
                  </a:lnTo>
                  <a:lnTo>
                    <a:pt x="34" y="492"/>
                  </a:lnTo>
                  <a:lnTo>
                    <a:pt x="17" y="577"/>
                  </a:lnTo>
                  <a:lnTo>
                    <a:pt x="0" y="654"/>
                  </a:lnTo>
                  <a:lnTo>
                    <a:pt x="14" y="654"/>
                  </a:lnTo>
                  <a:lnTo>
                    <a:pt x="31" y="577"/>
                  </a:lnTo>
                  <a:lnTo>
                    <a:pt x="48" y="492"/>
                  </a:lnTo>
                  <a:lnTo>
                    <a:pt x="65" y="403"/>
                  </a:lnTo>
                  <a:lnTo>
                    <a:pt x="82" y="313"/>
                  </a:lnTo>
                  <a:lnTo>
                    <a:pt x="99" y="227"/>
                  </a:lnTo>
                  <a:lnTo>
                    <a:pt x="113" y="144"/>
                  </a:lnTo>
                  <a:lnTo>
                    <a:pt x="128" y="70"/>
                  </a:lnTo>
                  <a:lnTo>
                    <a:pt x="137" y="7"/>
                  </a:lnTo>
                  <a:lnTo>
                    <a:pt x="137" y="7"/>
                  </a:lnTo>
                  <a:lnTo>
                    <a:pt x="137" y="7"/>
                  </a:lnTo>
                  <a:lnTo>
                    <a:pt x="135" y="2"/>
                  </a:lnTo>
                  <a:lnTo>
                    <a:pt x="130" y="0"/>
                  </a:lnTo>
                  <a:lnTo>
                    <a:pt x="125" y="2"/>
                  </a:lnTo>
                  <a:lnTo>
                    <a:pt x="123"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75" name="Freeform 23"/>
            <p:cNvSpPr>
              <a:spLocks/>
            </p:cNvSpPr>
            <p:nvPr/>
          </p:nvSpPr>
          <p:spPr bwMode="auto">
            <a:xfrm>
              <a:off x="3140" y="2203"/>
              <a:ext cx="22" cy="94"/>
            </a:xfrm>
            <a:custGeom>
              <a:avLst/>
              <a:gdLst>
                <a:gd name="T0" fmla="*/ 12 w 21"/>
                <a:gd name="T1" fmla="*/ 2 h 94"/>
                <a:gd name="T2" fmla="*/ 0 w 21"/>
                <a:gd name="T3" fmla="*/ 9 h 94"/>
                <a:gd name="T4" fmla="*/ 2 w 21"/>
                <a:gd name="T5" fmla="*/ 21 h 94"/>
                <a:gd name="T6" fmla="*/ 2 w 21"/>
                <a:gd name="T7" fmla="*/ 41 h 94"/>
                <a:gd name="T8" fmla="*/ 2 w 21"/>
                <a:gd name="T9" fmla="*/ 65 h 94"/>
                <a:gd name="T10" fmla="*/ 2 w 21"/>
                <a:gd name="T11" fmla="*/ 94 h 94"/>
                <a:gd name="T12" fmla="*/ 16 w 21"/>
                <a:gd name="T13" fmla="*/ 94 h 94"/>
                <a:gd name="T14" fmla="*/ 21 w 21"/>
                <a:gd name="T15" fmla="*/ 65 h 94"/>
                <a:gd name="T16" fmla="*/ 21 w 21"/>
                <a:gd name="T17" fmla="*/ 41 h 94"/>
                <a:gd name="T18" fmla="*/ 16 w 21"/>
                <a:gd name="T19" fmla="*/ 21 h 94"/>
                <a:gd name="T20" fmla="*/ 19 w 21"/>
                <a:gd name="T21" fmla="*/ 9 h 94"/>
                <a:gd name="T22" fmla="*/ 7 w 21"/>
                <a:gd name="T23" fmla="*/ 16 h 94"/>
                <a:gd name="T24" fmla="*/ 19 w 21"/>
                <a:gd name="T25" fmla="*/ 9 h 94"/>
                <a:gd name="T26" fmla="*/ 16 w 21"/>
                <a:gd name="T27" fmla="*/ 2 h 94"/>
                <a:gd name="T28" fmla="*/ 9 w 21"/>
                <a:gd name="T29" fmla="*/ 0 h 94"/>
                <a:gd name="T30" fmla="*/ 2 w 21"/>
                <a:gd name="T31" fmla="*/ 2 h 94"/>
                <a:gd name="T32" fmla="*/ 0 w 21"/>
                <a:gd name="T33" fmla="*/ 9 h 94"/>
                <a:gd name="T34" fmla="*/ 12 w 21"/>
                <a:gd name="T35" fmla="*/ 2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 h="94">
                  <a:moveTo>
                    <a:pt x="12" y="2"/>
                  </a:moveTo>
                  <a:lnTo>
                    <a:pt x="0" y="9"/>
                  </a:lnTo>
                  <a:lnTo>
                    <a:pt x="2" y="21"/>
                  </a:lnTo>
                  <a:lnTo>
                    <a:pt x="2" y="41"/>
                  </a:lnTo>
                  <a:lnTo>
                    <a:pt x="2" y="65"/>
                  </a:lnTo>
                  <a:lnTo>
                    <a:pt x="2" y="94"/>
                  </a:lnTo>
                  <a:lnTo>
                    <a:pt x="16" y="94"/>
                  </a:lnTo>
                  <a:lnTo>
                    <a:pt x="21" y="65"/>
                  </a:lnTo>
                  <a:lnTo>
                    <a:pt x="21" y="41"/>
                  </a:lnTo>
                  <a:lnTo>
                    <a:pt x="16" y="21"/>
                  </a:lnTo>
                  <a:lnTo>
                    <a:pt x="19" y="9"/>
                  </a:lnTo>
                  <a:lnTo>
                    <a:pt x="7" y="16"/>
                  </a:lnTo>
                  <a:lnTo>
                    <a:pt x="19" y="9"/>
                  </a:lnTo>
                  <a:lnTo>
                    <a:pt x="16" y="2"/>
                  </a:lnTo>
                  <a:lnTo>
                    <a:pt x="9" y="0"/>
                  </a:lnTo>
                  <a:lnTo>
                    <a:pt x="2" y="2"/>
                  </a:lnTo>
                  <a:lnTo>
                    <a:pt x="0" y="9"/>
                  </a:lnTo>
                  <a:lnTo>
                    <a:pt x="12" y="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76" name="Freeform 24"/>
            <p:cNvSpPr>
              <a:spLocks/>
            </p:cNvSpPr>
            <p:nvPr/>
          </p:nvSpPr>
          <p:spPr bwMode="auto">
            <a:xfrm>
              <a:off x="3147" y="2205"/>
              <a:ext cx="329" cy="299"/>
            </a:xfrm>
            <a:custGeom>
              <a:avLst/>
              <a:gdLst>
                <a:gd name="T0" fmla="*/ 304 w 304"/>
                <a:gd name="T1" fmla="*/ 295 h 299"/>
                <a:gd name="T2" fmla="*/ 304 w 304"/>
                <a:gd name="T3" fmla="*/ 295 h 299"/>
                <a:gd name="T4" fmla="*/ 282 w 304"/>
                <a:gd name="T5" fmla="*/ 249 h 299"/>
                <a:gd name="T6" fmla="*/ 253 w 304"/>
                <a:gd name="T7" fmla="*/ 205 h 299"/>
                <a:gd name="T8" fmla="*/ 224 w 304"/>
                <a:gd name="T9" fmla="*/ 164 h 299"/>
                <a:gd name="T10" fmla="*/ 185 w 304"/>
                <a:gd name="T11" fmla="*/ 126 h 299"/>
                <a:gd name="T12" fmla="*/ 147 w 304"/>
                <a:gd name="T13" fmla="*/ 87 h 299"/>
                <a:gd name="T14" fmla="*/ 103 w 304"/>
                <a:gd name="T15" fmla="*/ 53 h 299"/>
                <a:gd name="T16" fmla="*/ 55 w 304"/>
                <a:gd name="T17" fmla="*/ 24 h 299"/>
                <a:gd name="T18" fmla="*/ 5 w 304"/>
                <a:gd name="T19" fmla="*/ 0 h 299"/>
                <a:gd name="T20" fmla="*/ 0 w 304"/>
                <a:gd name="T21" fmla="*/ 14 h 299"/>
                <a:gd name="T22" fmla="*/ 50 w 304"/>
                <a:gd name="T23" fmla="*/ 39 h 299"/>
                <a:gd name="T24" fmla="*/ 94 w 304"/>
                <a:gd name="T25" fmla="*/ 68 h 299"/>
                <a:gd name="T26" fmla="*/ 137 w 304"/>
                <a:gd name="T27" fmla="*/ 101 h 299"/>
                <a:gd name="T28" fmla="*/ 176 w 304"/>
                <a:gd name="T29" fmla="*/ 135 h 299"/>
                <a:gd name="T30" fmla="*/ 210 w 304"/>
                <a:gd name="T31" fmla="*/ 174 h 299"/>
                <a:gd name="T32" fmla="*/ 238 w 304"/>
                <a:gd name="T33" fmla="*/ 215 h 299"/>
                <a:gd name="T34" fmla="*/ 267 w 304"/>
                <a:gd name="T35" fmla="*/ 258 h 299"/>
                <a:gd name="T36" fmla="*/ 289 w 304"/>
                <a:gd name="T37" fmla="*/ 299 h 299"/>
                <a:gd name="T38" fmla="*/ 289 w 304"/>
                <a:gd name="T39" fmla="*/ 299 h 299"/>
                <a:gd name="T40" fmla="*/ 304 w 304"/>
                <a:gd name="T41" fmla="*/ 295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4" h="299">
                  <a:moveTo>
                    <a:pt x="304" y="295"/>
                  </a:moveTo>
                  <a:lnTo>
                    <a:pt x="304" y="295"/>
                  </a:lnTo>
                  <a:lnTo>
                    <a:pt x="282" y="249"/>
                  </a:lnTo>
                  <a:lnTo>
                    <a:pt x="253" y="205"/>
                  </a:lnTo>
                  <a:lnTo>
                    <a:pt x="224" y="164"/>
                  </a:lnTo>
                  <a:lnTo>
                    <a:pt x="185" y="126"/>
                  </a:lnTo>
                  <a:lnTo>
                    <a:pt x="147" y="87"/>
                  </a:lnTo>
                  <a:lnTo>
                    <a:pt x="103" y="53"/>
                  </a:lnTo>
                  <a:lnTo>
                    <a:pt x="55" y="24"/>
                  </a:lnTo>
                  <a:lnTo>
                    <a:pt x="5" y="0"/>
                  </a:lnTo>
                  <a:lnTo>
                    <a:pt x="0" y="14"/>
                  </a:lnTo>
                  <a:lnTo>
                    <a:pt x="50" y="39"/>
                  </a:lnTo>
                  <a:lnTo>
                    <a:pt x="94" y="68"/>
                  </a:lnTo>
                  <a:lnTo>
                    <a:pt x="137" y="101"/>
                  </a:lnTo>
                  <a:lnTo>
                    <a:pt x="176" y="135"/>
                  </a:lnTo>
                  <a:lnTo>
                    <a:pt x="210" y="174"/>
                  </a:lnTo>
                  <a:lnTo>
                    <a:pt x="238" y="215"/>
                  </a:lnTo>
                  <a:lnTo>
                    <a:pt x="267" y="258"/>
                  </a:lnTo>
                  <a:lnTo>
                    <a:pt x="289" y="299"/>
                  </a:lnTo>
                  <a:lnTo>
                    <a:pt x="289" y="299"/>
                  </a:lnTo>
                  <a:lnTo>
                    <a:pt x="304" y="29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77" name="Freeform 25"/>
            <p:cNvSpPr>
              <a:spLocks/>
            </p:cNvSpPr>
            <p:nvPr/>
          </p:nvSpPr>
          <p:spPr bwMode="auto">
            <a:xfrm>
              <a:off x="3460" y="2500"/>
              <a:ext cx="241" cy="538"/>
            </a:xfrm>
            <a:custGeom>
              <a:avLst/>
              <a:gdLst>
                <a:gd name="T0" fmla="*/ 219 w 222"/>
                <a:gd name="T1" fmla="*/ 538 h 538"/>
                <a:gd name="T2" fmla="*/ 222 w 222"/>
                <a:gd name="T3" fmla="*/ 531 h 538"/>
                <a:gd name="T4" fmla="*/ 210 w 222"/>
                <a:gd name="T5" fmla="*/ 468 h 538"/>
                <a:gd name="T6" fmla="*/ 188 w 222"/>
                <a:gd name="T7" fmla="*/ 400 h 538"/>
                <a:gd name="T8" fmla="*/ 162 w 222"/>
                <a:gd name="T9" fmla="*/ 328 h 538"/>
                <a:gd name="T10" fmla="*/ 133 w 222"/>
                <a:gd name="T11" fmla="*/ 253 h 538"/>
                <a:gd name="T12" fmla="*/ 99 w 222"/>
                <a:gd name="T13" fmla="*/ 181 h 538"/>
                <a:gd name="T14" fmla="*/ 68 w 222"/>
                <a:gd name="T15" fmla="*/ 111 h 538"/>
                <a:gd name="T16" fmla="*/ 39 w 222"/>
                <a:gd name="T17" fmla="*/ 50 h 538"/>
                <a:gd name="T18" fmla="*/ 15 w 222"/>
                <a:gd name="T19" fmla="*/ 0 h 538"/>
                <a:gd name="T20" fmla="*/ 0 w 222"/>
                <a:gd name="T21" fmla="*/ 4 h 538"/>
                <a:gd name="T22" fmla="*/ 24 w 222"/>
                <a:gd name="T23" fmla="*/ 55 h 538"/>
                <a:gd name="T24" fmla="*/ 53 w 222"/>
                <a:gd name="T25" fmla="*/ 116 h 538"/>
                <a:gd name="T26" fmla="*/ 84 w 222"/>
                <a:gd name="T27" fmla="*/ 186 h 538"/>
                <a:gd name="T28" fmla="*/ 118 w 222"/>
                <a:gd name="T29" fmla="*/ 258 h 538"/>
                <a:gd name="T30" fmla="*/ 147 w 222"/>
                <a:gd name="T31" fmla="*/ 333 h 538"/>
                <a:gd name="T32" fmla="*/ 174 w 222"/>
                <a:gd name="T33" fmla="*/ 405 h 538"/>
                <a:gd name="T34" fmla="*/ 195 w 222"/>
                <a:gd name="T35" fmla="*/ 473 h 538"/>
                <a:gd name="T36" fmla="*/ 207 w 222"/>
                <a:gd name="T37" fmla="*/ 531 h 538"/>
                <a:gd name="T38" fmla="*/ 210 w 222"/>
                <a:gd name="T39" fmla="*/ 524 h 538"/>
                <a:gd name="T40" fmla="*/ 207 w 222"/>
                <a:gd name="T41" fmla="*/ 531 h 538"/>
                <a:gd name="T42" fmla="*/ 210 w 222"/>
                <a:gd name="T43" fmla="*/ 536 h 538"/>
                <a:gd name="T44" fmla="*/ 215 w 222"/>
                <a:gd name="T45" fmla="*/ 538 h 538"/>
                <a:gd name="T46" fmla="*/ 219 w 222"/>
                <a:gd name="T47" fmla="*/ 536 h 538"/>
                <a:gd name="T48" fmla="*/ 222 w 222"/>
                <a:gd name="T49" fmla="*/ 531 h 538"/>
                <a:gd name="T50" fmla="*/ 219 w 222"/>
                <a:gd name="T51" fmla="*/ 538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22" h="538">
                  <a:moveTo>
                    <a:pt x="219" y="538"/>
                  </a:moveTo>
                  <a:lnTo>
                    <a:pt x="222" y="531"/>
                  </a:lnTo>
                  <a:lnTo>
                    <a:pt x="210" y="468"/>
                  </a:lnTo>
                  <a:lnTo>
                    <a:pt x="188" y="400"/>
                  </a:lnTo>
                  <a:lnTo>
                    <a:pt x="162" y="328"/>
                  </a:lnTo>
                  <a:lnTo>
                    <a:pt x="133" y="253"/>
                  </a:lnTo>
                  <a:lnTo>
                    <a:pt x="99" y="181"/>
                  </a:lnTo>
                  <a:lnTo>
                    <a:pt x="68" y="111"/>
                  </a:lnTo>
                  <a:lnTo>
                    <a:pt x="39" y="50"/>
                  </a:lnTo>
                  <a:lnTo>
                    <a:pt x="15" y="0"/>
                  </a:lnTo>
                  <a:lnTo>
                    <a:pt x="0" y="4"/>
                  </a:lnTo>
                  <a:lnTo>
                    <a:pt x="24" y="55"/>
                  </a:lnTo>
                  <a:lnTo>
                    <a:pt x="53" y="116"/>
                  </a:lnTo>
                  <a:lnTo>
                    <a:pt x="84" y="186"/>
                  </a:lnTo>
                  <a:lnTo>
                    <a:pt x="118" y="258"/>
                  </a:lnTo>
                  <a:lnTo>
                    <a:pt x="147" y="333"/>
                  </a:lnTo>
                  <a:lnTo>
                    <a:pt x="174" y="405"/>
                  </a:lnTo>
                  <a:lnTo>
                    <a:pt x="195" y="473"/>
                  </a:lnTo>
                  <a:lnTo>
                    <a:pt x="207" y="531"/>
                  </a:lnTo>
                  <a:lnTo>
                    <a:pt x="210" y="524"/>
                  </a:lnTo>
                  <a:lnTo>
                    <a:pt x="207" y="531"/>
                  </a:lnTo>
                  <a:lnTo>
                    <a:pt x="210" y="536"/>
                  </a:lnTo>
                  <a:lnTo>
                    <a:pt x="215" y="538"/>
                  </a:lnTo>
                  <a:lnTo>
                    <a:pt x="219" y="536"/>
                  </a:lnTo>
                  <a:lnTo>
                    <a:pt x="222" y="531"/>
                  </a:lnTo>
                  <a:lnTo>
                    <a:pt x="219" y="53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78" name="Freeform 26"/>
            <p:cNvSpPr>
              <a:spLocks/>
            </p:cNvSpPr>
            <p:nvPr/>
          </p:nvSpPr>
          <p:spPr bwMode="auto">
            <a:xfrm>
              <a:off x="3596" y="3024"/>
              <a:ext cx="101" cy="89"/>
            </a:xfrm>
            <a:custGeom>
              <a:avLst/>
              <a:gdLst>
                <a:gd name="T0" fmla="*/ 13 w 94"/>
                <a:gd name="T1" fmla="*/ 84 h 89"/>
                <a:gd name="T2" fmla="*/ 15 w 94"/>
                <a:gd name="T3" fmla="*/ 84 h 89"/>
                <a:gd name="T4" fmla="*/ 25 w 94"/>
                <a:gd name="T5" fmla="*/ 70 h 89"/>
                <a:gd name="T6" fmla="*/ 39 w 94"/>
                <a:gd name="T7" fmla="*/ 58 h 89"/>
                <a:gd name="T8" fmla="*/ 51 w 94"/>
                <a:gd name="T9" fmla="*/ 46 h 89"/>
                <a:gd name="T10" fmla="*/ 66 w 94"/>
                <a:gd name="T11" fmla="*/ 36 h 89"/>
                <a:gd name="T12" fmla="*/ 78 w 94"/>
                <a:gd name="T13" fmla="*/ 29 h 89"/>
                <a:gd name="T14" fmla="*/ 87 w 94"/>
                <a:gd name="T15" fmla="*/ 21 h 89"/>
                <a:gd name="T16" fmla="*/ 92 w 94"/>
                <a:gd name="T17" fmla="*/ 14 h 89"/>
                <a:gd name="T18" fmla="*/ 94 w 94"/>
                <a:gd name="T19" fmla="*/ 14 h 89"/>
                <a:gd name="T20" fmla="*/ 85 w 94"/>
                <a:gd name="T21" fmla="*/ 0 h 89"/>
                <a:gd name="T22" fmla="*/ 82 w 94"/>
                <a:gd name="T23" fmla="*/ 4 h 89"/>
                <a:gd name="T24" fmla="*/ 78 w 94"/>
                <a:gd name="T25" fmla="*/ 7 h 89"/>
                <a:gd name="T26" fmla="*/ 68 w 94"/>
                <a:gd name="T27" fmla="*/ 14 h 89"/>
                <a:gd name="T28" fmla="*/ 56 w 94"/>
                <a:gd name="T29" fmla="*/ 21 h 89"/>
                <a:gd name="T30" fmla="*/ 41 w 94"/>
                <a:gd name="T31" fmla="*/ 36 h 89"/>
                <a:gd name="T32" fmla="*/ 29 w 94"/>
                <a:gd name="T33" fmla="*/ 48 h 89"/>
                <a:gd name="T34" fmla="*/ 15 w 94"/>
                <a:gd name="T35" fmla="*/ 60 h 89"/>
                <a:gd name="T36" fmla="*/ 0 w 94"/>
                <a:gd name="T37" fmla="*/ 75 h 89"/>
                <a:gd name="T38" fmla="*/ 3 w 94"/>
                <a:gd name="T39" fmla="*/ 75 h 89"/>
                <a:gd name="T40" fmla="*/ 0 w 94"/>
                <a:gd name="T41" fmla="*/ 75 h 89"/>
                <a:gd name="T42" fmla="*/ 0 w 94"/>
                <a:gd name="T43" fmla="*/ 82 h 89"/>
                <a:gd name="T44" fmla="*/ 5 w 94"/>
                <a:gd name="T45" fmla="*/ 87 h 89"/>
                <a:gd name="T46" fmla="*/ 10 w 94"/>
                <a:gd name="T47" fmla="*/ 89 h 89"/>
                <a:gd name="T48" fmla="*/ 15 w 94"/>
                <a:gd name="T49" fmla="*/ 84 h 89"/>
                <a:gd name="T50" fmla="*/ 13 w 94"/>
                <a:gd name="T51" fmla="*/ 8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89">
                  <a:moveTo>
                    <a:pt x="13" y="84"/>
                  </a:moveTo>
                  <a:lnTo>
                    <a:pt x="15" y="84"/>
                  </a:lnTo>
                  <a:lnTo>
                    <a:pt x="25" y="70"/>
                  </a:lnTo>
                  <a:lnTo>
                    <a:pt x="39" y="58"/>
                  </a:lnTo>
                  <a:lnTo>
                    <a:pt x="51" y="46"/>
                  </a:lnTo>
                  <a:lnTo>
                    <a:pt x="66" y="36"/>
                  </a:lnTo>
                  <a:lnTo>
                    <a:pt x="78" y="29"/>
                  </a:lnTo>
                  <a:lnTo>
                    <a:pt x="87" y="21"/>
                  </a:lnTo>
                  <a:lnTo>
                    <a:pt x="92" y="14"/>
                  </a:lnTo>
                  <a:lnTo>
                    <a:pt x="94" y="14"/>
                  </a:lnTo>
                  <a:lnTo>
                    <a:pt x="85" y="0"/>
                  </a:lnTo>
                  <a:lnTo>
                    <a:pt x="82" y="4"/>
                  </a:lnTo>
                  <a:lnTo>
                    <a:pt x="78" y="7"/>
                  </a:lnTo>
                  <a:lnTo>
                    <a:pt x="68" y="14"/>
                  </a:lnTo>
                  <a:lnTo>
                    <a:pt x="56" y="21"/>
                  </a:lnTo>
                  <a:lnTo>
                    <a:pt x="41" y="36"/>
                  </a:lnTo>
                  <a:lnTo>
                    <a:pt x="29" y="48"/>
                  </a:lnTo>
                  <a:lnTo>
                    <a:pt x="15" y="60"/>
                  </a:lnTo>
                  <a:lnTo>
                    <a:pt x="0" y="75"/>
                  </a:lnTo>
                  <a:lnTo>
                    <a:pt x="3" y="75"/>
                  </a:lnTo>
                  <a:lnTo>
                    <a:pt x="0" y="75"/>
                  </a:lnTo>
                  <a:lnTo>
                    <a:pt x="0" y="82"/>
                  </a:lnTo>
                  <a:lnTo>
                    <a:pt x="5" y="87"/>
                  </a:lnTo>
                  <a:lnTo>
                    <a:pt x="10" y="89"/>
                  </a:lnTo>
                  <a:lnTo>
                    <a:pt x="15" y="84"/>
                  </a:lnTo>
                  <a:lnTo>
                    <a:pt x="13" y="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79" name="Freeform 27"/>
            <p:cNvSpPr>
              <a:spLocks/>
            </p:cNvSpPr>
            <p:nvPr/>
          </p:nvSpPr>
          <p:spPr bwMode="auto">
            <a:xfrm>
              <a:off x="3575" y="3099"/>
              <a:ext cx="35" cy="36"/>
            </a:xfrm>
            <a:custGeom>
              <a:avLst/>
              <a:gdLst>
                <a:gd name="T0" fmla="*/ 0 w 32"/>
                <a:gd name="T1" fmla="*/ 31 h 36"/>
                <a:gd name="T2" fmla="*/ 15 w 32"/>
                <a:gd name="T3" fmla="*/ 31 h 36"/>
                <a:gd name="T4" fmla="*/ 19 w 32"/>
                <a:gd name="T5" fmla="*/ 26 h 36"/>
                <a:gd name="T6" fmla="*/ 24 w 32"/>
                <a:gd name="T7" fmla="*/ 19 h 36"/>
                <a:gd name="T8" fmla="*/ 27 w 32"/>
                <a:gd name="T9" fmla="*/ 14 h 36"/>
                <a:gd name="T10" fmla="*/ 32 w 32"/>
                <a:gd name="T11" fmla="*/ 9 h 36"/>
                <a:gd name="T12" fmla="*/ 22 w 32"/>
                <a:gd name="T13" fmla="*/ 0 h 36"/>
                <a:gd name="T14" fmla="*/ 17 w 32"/>
                <a:gd name="T15" fmla="*/ 4 h 36"/>
                <a:gd name="T16" fmla="*/ 10 w 32"/>
                <a:gd name="T17" fmla="*/ 9 h 36"/>
                <a:gd name="T18" fmla="*/ 5 w 32"/>
                <a:gd name="T19" fmla="*/ 16 h 36"/>
                <a:gd name="T20" fmla="*/ 0 w 32"/>
                <a:gd name="T21" fmla="*/ 21 h 36"/>
                <a:gd name="T22" fmla="*/ 15 w 32"/>
                <a:gd name="T23" fmla="*/ 21 h 36"/>
                <a:gd name="T24" fmla="*/ 0 w 32"/>
                <a:gd name="T25" fmla="*/ 21 h 36"/>
                <a:gd name="T26" fmla="*/ 0 w 32"/>
                <a:gd name="T27" fmla="*/ 28 h 36"/>
                <a:gd name="T28" fmla="*/ 5 w 32"/>
                <a:gd name="T29" fmla="*/ 33 h 36"/>
                <a:gd name="T30" fmla="*/ 10 w 32"/>
                <a:gd name="T31" fmla="*/ 36 h 36"/>
                <a:gd name="T32" fmla="*/ 15 w 32"/>
                <a:gd name="T33" fmla="*/ 31 h 36"/>
                <a:gd name="T34" fmla="*/ 0 w 32"/>
                <a:gd name="T35" fmla="*/ 3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 h="36">
                  <a:moveTo>
                    <a:pt x="0" y="31"/>
                  </a:moveTo>
                  <a:lnTo>
                    <a:pt x="15" y="31"/>
                  </a:lnTo>
                  <a:lnTo>
                    <a:pt x="19" y="26"/>
                  </a:lnTo>
                  <a:lnTo>
                    <a:pt x="24" y="19"/>
                  </a:lnTo>
                  <a:lnTo>
                    <a:pt x="27" y="14"/>
                  </a:lnTo>
                  <a:lnTo>
                    <a:pt x="32" y="9"/>
                  </a:lnTo>
                  <a:lnTo>
                    <a:pt x="22" y="0"/>
                  </a:lnTo>
                  <a:lnTo>
                    <a:pt x="17" y="4"/>
                  </a:lnTo>
                  <a:lnTo>
                    <a:pt x="10" y="9"/>
                  </a:lnTo>
                  <a:lnTo>
                    <a:pt x="5" y="16"/>
                  </a:lnTo>
                  <a:lnTo>
                    <a:pt x="0" y="21"/>
                  </a:lnTo>
                  <a:lnTo>
                    <a:pt x="15" y="21"/>
                  </a:lnTo>
                  <a:lnTo>
                    <a:pt x="0" y="21"/>
                  </a:lnTo>
                  <a:lnTo>
                    <a:pt x="0" y="28"/>
                  </a:lnTo>
                  <a:lnTo>
                    <a:pt x="5" y="33"/>
                  </a:lnTo>
                  <a:lnTo>
                    <a:pt x="10" y="36"/>
                  </a:lnTo>
                  <a:lnTo>
                    <a:pt x="15" y="31"/>
                  </a:lnTo>
                  <a:lnTo>
                    <a:pt x="0" y="3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80" name="Freeform 28"/>
            <p:cNvSpPr>
              <a:spLocks/>
            </p:cNvSpPr>
            <p:nvPr/>
          </p:nvSpPr>
          <p:spPr bwMode="auto">
            <a:xfrm>
              <a:off x="3338" y="2690"/>
              <a:ext cx="253" cy="440"/>
            </a:xfrm>
            <a:custGeom>
              <a:avLst/>
              <a:gdLst>
                <a:gd name="T0" fmla="*/ 19 w 234"/>
                <a:gd name="T1" fmla="*/ 8 h 440"/>
                <a:gd name="T2" fmla="*/ 2 w 234"/>
                <a:gd name="T3" fmla="*/ 10 h 440"/>
                <a:gd name="T4" fmla="*/ 14 w 234"/>
                <a:gd name="T5" fmla="*/ 41 h 440"/>
                <a:gd name="T6" fmla="*/ 34 w 234"/>
                <a:gd name="T7" fmla="*/ 85 h 440"/>
                <a:gd name="T8" fmla="*/ 60 w 234"/>
                <a:gd name="T9" fmla="*/ 140 h 440"/>
                <a:gd name="T10" fmla="*/ 89 w 234"/>
                <a:gd name="T11" fmla="*/ 201 h 440"/>
                <a:gd name="T12" fmla="*/ 123 w 234"/>
                <a:gd name="T13" fmla="*/ 264 h 440"/>
                <a:gd name="T14" fmla="*/ 156 w 234"/>
                <a:gd name="T15" fmla="*/ 326 h 440"/>
                <a:gd name="T16" fmla="*/ 188 w 234"/>
                <a:gd name="T17" fmla="*/ 387 h 440"/>
                <a:gd name="T18" fmla="*/ 219 w 234"/>
                <a:gd name="T19" fmla="*/ 440 h 440"/>
                <a:gd name="T20" fmla="*/ 234 w 234"/>
                <a:gd name="T21" fmla="*/ 430 h 440"/>
                <a:gd name="T22" fmla="*/ 202 w 234"/>
                <a:gd name="T23" fmla="*/ 382 h 440"/>
                <a:gd name="T24" fmla="*/ 171 w 234"/>
                <a:gd name="T25" fmla="*/ 322 h 440"/>
                <a:gd name="T26" fmla="*/ 137 w 234"/>
                <a:gd name="T27" fmla="*/ 259 h 440"/>
                <a:gd name="T28" fmla="*/ 103 w 234"/>
                <a:gd name="T29" fmla="*/ 196 h 440"/>
                <a:gd name="T30" fmla="*/ 75 w 234"/>
                <a:gd name="T31" fmla="*/ 136 h 440"/>
                <a:gd name="T32" fmla="*/ 48 w 234"/>
                <a:gd name="T33" fmla="*/ 80 h 440"/>
                <a:gd name="T34" fmla="*/ 29 w 234"/>
                <a:gd name="T35" fmla="*/ 37 h 440"/>
                <a:gd name="T36" fmla="*/ 17 w 234"/>
                <a:gd name="T37" fmla="*/ 5 h 440"/>
                <a:gd name="T38" fmla="*/ 0 w 234"/>
                <a:gd name="T39" fmla="*/ 8 h 440"/>
                <a:gd name="T40" fmla="*/ 17 w 234"/>
                <a:gd name="T41" fmla="*/ 5 h 440"/>
                <a:gd name="T42" fmla="*/ 14 w 234"/>
                <a:gd name="T43" fmla="*/ 0 h 440"/>
                <a:gd name="T44" fmla="*/ 7 w 234"/>
                <a:gd name="T45" fmla="*/ 0 h 440"/>
                <a:gd name="T46" fmla="*/ 2 w 234"/>
                <a:gd name="T47" fmla="*/ 3 h 440"/>
                <a:gd name="T48" fmla="*/ 2 w 234"/>
                <a:gd name="T49" fmla="*/ 10 h 440"/>
                <a:gd name="T50" fmla="*/ 19 w 234"/>
                <a:gd name="T51" fmla="*/ 8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34" h="440">
                  <a:moveTo>
                    <a:pt x="19" y="8"/>
                  </a:moveTo>
                  <a:lnTo>
                    <a:pt x="2" y="10"/>
                  </a:lnTo>
                  <a:lnTo>
                    <a:pt x="14" y="41"/>
                  </a:lnTo>
                  <a:lnTo>
                    <a:pt x="34" y="85"/>
                  </a:lnTo>
                  <a:lnTo>
                    <a:pt x="60" y="140"/>
                  </a:lnTo>
                  <a:lnTo>
                    <a:pt x="89" y="201"/>
                  </a:lnTo>
                  <a:lnTo>
                    <a:pt x="123" y="264"/>
                  </a:lnTo>
                  <a:lnTo>
                    <a:pt x="156" y="326"/>
                  </a:lnTo>
                  <a:lnTo>
                    <a:pt x="188" y="387"/>
                  </a:lnTo>
                  <a:lnTo>
                    <a:pt x="219" y="440"/>
                  </a:lnTo>
                  <a:lnTo>
                    <a:pt x="234" y="430"/>
                  </a:lnTo>
                  <a:lnTo>
                    <a:pt x="202" y="382"/>
                  </a:lnTo>
                  <a:lnTo>
                    <a:pt x="171" y="322"/>
                  </a:lnTo>
                  <a:lnTo>
                    <a:pt x="137" y="259"/>
                  </a:lnTo>
                  <a:lnTo>
                    <a:pt x="103" y="196"/>
                  </a:lnTo>
                  <a:lnTo>
                    <a:pt x="75" y="136"/>
                  </a:lnTo>
                  <a:lnTo>
                    <a:pt x="48" y="80"/>
                  </a:lnTo>
                  <a:lnTo>
                    <a:pt x="29" y="37"/>
                  </a:lnTo>
                  <a:lnTo>
                    <a:pt x="17" y="5"/>
                  </a:lnTo>
                  <a:lnTo>
                    <a:pt x="0" y="8"/>
                  </a:lnTo>
                  <a:lnTo>
                    <a:pt x="17" y="5"/>
                  </a:lnTo>
                  <a:lnTo>
                    <a:pt x="14" y="0"/>
                  </a:lnTo>
                  <a:lnTo>
                    <a:pt x="7" y="0"/>
                  </a:lnTo>
                  <a:lnTo>
                    <a:pt x="2" y="3"/>
                  </a:lnTo>
                  <a:lnTo>
                    <a:pt x="2" y="10"/>
                  </a:lnTo>
                  <a:lnTo>
                    <a:pt x="19" y="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81" name="Freeform 29"/>
            <p:cNvSpPr>
              <a:spLocks/>
            </p:cNvSpPr>
            <p:nvPr/>
          </p:nvSpPr>
          <p:spPr bwMode="auto">
            <a:xfrm>
              <a:off x="3327" y="2698"/>
              <a:ext cx="31" cy="502"/>
            </a:xfrm>
            <a:custGeom>
              <a:avLst/>
              <a:gdLst>
                <a:gd name="T0" fmla="*/ 7 w 29"/>
                <a:gd name="T1" fmla="*/ 502 h 502"/>
                <a:gd name="T2" fmla="*/ 15 w 29"/>
                <a:gd name="T3" fmla="*/ 492 h 502"/>
                <a:gd name="T4" fmla="*/ 24 w 29"/>
                <a:gd name="T5" fmla="*/ 343 h 502"/>
                <a:gd name="T6" fmla="*/ 29 w 29"/>
                <a:gd name="T7" fmla="*/ 202 h 502"/>
                <a:gd name="T8" fmla="*/ 29 w 29"/>
                <a:gd name="T9" fmla="*/ 84 h 502"/>
                <a:gd name="T10" fmla="*/ 29 w 29"/>
                <a:gd name="T11" fmla="*/ 0 h 502"/>
                <a:gd name="T12" fmla="*/ 10 w 29"/>
                <a:gd name="T13" fmla="*/ 0 h 502"/>
                <a:gd name="T14" fmla="*/ 10 w 29"/>
                <a:gd name="T15" fmla="*/ 84 h 502"/>
                <a:gd name="T16" fmla="*/ 10 w 29"/>
                <a:gd name="T17" fmla="*/ 202 h 502"/>
                <a:gd name="T18" fmla="*/ 10 w 29"/>
                <a:gd name="T19" fmla="*/ 343 h 502"/>
                <a:gd name="T20" fmla="*/ 0 w 29"/>
                <a:gd name="T21" fmla="*/ 492 h 502"/>
                <a:gd name="T22" fmla="*/ 7 w 29"/>
                <a:gd name="T23" fmla="*/ 483 h 502"/>
                <a:gd name="T24" fmla="*/ 0 w 29"/>
                <a:gd name="T25" fmla="*/ 492 h 502"/>
                <a:gd name="T26" fmla="*/ 3 w 29"/>
                <a:gd name="T27" fmla="*/ 497 h 502"/>
                <a:gd name="T28" fmla="*/ 7 w 29"/>
                <a:gd name="T29" fmla="*/ 500 h 502"/>
                <a:gd name="T30" fmla="*/ 12 w 29"/>
                <a:gd name="T31" fmla="*/ 497 h 502"/>
                <a:gd name="T32" fmla="*/ 15 w 29"/>
                <a:gd name="T33" fmla="*/ 492 h 502"/>
                <a:gd name="T34" fmla="*/ 7 w 29"/>
                <a:gd name="T35" fmla="*/ 502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 h="502">
                  <a:moveTo>
                    <a:pt x="7" y="502"/>
                  </a:moveTo>
                  <a:lnTo>
                    <a:pt x="15" y="492"/>
                  </a:lnTo>
                  <a:lnTo>
                    <a:pt x="24" y="343"/>
                  </a:lnTo>
                  <a:lnTo>
                    <a:pt x="29" y="202"/>
                  </a:lnTo>
                  <a:lnTo>
                    <a:pt x="29" y="84"/>
                  </a:lnTo>
                  <a:lnTo>
                    <a:pt x="29" y="0"/>
                  </a:lnTo>
                  <a:lnTo>
                    <a:pt x="10" y="0"/>
                  </a:lnTo>
                  <a:lnTo>
                    <a:pt x="10" y="84"/>
                  </a:lnTo>
                  <a:lnTo>
                    <a:pt x="10" y="202"/>
                  </a:lnTo>
                  <a:lnTo>
                    <a:pt x="10" y="343"/>
                  </a:lnTo>
                  <a:lnTo>
                    <a:pt x="0" y="492"/>
                  </a:lnTo>
                  <a:lnTo>
                    <a:pt x="7" y="483"/>
                  </a:lnTo>
                  <a:lnTo>
                    <a:pt x="0" y="492"/>
                  </a:lnTo>
                  <a:lnTo>
                    <a:pt x="3" y="497"/>
                  </a:lnTo>
                  <a:lnTo>
                    <a:pt x="7" y="500"/>
                  </a:lnTo>
                  <a:lnTo>
                    <a:pt x="12" y="497"/>
                  </a:lnTo>
                  <a:lnTo>
                    <a:pt x="15" y="492"/>
                  </a:lnTo>
                  <a:lnTo>
                    <a:pt x="7" y="50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82" name="Freeform 30"/>
            <p:cNvSpPr>
              <a:spLocks/>
            </p:cNvSpPr>
            <p:nvPr/>
          </p:nvSpPr>
          <p:spPr bwMode="auto">
            <a:xfrm>
              <a:off x="2716" y="3101"/>
              <a:ext cx="619" cy="505"/>
            </a:xfrm>
            <a:custGeom>
              <a:avLst/>
              <a:gdLst>
                <a:gd name="T0" fmla="*/ 571 w 571"/>
                <a:gd name="T1" fmla="*/ 89 h 505"/>
                <a:gd name="T2" fmla="*/ 306 w 571"/>
                <a:gd name="T3" fmla="*/ 92 h 505"/>
                <a:gd name="T4" fmla="*/ 260 w 571"/>
                <a:gd name="T5" fmla="*/ 0 h 505"/>
                <a:gd name="T6" fmla="*/ 253 w 571"/>
                <a:gd name="T7" fmla="*/ 99 h 505"/>
                <a:gd name="T8" fmla="*/ 246 w 571"/>
                <a:gd name="T9" fmla="*/ 99 h 505"/>
                <a:gd name="T10" fmla="*/ 222 w 571"/>
                <a:gd name="T11" fmla="*/ 99 h 505"/>
                <a:gd name="T12" fmla="*/ 190 w 571"/>
                <a:gd name="T13" fmla="*/ 99 h 505"/>
                <a:gd name="T14" fmla="*/ 149 w 571"/>
                <a:gd name="T15" fmla="*/ 99 h 505"/>
                <a:gd name="T16" fmla="*/ 109 w 571"/>
                <a:gd name="T17" fmla="*/ 101 h 505"/>
                <a:gd name="T18" fmla="*/ 65 w 571"/>
                <a:gd name="T19" fmla="*/ 101 h 505"/>
                <a:gd name="T20" fmla="*/ 29 w 571"/>
                <a:gd name="T21" fmla="*/ 101 h 505"/>
                <a:gd name="T22" fmla="*/ 0 w 571"/>
                <a:gd name="T23" fmla="*/ 101 h 505"/>
                <a:gd name="T24" fmla="*/ 5 w 571"/>
                <a:gd name="T25" fmla="*/ 193 h 505"/>
                <a:gd name="T26" fmla="*/ 7 w 571"/>
                <a:gd name="T27" fmla="*/ 309 h 505"/>
                <a:gd name="T28" fmla="*/ 7 w 571"/>
                <a:gd name="T29" fmla="*/ 420 h 505"/>
                <a:gd name="T30" fmla="*/ 12 w 571"/>
                <a:gd name="T31" fmla="*/ 500 h 505"/>
                <a:gd name="T32" fmla="*/ 14 w 571"/>
                <a:gd name="T33" fmla="*/ 488 h 505"/>
                <a:gd name="T34" fmla="*/ 17 w 571"/>
                <a:gd name="T35" fmla="*/ 473 h 505"/>
                <a:gd name="T36" fmla="*/ 22 w 571"/>
                <a:gd name="T37" fmla="*/ 456 h 505"/>
                <a:gd name="T38" fmla="*/ 27 w 571"/>
                <a:gd name="T39" fmla="*/ 439 h 505"/>
                <a:gd name="T40" fmla="*/ 31 w 571"/>
                <a:gd name="T41" fmla="*/ 423 h 505"/>
                <a:gd name="T42" fmla="*/ 36 w 571"/>
                <a:gd name="T43" fmla="*/ 406 h 505"/>
                <a:gd name="T44" fmla="*/ 43 w 571"/>
                <a:gd name="T45" fmla="*/ 391 h 505"/>
                <a:gd name="T46" fmla="*/ 48 w 571"/>
                <a:gd name="T47" fmla="*/ 381 h 505"/>
                <a:gd name="T48" fmla="*/ 58 w 571"/>
                <a:gd name="T49" fmla="*/ 401 h 505"/>
                <a:gd name="T50" fmla="*/ 68 w 571"/>
                <a:gd name="T51" fmla="*/ 430 h 505"/>
                <a:gd name="T52" fmla="*/ 75 w 571"/>
                <a:gd name="T53" fmla="*/ 464 h 505"/>
                <a:gd name="T54" fmla="*/ 77 w 571"/>
                <a:gd name="T55" fmla="*/ 497 h 505"/>
                <a:gd name="T56" fmla="*/ 84 w 571"/>
                <a:gd name="T57" fmla="*/ 497 h 505"/>
                <a:gd name="T58" fmla="*/ 96 w 571"/>
                <a:gd name="T59" fmla="*/ 497 h 505"/>
                <a:gd name="T60" fmla="*/ 109 w 571"/>
                <a:gd name="T61" fmla="*/ 497 h 505"/>
                <a:gd name="T62" fmla="*/ 125 w 571"/>
                <a:gd name="T63" fmla="*/ 497 h 505"/>
                <a:gd name="T64" fmla="*/ 142 w 571"/>
                <a:gd name="T65" fmla="*/ 500 h 505"/>
                <a:gd name="T66" fmla="*/ 164 w 571"/>
                <a:gd name="T67" fmla="*/ 500 h 505"/>
                <a:gd name="T68" fmla="*/ 186 w 571"/>
                <a:gd name="T69" fmla="*/ 500 h 505"/>
                <a:gd name="T70" fmla="*/ 207 w 571"/>
                <a:gd name="T71" fmla="*/ 500 h 505"/>
                <a:gd name="T72" fmla="*/ 222 w 571"/>
                <a:gd name="T73" fmla="*/ 500 h 505"/>
                <a:gd name="T74" fmla="*/ 239 w 571"/>
                <a:gd name="T75" fmla="*/ 500 h 505"/>
                <a:gd name="T76" fmla="*/ 258 w 571"/>
                <a:gd name="T77" fmla="*/ 500 h 505"/>
                <a:gd name="T78" fmla="*/ 280 w 571"/>
                <a:gd name="T79" fmla="*/ 500 h 505"/>
                <a:gd name="T80" fmla="*/ 301 w 571"/>
                <a:gd name="T81" fmla="*/ 502 h 505"/>
                <a:gd name="T82" fmla="*/ 321 w 571"/>
                <a:gd name="T83" fmla="*/ 502 h 505"/>
                <a:gd name="T84" fmla="*/ 338 w 571"/>
                <a:gd name="T85" fmla="*/ 502 h 505"/>
                <a:gd name="T86" fmla="*/ 352 w 571"/>
                <a:gd name="T87" fmla="*/ 502 h 505"/>
                <a:gd name="T88" fmla="*/ 386 w 571"/>
                <a:gd name="T89" fmla="*/ 502 h 505"/>
                <a:gd name="T90" fmla="*/ 415 w 571"/>
                <a:gd name="T91" fmla="*/ 502 h 505"/>
                <a:gd name="T92" fmla="*/ 441 w 571"/>
                <a:gd name="T93" fmla="*/ 502 h 505"/>
                <a:gd name="T94" fmla="*/ 465 w 571"/>
                <a:gd name="T95" fmla="*/ 502 h 505"/>
                <a:gd name="T96" fmla="*/ 485 w 571"/>
                <a:gd name="T97" fmla="*/ 505 h 505"/>
                <a:gd name="T98" fmla="*/ 504 w 571"/>
                <a:gd name="T99" fmla="*/ 505 h 505"/>
                <a:gd name="T100" fmla="*/ 521 w 571"/>
                <a:gd name="T101" fmla="*/ 505 h 505"/>
                <a:gd name="T102" fmla="*/ 538 w 571"/>
                <a:gd name="T103" fmla="*/ 505 h 505"/>
                <a:gd name="T104" fmla="*/ 542 w 571"/>
                <a:gd name="T105" fmla="*/ 435 h 505"/>
                <a:gd name="T106" fmla="*/ 550 w 571"/>
                <a:gd name="T107" fmla="*/ 336 h 505"/>
                <a:gd name="T108" fmla="*/ 559 w 571"/>
                <a:gd name="T109" fmla="*/ 217 h 505"/>
                <a:gd name="T110" fmla="*/ 571 w 571"/>
                <a:gd name="T111" fmla="*/ 89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71" h="505">
                  <a:moveTo>
                    <a:pt x="571" y="89"/>
                  </a:moveTo>
                  <a:lnTo>
                    <a:pt x="306" y="92"/>
                  </a:lnTo>
                  <a:lnTo>
                    <a:pt x="260" y="0"/>
                  </a:lnTo>
                  <a:lnTo>
                    <a:pt x="253" y="99"/>
                  </a:lnTo>
                  <a:lnTo>
                    <a:pt x="246" y="99"/>
                  </a:lnTo>
                  <a:lnTo>
                    <a:pt x="222" y="99"/>
                  </a:lnTo>
                  <a:lnTo>
                    <a:pt x="190" y="99"/>
                  </a:lnTo>
                  <a:lnTo>
                    <a:pt x="149" y="99"/>
                  </a:lnTo>
                  <a:lnTo>
                    <a:pt x="109" y="101"/>
                  </a:lnTo>
                  <a:lnTo>
                    <a:pt x="65" y="101"/>
                  </a:lnTo>
                  <a:lnTo>
                    <a:pt x="29" y="101"/>
                  </a:lnTo>
                  <a:lnTo>
                    <a:pt x="0" y="101"/>
                  </a:lnTo>
                  <a:lnTo>
                    <a:pt x="5" y="193"/>
                  </a:lnTo>
                  <a:lnTo>
                    <a:pt x="7" y="309"/>
                  </a:lnTo>
                  <a:lnTo>
                    <a:pt x="7" y="420"/>
                  </a:lnTo>
                  <a:lnTo>
                    <a:pt x="12" y="500"/>
                  </a:lnTo>
                  <a:lnTo>
                    <a:pt x="14" y="488"/>
                  </a:lnTo>
                  <a:lnTo>
                    <a:pt x="17" y="473"/>
                  </a:lnTo>
                  <a:lnTo>
                    <a:pt x="22" y="456"/>
                  </a:lnTo>
                  <a:lnTo>
                    <a:pt x="27" y="439"/>
                  </a:lnTo>
                  <a:lnTo>
                    <a:pt x="31" y="423"/>
                  </a:lnTo>
                  <a:lnTo>
                    <a:pt x="36" y="406"/>
                  </a:lnTo>
                  <a:lnTo>
                    <a:pt x="43" y="391"/>
                  </a:lnTo>
                  <a:lnTo>
                    <a:pt x="48" y="381"/>
                  </a:lnTo>
                  <a:lnTo>
                    <a:pt x="58" y="401"/>
                  </a:lnTo>
                  <a:lnTo>
                    <a:pt x="68" y="430"/>
                  </a:lnTo>
                  <a:lnTo>
                    <a:pt x="75" y="464"/>
                  </a:lnTo>
                  <a:lnTo>
                    <a:pt x="77" y="497"/>
                  </a:lnTo>
                  <a:lnTo>
                    <a:pt x="84" y="497"/>
                  </a:lnTo>
                  <a:lnTo>
                    <a:pt x="96" y="497"/>
                  </a:lnTo>
                  <a:lnTo>
                    <a:pt x="109" y="497"/>
                  </a:lnTo>
                  <a:lnTo>
                    <a:pt x="125" y="497"/>
                  </a:lnTo>
                  <a:lnTo>
                    <a:pt x="142" y="500"/>
                  </a:lnTo>
                  <a:lnTo>
                    <a:pt x="164" y="500"/>
                  </a:lnTo>
                  <a:lnTo>
                    <a:pt x="186" y="500"/>
                  </a:lnTo>
                  <a:lnTo>
                    <a:pt x="207" y="500"/>
                  </a:lnTo>
                  <a:lnTo>
                    <a:pt x="222" y="500"/>
                  </a:lnTo>
                  <a:lnTo>
                    <a:pt x="239" y="500"/>
                  </a:lnTo>
                  <a:lnTo>
                    <a:pt x="258" y="500"/>
                  </a:lnTo>
                  <a:lnTo>
                    <a:pt x="280" y="500"/>
                  </a:lnTo>
                  <a:lnTo>
                    <a:pt x="301" y="502"/>
                  </a:lnTo>
                  <a:lnTo>
                    <a:pt x="321" y="502"/>
                  </a:lnTo>
                  <a:lnTo>
                    <a:pt x="338" y="502"/>
                  </a:lnTo>
                  <a:lnTo>
                    <a:pt x="352" y="502"/>
                  </a:lnTo>
                  <a:lnTo>
                    <a:pt x="386" y="502"/>
                  </a:lnTo>
                  <a:lnTo>
                    <a:pt x="415" y="502"/>
                  </a:lnTo>
                  <a:lnTo>
                    <a:pt x="441" y="502"/>
                  </a:lnTo>
                  <a:lnTo>
                    <a:pt x="465" y="502"/>
                  </a:lnTo>
                  <a:lnTo>
                    <a:pt x="485" y="505"/>
                  </a:lnTo>
                  <a:lnTo>
                    <a:pt x="504" y="505"/>
                  </a:lnTo>
                  <a:lnTo>
                    <a:pt x="521" y="505"/>
                  </a:lnTo>
                  <a:lnTo>
                    <a:pt x="538" y="505"/>
                  </a:lnTo>
                  <a:lnTo>
                    <a:pt x="542" y="435"/>
                  </a:lnTo>
                  <a:lnTo>
                    <a:pt x="550" y="336"/>
                  </a:lnTo>
                  <a:lnTo>
                    <a:pt x="559" y="217"/>
                  </a:lnTo>
                  <a:lnTo>
                    <a:pt x="571" y="89"/>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83" name="Freeform 31"/>
            <p:cNvSpPr>
              <a:spLocks/>
            </p:cNvSpPr>
            <p:nvPr/>
          </p:nvSpPr>
          <p:spPr bwMode="auto">
            <a:xfrm>
              <a:off x="3038" y="3181"/>
              <a:ext cx="297" cy="21"/>
            </a:xfrm>
            <a:custGeom>
              <a:avLst/>
              <a:gdLst>
                <a:gd name="T0" fmla="*/ 2 w 274"/>
                <a:gd name="T1" fmla="*/ 14 h 21"/>
                <a:gd name="T2" fmla="*/ 9 w 274"/>
                <a:gd name="T3" fmla="*/ 21 h 21"/>
                <a:gd name="T4" fmla="*/ 274 w 274"/>
                <a:gd name="T5" fmla="*/ 19 h 21"/>
                <a:gd name="T6" fmla="*/ 274 w 274"/>
                <a:gd name="T7" fmla="*/ 0 h 21"/>
                <a:gd name="T8" fmla="*/ 9 w 274"/>
                <a:gd name="T9" fmla="*/ 2 h 21"/>
                <a:gd name="T10" fmla="*/ 16 w 274"/>
                <a:gd name="T11" fmla="*/ 9 h 21"/>
                <a:gd name="T12" fmla="*/ 9 w 274"/>
                <a:gd name="T13" fmla="*/ 2 h 21"/>
                <a:gd name="T14" fmla="*/ 2 w 274"/>
                <a:gd name="T15" fmla="*/ 4 h 21"/>
                <a:gd name="T16" fmla="*/ 0 w 274"/>
                <a:gd name="T17" fmla="*/ 12 h 21"/>
                <a:gd name="T18" fmla="*/ 2 w 274"/>
                <a:gd name="T19" fmla="*/ 19 h 21"/>
                <a:gd name="T20" fmla="*/ 9 w 274"/>
                <a:gd name="T21" fmla="*/ 21 h 21"/>
                <a:gd name="T22" fmla="*/ 2 w 274"/>
                <a:gd name="T23" fmla="*/ 14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74" h="21">
                  <a:moveTo>
                    <a:pt x="2" y="14"/>
                  </a:moveTo>
                  <a:lnTo>
                    <a:pt x="9" y="21"/>
                  </a:lnTo>
                  <a:lnTo>
                    <a:pt x="274" y="19"/>
                  </a:lnTo>
                  <a:lnTo>
                    <a:pt x="274" y="0"/>
                  </a:lnTo>
                  <a:lnTo>
                    <a:pt x="9" y="2"/>
                  </a:lnTo>
                  <a:lnTo>
                    <a:pt x="16" y="9"/>
                  </a:lnTo>
                  <a:lnTo>
                    <a:pt x="9" y="2"/>
                  </a:lnTo>
                  <a:lnTo>
                    <a:pt x="2" y="4"/>
                  </a:lnTo>
                  <a:lnTo>
                    <a:pt x="0" y="12"/>
                  </a:lnTo>
                  <a:lnTo>
                    <a:pt x="2" y="19"/>
                  </a:lnTo>
                  <a:lnTo>
                    <a:pt x="9" y="21"/>
                  </a:lnTo>
                  <a:lnTo>
                    <a:pt x="2" y="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84" name="Freeform 32"/>
            <p:cNvSpPr>
              <a:spLocks/>
            </p:cNvSpPr>
            <p:nvPr/>
          </p:nvSpPr>
          <p:spPr bwMode="auto">
            <a:xfrm>
              <a:off x="2990" y="3094"/>
              <a:ext cx="65" cy="101"/>
            </a:xfrm>
            <a:custGeom>
              <a:avLst/>
              <a:gdLst>
                <a:gd name="T0" fmla="*/ 15 w 60"/>
                <a:gd name="T1" fmla="*/ 7 h 101"/>
                <a:gd name="T2" fmla="*/ 0 w 60"/>
                <a:gd name="T3" fmla="*/ 9 h 101"/>
                <a:gd name="T4" fmla="*/ 46 w 60"/>
                <a:gd name="T5" fmla="*/ 101 h 101"/>
                <a:gd name="T6" fmla="*/ 60 w 60"/>
                <a:gd name="T7" fmla="*/ 96 h 101"/>
                <a:gd name="T8" fmla="*/ 15 w 60"/>
                <a:gd name="T9" fmla="*/ 5 h 101"/>
                <a:gd name="T10" fmla="*/ 0 w 60"/>
                <a:gd name="T11" fmla="*/ 7 h 101"/>
                <a:gd name="T12" fmla="*/ 15 w 60"/>
                <a:gd name="T13" fmla="*/ 5 h 101"/>
                <a:gd name="T14" fmla="*/ 12 w 60"/>
                <a:gd name="T15" fmla="*/ 0 h 101"/>
                <a:gd name="T16" fmla="*/ 5 w 60"/>
                <a:gd name="T17" fmla="*/ 0 h 101"/>
                <a:gd name="T18" fmla="*/ 0 w 60"/>
                <a:gd name="T19" fmla="*/ 2 h 101"/>
                <a:gd name="T20" fmla="*/ 0 w 60"/>
                <a:gd name="T21" fmla="*/ 9 h 101"/>
                <a:gd name="T22" fmla="*/ 15 w 60"/>
                <a:gd name="T23" fmla="*/ 7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0" h="101">
                  <a:moveTo>
                    <a:pt x="15" y="7"/>
                  </a:moveTo>
                  <a:lnTo>
                    <a:pt x="0" y="9"/>
                  </a:lnTo>
                  <a:lnTo>
                    <a:pt x="46" y="101"/>
                  </a:lnTo>
                  <a:lnTo>
                    <a:pt x="60" y="96"/>
                  </a:lnTo>
                  <a:lnTo>
                    <a:pt x="15" y="5"/>
                  </a:lnTo>
                  <a:lnTo>
                    <a:pt x="0" y="7"/>
                  </a:lnTo>
                  <a:lnTo>
                    <a:pt x="15" y="5"/>
                  </a:lnTo>
                  <a:lnTo>
                    <a:pt x="12" y="0"/>
                  </a:lnTo>
                  <a:lnTo>
                    <a:pt x="5" y="0"/>
                  </a:lnTo>
                  <a:lnTo>
                    <a:pt x="0" y="2"/>
                  </a:lnTo>
                  <a:lnTo>
                    <a:pt x="0" y="9"/>
                  </a:lnTo>
                  <a:lnTo>
                    <a:pt x="15"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85" name="Freeform 33"/>
            <p:cNvSpPr>
              <a:spLocks/>
            </p:cNvSpPr>
            <p:nvPr/>
          </p:nvSpPr>
          <p:spPr bwMode="auto">
            <a:xfrm>
              <a:off x="2982" y="3101"/>
              <a:ext cx="24" cy="106"/>
            </a:xfrm>
            <a:custGeom>
              <a:avLst/>
              <a:gdLst>
                <a:gd name="T0" fmla="*/ 7 w 22"/>
                <a:gd name="T1" fmla="*/ 106 h 106"/>
                <a:gd name="T2" fmla="*/ 14 w 22"/>
                <a:gd name="T3" fmla="*/ 99 h 106"/>
                <a:gd name="T4" fmla="*/ 22 w 22"/>
                <a:gd name="T5" fmla="*/ 0 h 106"/>
                <a:gd name="T6" fmla="*/ 7 w 22"/>
                <a:gd name="T7" fmla="*/ 0 h 106"/>
                <a:gd name="T8" fmla="*/ 0 w 22"/>
                <a:gd name="T9" fmla="*/ 99 h 106"/>
                <a:gd name="T10" fmla="*/ 7 w 22"/>
                <a:gd name="T11" fmla="*/ 92 h 106"/>
                <a:gd name="T12" fmla="*/ 0 w 22"/>
                <a:gd name="T13" fmla="*/ 99 h 106"/>
                <a:gd name="T14" fmla="*/ 2 w 22"/>
                <a:gd name="T15" fmla="*/ 104 h 106"/>
                <a:gd name="T16" fmla="*/ 7 w 22"/>
                <a:gd name="T17" fmla="*/ 106 h 106"/>
                <a:gd name="T18" fmla="*/ 12 w 22"/>
                <a:gd name="T19" fmla="*/ 104 h 106"/>
                <a:gd name="T20" fmla="*/ 14 w 22"/>
                <a:gd name="T21" fmla="*/ 99 h 106"/>
                <a:gd name="T22" fmla="*/ 7 w 22"/>
                <a:gd name="T23" fmla="*/ 106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106">
                  <a:moveTo>
                    <a:pt x="7" y="106"/>
                  </a:moveTo>
                  <a:lnTo>
                    <a:pt x="14" y="99"/>
                  </a:lnTo>
                  <a:lnTo>
                    <a:pt x="22" y="0"/>
                  </a:lnTo>
                  <a:lnTo>
                    <a:pt x="7" y="0"/>
                  </a:lnTo>
                  <a:lnTo>
                    <a:pt x="0" y="99"/>
                  </a:lnTo>
                  <a:lnTo>
                    <a:pt x="7" y="92"/>
                  </a:lnTo>
                  <a:lnTo>
                    <a:pt x="0" y="99"/>
                  </a:lnTo>
                  <a:lnTo>
                    <a:pt x="2" y="104"/>
                  </a:lnTo>
                  <a:lnTo>
                    <a:pt x="7" y="106"/>
                  </a:lnTo>
                  <a:lnTo>
                    <a:pt x="12" y="104"/>
                  </a:lnTo>
                  <a:lnTo>
                    <a:pt x="14" y="99"/>
                  </a:lnTo>
                  <a:lnTo>
                    <a:pt x="7" y="10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86" name="Freeform 34"/>
            <p:cNvSpPr>
              <a:spLocks/>
            </p:cNvSpPr>
            <p:nvPr/>
          </p:nvSpPr>
          <p:spPr bwMode="auto">
            <a:xfrm>
              <a:off x="2705" y="3190"/>
              <a:ext cx="285" cy="22"/>
            </a:xfrm>
            <a:custGeom>
              <a:avLst/>
              <a:gdLst>
                <a:gd name="T0" fmla="*/ 17 w 263"/>
                <a:gd name="T1" fmla="*/ 12 h 22"/>
                <a:gd name="T2" fmla="*/ 10 w 263"/>
                <a:gd name="T3" fmla="*/ 22 h 22"/>
                <a:gd name="T4" fmla="*/ 39 w 263"/>
                <a:gd name="T5" fmla="*/ 22 h 22"/>
                <a:gd name="T6" fmla="*/ 75 w 263"/>
                <a:gd name="T7" fmla="*/ 22 h 22"/>
                <a:gd name="T8" fmla="*/ 119 w 263"/>
                <a:gd name="T9" fmla="*/ 22 h 22"/>
                <a:gd name="T10" fmla="*/ 159 w 263"/>
                <a:gd name="T11" fmla="*/ 20 h 22"/>
                <a:gd name="T12" fmla="*/ 200 w 263"/>
                <a:gd name="T13" fmla="*/ 20 h 22"/>
                <a:gd name="T14" fmla="*/ 232 w 263"/>
                <a:gd name="T15" fmla="*/ 20 h 22"/>
                <a:gd name="T16" fmla="*/ 256 w 263"/>
                <a:gd name="T17" fmla="*/ 20 h 22"/>
                <a:gd name="T18" fmla="*/ 263 w 263"/>
                <a:gd name="T19" fmla="*/ 17 h 22"/>
                <a:gd name="T20" fmla="*/ 263 w 263"/>
                <a:gd name="T21" fmla="*/ 3 h 22"/>
                <a:gd name="T22" fmla="*/ 256 w 263"/>
                <a:gd name="T23" fmla="*/ 0 h 22"/>
                <a:gd name="T24" fmla="*/ 232 w 263"/>
                <a:gd name="T25" fmla="*/ 0 h 22"/>
                <a:gd name="T26" fmla="*/ 200 w 263"/>
                <a:gd name="T27" fmla="*/ 0 h 22"/>
                <a:gd name="T28" fmla="*/ 159 w 263"/>
                <a:gd name="T29" fmla="*/ 0 h 22"/>
                <a:gd name="T30" fmla="*/ 119 w 263"/>
                <a:gd name="T31" fmla="*/ 3 h 22"/>
                <a:gd name="T32" fmla="*/ 75 w 263"/>
                <a:gd name="T33" fmla="*/ 3 h 22"/>
                <a:gd name="T34" fmla="*/ 39 w 263"/>
                <a:gd name="T35" fmla="*/ 3 h 22"/>
                <a:gd name="T36" fmla="*/ 10 w 263"/>
                <a:gd name="T37" fmla="*/ 3 h 22"/>
                <a:gd name="T38" fmla="*/ 3 w 263"/>
                <a:gd name="T39" fmla="*/ 12 h 22"/>
                <a:gd name="T40" fmla="*/ 10 w 263"/>
                <a:gd name="T41" fmla="*/ 3 h 22"/>
                <a:gd name="T42" fmla="*/ 3 w 263"/>
                <a:gd name="T43" fmla="*/ 5 h 22"/>
                <a:gd name="T44" fmla="*/ 0 w 263"/>
                <a:gd name="T45" fmla="*/ 12 h 22"/>
                <a:gd name="T46" fmla="*/ 3 w 263"/>
                <a:gd name="T47" fmla="*/ 20 h 22"/>
                <a:gd name="T48" fmla="*/ 10 w 263"/>
                <a:gd name="T49" fmla="*/ 22 h 22"/>
                <a:gd name="T50" fmla="*/ 17 w 263"/>
                <a:gd name="T51" fmla="*/ 1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63" h="22">
                  <a:moveTo>
                    <a:pt x="17" y="12"/>
                  </a:moveTo>
                  <a:lnTo>
                    <a:pt x="10" y="22"/>
                  </a:lnTo>
                  <a:lnTo>
                    <a:pt x="39" y="22"/>
                  </a:lnTo>
                  <a:lnTo>
                    <a:pt x="75" y="22"/>
                  </a:lnTo>
                  <a:lnTo>
                    <a:pt x="119" y="22"/>
                  </a:lnTo>
                  <a:lnTo>
                    <a:pt x="159" y="20"/>
                  </a:lnTo>
                  <a:lnTo>
                    <a:pt x="200" y="20"/>
                  </a:lnTo>
                  <a:lnTo>
                    <a:pt x="232" y="20"/>
                  </a:lnTo>
                  <a:lnTo>
                    <a:pt x="256" y="20"/>
                  </a:lnTo>
                  <a:lnTo>
                    <a:pt x="263" y="17"/>
                  </a:lnTo>
                  <a:lnTo>
                    <a:pt x="263" y="3"/>
                  </a:lnTo>
                  <a:lnTo>
                    <a:pt x="256" y="0"/>
                  </a:lnTo>
                  <a:lnTo>
                    <a:pt x="232" y="0"/>
                  </a:lnTo>
                  <a:lnTo>
                    <a:pt x="200" y="0"/>
                  </a:lnTo>
                  <a:lnTo>
                    <a:pt x="159" y="0"/>
                  </a:lnTo>
                  <a:lnTo>
                    <a:pt x="119" y="3"/>
                  </a:lnTo>
                  <a:lnTo>
                    <a:pt x="75" y="3"/>
                  </a:lnTo>
                  <a:lnTo>
                    <a:pt x="39" y="3"/>
                  </a:lnTo>
                  <a:lnTo>
                    <a:pt x="10" y="3"/>
                  </a:lnTo>
                  <a:lnTo>
                    <a:pt x="3" y="12"/>
                  </a:lnTo>
                  <a:lnTo>
                    <a:pt x="10" y="3"/>
                  </a:lnTo>
                  <a:lnTo>
                    <a:pt x="3" y="5"/>
                  </a:lnTo>
                  <a:lnTo>
                    <a:pt x="0" y="12"/>
                  </a:lnTo>
                  <a:lnTo>
                    <a:pt x="3" y="20"/>
                  </a:lnTo>
                  <a:lnTo>
                    <a:pt x="10" y="22"/>
                  </a:lnTo>
                  <a:lnTo>
                    <a:pt x="17" y="1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87" name="Freeform 35"/>
            <p:cNvSpPr>
              <a:spLocks/>
            </p:cNvSpPr>
            <p:nvPr/>
          </p:nvSpPr>
          <p:spPr bwMode="auto">
            <a:xfrm>
              <a:off x="2708" y="3202"/>
              <a:ext cx="29" cy="406"/>
            </a:xfrm>
            <a:custGeom>
              <a:avLst/>
              <a:gdLst>
                <a:gd name="T0" fmla="*/ 12 w 26"/>
                <a:gd name="T1" fmla="*/ 399 h 406"/>
                <a:gd name="T2" fmla="*/ 26 w 26"/>
                <a:gd name="T3" fmla="*/ 399 h 406"/>
                <a:gd name="T4" fmla="*/ 24 w 26"/>
                <a:gd name="T5" fmla="*/ 319 h 406"/>
                <a:gd name="T6" fmla="*/ 24 w 26"/>
                <a:gd name="T7" fmla="*/ 208 h 406"/>
                <a:gd name="T8" fmla="*/ 19 w 26"/>
                <a:gd name="T9" fmla="*/ 92 h 406"/>
                <a:gd name="T10" fmla="*/ 14 w 26"/>
                <a:gd name="T11" fmla="*/ 0 h 406"/>
                <a:gd name="T12" fmla="*/ 0 w 26"/>
                <a:gd name="T13" fmla="*/ 0 h 406"/>
                <a:gd name="T14" fmla="*/ 5 w 26"/>
                <a:gd name="T15" fmla="*/ 92 h 406"/>
                <a:gd name="T16" fmla="*/ 5 w 26"/>
                <a:gd name="T17" fmla="*/ 208 h 406"/>
                <a:gd name="T18" fmla="*/ 5 w 26"/>
                <a:gd name="T19" fmla="*/ 319 h 406"/>
                <a:gd name="T20" fmla="*/ 12 w 26"/>
                <a:gd name="T21" fmla="*/ 399 h 406"/>
                <a:gd name="T22" fmla="*/ 26 w 26"/>
                <a:gd name="T23" fmla="*/ 399 h 406"/>
                <a:gd name="T24" fmla="*/ 12 w 26"/>
                <a:gd name="T25" fmla="*/ 399 h 406"/>
                <a:gd name="T26" fmla="*/ 14 w 26"/>
                <a:gd name="T27" fmla="*/ 404 h 406"/>
                <a:gd name="T28" fmla="*/ 19 w 26"/>
                <a:gd name="T29" fmla="*/ 406 h 406"/>
                <a:gd name="T30" fmla="*/ 24 w 26"/>
                <a:gd name="T31" fmla="*/ 404 h 406"/>
                <a:gd name="T32" fmla="*/ 26 w 26"/>
                <a:gd name="T33" fmla="*/ 399 h 406"/>
                <a:gd name="T34" fmla="*/ 12 w 26"/>
                <a:gd name="T35" fmla="*/ 399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6" h="406">
                  <a:moveTo>
                    <a:pt x="12" y="399"/>
                  </a:moveTo>
                  <a:lnTo>
                    <a:pt x="26" y="399"/>
                  </a:lnTo>
                  <a:lnTo>
                    <a:pt x="24" y="319"/>
                  </a:lnTo>
                  <a:lnTo>
                    <a:pt x="24" y="208"/>
                  </a:lnTo>
                  <a:lnTo>
                    <a:pt x="19" y="92"/>
                  </a:lnTo>
                  <a:lnTo>
                    <a:pt x="14" y="0"/>
                  </a:lnTo>
                  <a:lnTo>
                    <a:pt x="0" y="0"/>
                  </a:lnTo>
                  <a:lnTo>
                    <a:pt x="5" y="92"/>
                  </a:lnTo>
                  <a:lnTo>
                    <a:pt x="5" y="208"/>
                  </a:lnTo>
                  <a:lnTo>
                    <a:pt x="5" y="319"/>
                  </a:lnTo>
                  <a:lnTo>
                    <a:pt x="12" y="399"/>
                  </a:lnTo>
                  <a:lnTo>
                    <a:pt x="26" y="399"/>
                  </a:lnTo>
                  <a:lnTo>
                    <a:pt x="12" y="399"/>
                  </a:lnTo>
                  <a:lnTo>
                    <a:pt x="14" y="404"/>
                  </a:lnTo>
                  <a:lnTo>
                    <a:pt x="19" y="406"/>
                  </a:lnTo>
                  <a:lnTo>
                    <a:pt x="24" y="404"/>
                  </a:lnTo>
                  <a:lnTo>
                    <a:pt x="26" y="399"/>
                  </a:lnTo>
                  <a:lnTo>
                    <a:pt x="12" y="39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88" name="Freeform 36"/>
            <p:cNvSpPr>
              <a:spLocks/>
            </p:cNvSpPr>
            <p:nvPr/>
          </p:nvSpPr>
          <p:spPr bwMode="auto">
            <a:xfrm>
              <a:off x="2721" y="3533"/>
              <a:ext cx="32" cy="68"/>
            </a:xfrm>
            <a:custGeom>
              <a:avLst/>
              <a:gdLst>
                <a:gd name="T0" fmla="*/ 14 w 29"/>
                <a:gd name="T1" fmla="*/ 7 h 68"/>
                <a:gd name="T2" fmla="*/ 14 w 29"/>
                <a:gd name="T3" fmla="*/ 5 h 68"/>
                <a:gd name="T4" fmla="*/ 9 w 29"/>
                <a:gd name="T5" fmla="*/ 22 h 68"/>
                <a:gd name="T6" fmla="*/ 5 w 29"/>
                <a:gd name="T7" fmla="*/ 41 h 68"/>
                <a:gd name="T8" fmla="*/ 2 w 29"/>
                <a:gd name="T9" fmla="*/ 56 h 68"/>
                <a:gd name="T10" fmla="*/ 0 w 29"/>
                <a:gd name="T11" fmla="*/ 68 h 68"/>
                <a:gd name="T12" fmla="*/ 14 w 29"/>
                <a:gd name="T13" fmla="*/ 68 h 68"/>
                <a:gd name="T14" fmla="*/ 17 w 29"/>
                <a:gd name="T15" fmla="*/ 56 h 68"/>
                <a:gd name="T16" fmla="*/ 19 w 29"/>
                <a:gd name="T17" fmla="*/ 41 h 68"/>
                <a:gd name="T18" fmla="*/ 24 w 29"/>
                <a:gd name="T19" fmla="*/ 27 h 68"/>
                <a:gd name="T20" fmla="*/ 29 w 29"/>
                <a:gd name="T21" fmla="*/ 10 h 68"/>
                <a:gd name="T22" fmla="*/ 29 w 29"/>
                <a:gd name="T23" fmla="*/ 7 h 68"/>
                <a:gd name="T24" fmla="*/ 29 w 29"/>
                <a:gd name="T25" fmla="*/ 10 h 68"/>
                <a:gd name="T26" fmla="*/ 29 w 29"/>
                <a:gd name="T27" fmla="*/ 3 h 68"/>
                <a:gd name="T28" fmla="*/ 24 w 29"/>
                <a:gd name="T29" fmla="*/ 0 h 68"/>
                <a:gd name="T30" fmla="*/ 19 w 29"/>
                <a:gd name="T31" fmla="*/ 0 h 68"/>
                <a:gd name="T32" fmla="*/ 14 w 29"/>
                <a:gd name="T33" fmla="*/ 5 h 68"/>
                <a:gd name="T34" fmla="*/ 14 w 29"/>
                <a:gd name="T35" fmla="*/ 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 h="68">
                  <a:moveTo>
                    <a:pt x="14" y="7"/>
                  </a:moveTo>
                  <a:lnTo>
                    <a:pt x="14" y="5"/>
                  </a:lnTo>
                  <a:lnTo>
                    <a:pt x="9" y="22"/>
                  </a:lnTo>
                  <a:lnTo>
                    <a:pt x="5" y="41"/>
                  </a:lnTo>
                  <a:lnTo>
                    <a:pt x="2" y="56"/>
                  </a:lnTo>
                  <a:lnTo>
                    <a:pt x="0" y="68"/>
                  </a:lnTo>
                  <a:lnTo>
                    <a:pt x="14" y="68"/>
                  </a:lnTo>
                  <a:lnTo>
                    <a:pt x="17" y="56"/>
                  </a:lnTo>
                  <a:lnTo>
                    <a:pt x="19" y="41"/>
                  </a:lnTo>
                  <a:lnTo>
                    <a:pt x="24" y="27"/>
                  </a:lnTo>
                  <a:lnTo>
                    <a:pt x="29" y="10"/>
                  </a:lnTo>
                  <a:lnTo>
                    <a:pt x="29" y="7"/>
                  </a:lnTo>
                  <a:lnTo>
                    <a:pt x="29" y="10"/>
                  </a:lnTo>
                  <a:lnTo>
                    <a:pt x="29" y="3"/>
                  </a:lnTo>
                  <a:lnTo>
                    <a:pt x="24" y="0"/>
                  </a:lnTo>
                  <a:lnTo>
                    <a:pt x="19" y="0"/>
                  </a:lnTo>
                  <a:lnTo>
                    <a:pt x="14" y="5"/>
                  </a:lnTo>
                  <a:lnTo>
                    <a:pt x="14"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89" name="Freeform 37"/>
            <p:cNvSpPr>
              <a:spLocks/>
            </p:cNvSpPr>
            <p:nvPr/>
          </p:nvSpPr>
          <p:spPr bwMode="auto">
            <a:xfrm>
              <a:off x="2737" y="3473"/>
              <a:ext cx="39" cy="67"/>
            </a:xfrm>
            <a:custGeom>
              <a:avLst/>
              <a:gdLst>
                <a:gd name="T0" fmla="*/ 36 w 36"/>
                <a:gd name="T1" fmla="*/ 5 h 67"/>
                <a:gd name="T2" fmla="*/ 22 w 36"/>
                <a:gd name="T3" fmla="*/ 5 h 67"/>
                <a:gd name="T4" fmla="*/ 17 w 36"/>
                <a:gd name="T5" fmla="*/ 17 h 67"/>
                <a:gd name="T6" fmla="*/ 10 w 36"/>
                <a:gd name="T7" fmla="*/ 31 h 67"/>
                <a:gd name="T8" fmla="*/ 5 w 36"/>
                <a:gd name="T9" fmla="*/ 48 h 67"/>
                <a:gd name="T10" fmla="*/ 0 w 36"/>
                <a:gd name="T11" fmla="*/ 67 h 67"/>
                <a:gd name="T12" fmla="*/ 15 w 36"/>
                <a:gd name="T13" fmla="*/ 67 h 67"/>
                <a:gd name="T14" fmla="*/ 20 w 36"/>
                <a:gd name="T15" fmla="*/ 53 h 67"/>
                <a:gd name="T16" fmla="*/ 24 w 36"/>
                <a:gd name="T17" fmla="*/ 36 h 67"/>
                <a:gd name="T18" fmla="*/ 32 w 36"/>
                <a:gd name="T19" fmla="*/ 22 h 67"/>
                <a:gd name="T20" fmla="*/ 36 w 36"/>
                <a:gd name="T21" fmla="*/ 14 h 67"/>
                <a:gd name="T22" fmla="*/ 22 w 36"/>
                <a:gd name="T23" fmla="*/ 14 h 67"/>
                <a:gd name="T24" fmla="*/ 36 w 36"/>
                <a:gd name="T25" fmla="*/ 14 h 67"/>
                <a:gd name="T26" fmla="*/ 36 w 36"/>
                <a:gd name="T27" fmla="*/ 7 h 67"/>
                <a:gd name="T28" fmla="*/ 34 w 36"/>
                <a:gd name="T29" fmla="*/ 2 h 67"/>
                <a:gd name="T30" fmla="*/ 27 w 36"/>
                <a:gd name="T31" fmla="*/ 0 h 67"/>
                <a:gd name="T32" fmla="*/ 22 w 36"/>
                <a:gd name="T33" fmla="*/ 5 h 67"/>
                <a:gd name="T34" fmla="*/ 36 w 36"/>
                <a:gd name="T35" fmla="*/ 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6" h="67">
                  <a:moveTo>
                    <a:pt x="36" y="5"/>
                  </a:moveTo>
                  <a:lnTo>
                    <a:pt x="22" y="5"/>
                  </a:lnTo>
                  <a:lnTo>
                    <a:pt x="17" y="17"/>
                  </a:lnTo>
                  <a:lnTo>
                    <a:pt x="10" y="31"/>
                  </a:lnTo>
                  <a:lnTo>
                    <a:pt x="5" y="48"/>
                  </a:lnTo>
                  <a:lnTo>
                    <a:pt x="0" y="67"/>
                  </a:lnTo>
                  <a:lnTo>
                    <a:pt x="15" y="67"/>
                  </a:lnTo>
                  <a:lnTo>
                    <a:pt x="20" y="53"/>
                  </a:lnTo>
                  <a:lnTo>
                    <a:pt x="24" y="36"/>
                  </a:lnTo>
                  <a:lnTo>
                    <a:pt x="32" y="22"/>
                  </a:lnTo>
                  <a:lnTo>
                    <a:pt x="36" y="14"/>
                  </a:lnTo>
                  <a:lnTo>
                    <a:pt x="22" y="14"/>
                  </a:lnTo>
                  <a:lnTo>
                    <a:pt x="36" y="14"/>
                  </a:lnTo>
                  <a:lnTo>
                    <a:pt x="36" y="7"/>
                  </a:lnTo>
                  <a:lnTo>
                    <a:pt x="34" y="2"/>
                  </a:lnTo>
                  <a:lnTo>
                    <a:pt x="27" y="0"/>
                  </a:lnTo>
                  <a:lnTo>
                    <a:pt x="22" y="5"/>
                  </a:lnTo>
                  <a:lnTo>
                    <a:pt x="36" y="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90" name="Freeform 38"/>
            <p:cNvSpPr>
              <a:spLocks/>
            </p:cNvSpPr>
            <p:nvPr/>
          </p:nvSpPr>
          <p:spPr bwMode="auto">
            <a:xfrm>
              <a:off x="2760" y="3478"/>
              <a:ext cx="50" cy="130"/>
            </a:xfrm>
            <a:custGeom>
              <a:avLst/>
              <a:gdLst>
                <a:gd name="T0" fmla="*/ 36 w 46"/>
                <a:gd name="T1" fmla="*/ 111 h 130"/>
                <a:gd name="T2" fmla="*/ 43 w 46"/>
                <a:gd name="T3" fmla="*/ 120 h 130"/>
                <a:gd name="T4" fmla="*/ 41 w 46"/>
                <a:gd name="T5" fmla="*/ 87 h 130"/>
                <a:gd name="T6" fmla="*/ 34 w 46"/>
                <a:gd name="T7" fmla="*/ 50 h 130"/>
                <a:gd name="T8" fmla="*/ 24 w 46"/>
                <a:gd name="T9" fmla="*/ 21 h 130"/>
                <a:gd name="T10" fmla="*/ 14 w 46"/>
                <a:gd name="T11" fmla="*/ 0 h 130"/>
                <a:gd name="T12" fmla="*/ 0 w 46"/>
                <a:gd name="T13" fmla="*/ 9 h 130"/>
                <a:gd name="T14" fmla="*/ 10 w 46"/>
                <a:gd name="T15" fmla="*/ 26 h 130"/>
                <a:gd name="T16" fmla="*/ 19 w 46"/>
                <a:gd name="T17" fmla="*/ 55 h 130"/>
                <a:gd name="T18" fmla="*/ 27 w 46"/>
                <a:gd name="T19" fmla="*/ 87 h 130"/>
                <a:gd name="T20" fmla="*/ 29 w 46"/>
                <a:gd name="T21" fmla="*/ 120 h 130"/>
                <a:gd name="T22" fmla="*/ 36 w 46"/>
                <a:gd name="T23" fmla="*/ 130 h 130"/>
                <a:gd name="T24" fmla="*/ 27 w 46"/>
                <a:gd name="T25" fmla="*/ 120 h 130"/>
                <a:gd name="T26" fmla="*/ 29 w 46"/>
                <a:gd name="T27" fmla="*/ 128 h 130"/>
                <a:gd name="T28" fmla="*/ 36 w 46"/>
                <a:gd name="T29" fmla="*/ 130 h 130"/>
                <a:gd name="T30" fmla="*/ 43 w 46"/>
                <a:gd name="T31" fmla="*/ 128 h 130"/>
                <a:gd name="T32" fmla="*/ 46 w 46"/>
                <a:gd name="T33" fmla="*/ 120 h 130"/>
                <a:gd name="T34" fmla="*/ 36 w 46"/>
                <a:gd name="T35" fmla="*/ 111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 h="130">
                  <a:moveTo>
                    <a:pt x="36" y="111"/>
                  </a:moveTo>
                  <a:lnTo>
                    <a:pt x="43" y="120"/>
                  </a:lnTo>
                  <a:lnTo>
                    <a:pt x="41" y="87"/>
                  </a:lnTo>
                  <a:lnTo>
                    <a:pt x="34" y="50"/>
                  </a:lnTo>
                  <a:lnTo>
                    <a:pt x="24" y="21"/>
                  </a:lnTo>
                  <a:lnTo>
                    <a:pt x="14" y="0"/>
                  </a:lnTo>
                  <a:lnTo>
                    <a:pt x="0" y="9"/>
                  </a:lnTo>
                  <a:lnTo>
                    <a:pt x="10" y="26"/>
                  </a:lnTo>
                  <a:lnTo>
                    <a:pt x="19" y="55"/>
                  </a:lnTo>
                  <a:lnTo>
                    <a:pt x="27" y="87"/>
                  </a:lnTo>
                  <a:lnTo>
                    <a:pt x="29" y="120"/>
                  </a:lnTo>
                  <a:lnTo>
                    <a:pt x="36" y="130"/>
                  </a:lnTo>
                  <a:lnTo>
                    <a:pt x="27" y="120"/>
                  </a:lnTo>
                  <a:lnTo>
                    <a:pt x="29" y="128"/>
                  </a:lnTo>
                  <a:lnTo>
                    <a:pt x="36" y="130"/>
                  </a:lnTo>
                  <a:lnTo>
                    <a:pt x="43" y="128"/>
                  </a:lnTo>
                  <a:lnTo>
                    <a:pt x="46" y="120"/>
                  </a:lnTo>
                  <a:lnTo>
                    <a:pt x="36" y="11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91" name="Freeform 39"/>
            <p:cNvSpPr>
              <a:spLocks/>
            </p:cNvSpPr>
            <p:nvPr/>
          </p:nvSpPr>
          <p:spPr bwMode="auto">
            <a:xfrm>
              <a:off x="2799" y="3589"/>
              <a:ext cx="152" cy="21"/>
            </a:xfrm>
            <a:custGeom>
              <a:avLst/>
              <a:gdLst>
                <a:gd name="T0" fmla="*/ 130 w 140"/>
                <a:gd name="T1" fmla="*/ 2 h 21"/>
                <a:gd name="T2" fmla="*/ 130 w 140"/>
                <a:gd name="T3" fmla="*/ 2 h 21"/>
                <a:gd name="T4" fmla="*/ 109 w 140"/>
                <a:gd name="T5" fmla="*/ 2 h 21"/>
                <a:gd name="T6" fmla="*/ 87 w 140"/>
                <a:gd name="T7" fmla="*/ 2 h 21"/>
                <a:gd name="T8" fmla="*/ 65 w 140"/>
                <a:gd name="T9" fmla="*/ 5 h 21"/>
                <a:gd name="T10" fmla="*/ 48 w 140"/>
                <a:gd name="T11" fmla="*/ 2 h 21"/>
                <a:gd name="T12" fmla="*/ 32 w 140"/>
                <a:gd name="T13" fmla="*/ 0 h 21"/>
                <a:gd name="T14" fmla="*/ 19 w 140"/>
                <a:gd name="T15" fmla="*/ 0 h 21"/>
                <a:gd name="T16" fmla="*/ 7 w 140"/>
                <a:gd name="T17" fmla="*/ 0 h 21"/>
                <a:gd name="T18" fmla="*/ 0 w 140"/>
                <a:gd name="T19" fmla="*/ 0 h 21"/>
                <a:gd name="T20" fmla="*/ 0 w 140"/>
                <a:gd name="T21" fmla="*/ 19 h 21"/>
                <a:gd name="T22" fmla="*/ 7 w 140"/>
                <a:gd name="T23" fmla="*/ 19 h 21"/>
                <a:gd name="T24" fmla="*/ 19 w 140"/>
                <a:gd name="T25" fmla="*/ 19 h 21"/>
                <a:gd name="T26" fmla="*/ 32 w 140"/>
                <a:gd name="T27" fmla="*/ 19 h 21"/>
                <a:gd name="T28" fmla="*/ 48 w 140"/>
                <a:gd name="T29" fmla="*/ 17 h 21"/>
                <a:gd name="T30" fmla="*/ 65 w 140"/>
                <a:gd name="T31" fmla="*/ 19 h 21"/>
                <a:gd name="T32" fmla="*/ 87 w 140"/>
                <a:gd name="T33" fmla="*/ 21 h 21"/>
                <a:gd name="T34" fmla="*/ 109 w 140"/>
                <a:gd name="T35" fmla="*/ 21 h 21"/>
                <a:gd name="T36" fmla="*/ 130 w 140"/>
                <a:gd name="T37" fmla="*/ 21 h 21"/>
                <a:gd name="T38" fmla="*/ 130 w 140"/>
                <a:gd name="T39" fmla="*/ 21 h 21"/>
                <a:gd name="T40" fmla="*/ 130 w 140"/>
                <a:gd name="T41" fmla="*/ 21 h 21"/>
                <a:gd name="T42" fmla="*/ 138 w 140"/>
                <a:gd name="T43" fmla="*/ 19 h 21"/>
                <a:gd name="T44" fmla="*/ 140 w 140"/>
                <a:gd name="T45" fmla="*/ 12 h 21"/>
                <a:gd name="T46" fmla="*/ 138 w 140"/>
                <a:gd name="T47" fmla="*/ 5 h 21"/>
                <a:gd name="T48" fmla="*/ 130 w 140"/>
                <a:gd name="T49"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40" h="21">
                  <a:moveTo>
                    <a:pt x="130" y="2"/>
                  </a:moveTo>
                  <a:lnTo>
                    <a:pt x="130" y="2"/>
                  </a:lnTo>
                  <a:lnTo>
                    <a:pt x="109" y="2"/>
                  </a:lnTo>
                  <a:lnTo>
                    <a:pt x="87" y="2"/>
                  </a:lnTo>
                  <a:lnTo>
                    <a:pt x="65" y="5"/>
                  </a:lnTo>
                  <a:lnTo>
                    <a:pt x="48" y="2"/>
                  </a:lnTo>
                  <a:lnTo>
                    <a:pt x="32" y="0"/>
                  </a:lnTo>
                  <a:lnTo>
                    <a:pt x="19" y="0"/>
                  </a:lnTo>
                  <a:lnTo>
                    <a:pt x="7" y="0"/>
                  </a:lnTo>
                  <a:lnTo>
                    <a:pt x="0" y="0"/>
                  </a:lnTo>
                  <a:lnTo>
                    <a:pt x="0" y="19"/>
                  </a:lnTo>
                  <a:lnTo>
                    <a:pt x="7" y="19"/>
                  </a:lnTo>
                  <a:lnTo>
                    <a:pt x="19" y="19"/>
                  </a:lnTo>
                  <a:lnTo>
                    <a:pt x="32" y="19"/>
                  </a:lnTo>
                  <a:lnTo>
                    <a:pt x="48" y="17"/>
                  </a:lnTo>
                  <a:lnTo>
                    <a:pt x="65" y="19"/>
                  </a:lnTo>
                  <a:lnTo>
                    <a:pt x="87" y="21"/>
                  </a:lnTo>
                  <a:lnTo>
                    <a:pt x="109" y="21"/>
                  </a:lnTo>
                  <a:lnTo>
                    <a:pt x="130" y="21"/>
                  </a:lnTo>
                  <a:lnTo>
                    <a:pt x="130" y="21"/>
                  </a:lnTo>
                  <a:lnTo>
                    <a:pt x="130" y="21"/>
                  </a:lnTo>
                  <a:lnTo>
                    <a:pt x="138" y="19"/>
                  </a:lnTo>
                  <a:lnTo>
                    <a:pt x="140" y="12"/>
                  </a:lnTo>
                  <a:lnTo>
                    <a:pt x="138" y="5"/>
                  </a:lnTo>
                  <a:lnTo>
                    <a:pt x="130" y="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92" name="Freeform 40"/>
            <p:cNvSpPr>
              <a:spLocks/>
            </p:cNvSpPr>
            <p:nvPr/>
          </p:nvSpPr>
          <p:spPr bwMode="auto">
            <a:xfrm>
              <a:off x="2940" y="3591"/>
              <a:ext cx="168" cy="22"/>
            </a:xfrm>
            <a:custGeom>
              <a:avLst/>
              <a:gdLst>
                <a:gd name="T0" fmla="*/ 145 w 155"/>
                <a:gd name="T1" fmla="*/ 5 h 22"/>
                <a:gd name="T2" fmla="*/ 145 w 155"/>
                <a:gd name="T3" fmla="*/ 3 h 22"/>
                <a:gd name="T4" fmla="*/ 131 w 155"/>
                <a:gd name="T5" fmla="*/ 3 h 22"/>
                <a:gd name="T6" fmla="*/ 114 w 155"/>
                <a:gd name="T7" fmla="*/ 3 h 22"/>
                <a:gd name="T8" fmla="*/ 94 w 155"/>
                <a:gd name="T9" fmla="*/ 3 h 22"/>
                <a:gd name="T10" fmla="*/ 73 w 155"/>
                <a:gd name="T11" fmla="*/ 0 h 22"/>
                <a:gd name="T12" fmla="*/ 51 w 155"/>
                <a:gd name="T13" fmla="*/ 0 h 22"/>
                <a:gd name="T14" fmla="*/ 32 w 155"/>
                <a:gd name="T15" fmla="*/ 0 h 22"/>
                <a:gd name="T16" fmla="*/ 15 w 155"/>
                <a:gd name="T17" fmla="*/ 0 h 22"/>
                <a:gd name="T18" fmla="*/ 0 w 155"/>
                <a:gd name="T19" fmla="*/ 0 h 22"/>
                <a:gd name="T20" fmla="*/ 0 w 155"/>
                <a:gd name="T21" fmla="*/ 19 h 22"/>
                <a:gd name="T22" fmla="*/ 15 w 155"/>
                <a:gd name="T23" fmla="*/ 19 h 22"/>
                <a:gd name="T24" fmla="*/ 32 w 155"/>
                <a:gd name="T25" fmla="*/ 19 h 22"/>
                <a:gd name="T26" fmla="*/ 51 w 155"/>
                <a:gd name="T27" fmla="*/ 19 h 22"/>
                <a:gd name="T28" fmla="*/ 73 w 155"/>
                <a:gd name="T29" fmla="*/ 19 h 22"/>
                <a:gd name="T30" fmla="*/ 94 w 155"/>
                <a:gd name="T31" fmla="*/ 22 h 22"/>
                <a:gd name="T32" fmla="*/ 114 w 155"/>
                <a:gd name="T33" fmla="*/ 22 h 22"/>
                <a:gd name="T34" fmla="*/ 131 w 155"/>
                <a:gd name="T35" fmla="*/ 22 h 22"/>
                <a:gd name="T36" fmla="*/ 145 w 155"/>
                <a:gd name="T37" fmla="*/ 22 h 22"/>
                <a:gd name="T38" fmla="*/ 145 w 155"/>
                <a:gd name="T39" fmla="*/ 19 h 22"/>
                <a:gd name="T40" fmla="*/ 145 w 155"/>
                <a:gd name="T41" fmla="*/ 22 h 22"/>
                <a:gd name="T42" fmla="*/ 152 w 155"/>
                <a:gd name="T43" fmla="*/ 19 h 22"/>
                <a:gd name="T44" fmla="*/ 155 w 155"/>
                <a:gd name="T45" fmla="*/ 12 h 22"/>
                <a:gd name="T46" fmla="*/ 152 w 155"/>
                <a:gd name="T47" fmla="*/ 5 h 22"/>
                <a:gd name="T48" fmla="*/ 145 w 155"/>
                <a:gd name="T49" fmla="*/ 3 h 22"/>
                <a:gd name="T50" fmla="*/ 145 w 155"/>
                <a:gd name="T51" fmla="*/ 5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55" h="22">
                  <a:moveTo>
                    <a:pt x="145" y="5"/>
                  </a:moveTo>
                  <a:lnTo>
                    <a:pt x="145" y="3"/>
                  </a:lnTo>
                  <a:lnTo>
                    <a:pt x="131" y="3"/>
                  </a:lnTo>
                  <a:lnTo>
                    <a:pt x="114" y="3"/>
                  </a:lnTo>
                  <a:lnTo>
                    <a:pt x="94" y="3"/>
                  </a:lnTo>
                  <a:lnTo>
                    <a:pt x="73" y="0"/>
                  </a:lnTo>
                  <a:lnTo>
                    <a:pt x="51" y="0"/>
                  </a:lnTo>
                  <a:lnTo>
                    <a:pt x="32" y="0"/>
                  </a:lnTo>
                  <a:lnTo>
                    <a:pt x="15" y="0"/>
                  </a:lnTo>
                  <a:lnTo>
                    <a:pt x="0" y="0"/>
                  </a:lnTo>
                  <a:lnTo>
                    <a:pt x="0" y="19"/>
                  </a:lnTo>
                  <a:lnTo>
                    <a:pt x="15" y="19"/>
                  </a:lnTo>
                  <a:lnTo>
                    <a:pt x="32" y="19"/>
                  </a:lnTo>
                  <a:lnTo>
                    <a:pt x="51" y="19"/>
                  </a:lnTo>
                  <a:lnTo>
                    <a:pt x="73" y="19"/>
                  </a:lnTo>
                  <a:lnTo>
                    <a:pt x="94" y="22"/>
                  </a:lnTo>
                  <a:lnTo>
                    <a:pt x="114" y="22"/>
                  </a:lnTo>
                  <a:lnTo>
                    <a:pt x="131" y="22"/>
                  </a:lnTo>
                  <a:lnTo>
                    <a:pt x="145" y="22"/>
                  </a:lnTo>
                  <a:lnTo>
                    <a:pt x="145" y="19"/>
                  </a:lnTo>
                  <a:lnTo>
                    <a:pt x="145" y="22"/>
                  </a:lnTo>
                  <a:lnTo>
                    <a:pt x="152" y="19"/>
                  </a:lnTo>
                  <a:lnTo>
                    <a:pt x="155" y="12"/>
                  </a:lnTo>
                  <a:lnTo>
                    <a:pt x="152" y="5"/>
                  </a:lnTo>
                  <a:lnTo>
                    <a:pt x="145" y="3"/>
                  </a:lnTo>
                  <a:lnTo>
                    <a:pt x="145" y="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93" name="Freeform 41"/>
            <p:cNvSpPr>
              <a:spLocks/>
            </p:cNvSpPr>
            <p:nvPr/>
          </p:nvSpPr>
          <p:spPr bwMode="auto">
            <a:xfrm>
              <a:off x="3097" y="3594"/>
              <a:ext cx="212" cy="21"/>
            </a:xfrm>
            <a:custGeom>
              <a:avLst/>
              <a:gdLst>
                <a:gd name="T0" fmla="*/ 178 w 195"/>
                <a:gd name="T1" fmla="*/ 12 h 21"/>
                <a:gd name="T2" fmla="*/ 186 w 195"/>
                <a:gd name="T3" fmla="*/ 4 h 21"/>
                <a:gd name="T4" fmla="*/ 169 w 195"/>
                <a:gd name="T5" fmla="*/ 2 h 21"/>
                <a:gd name="T6" fmla="*/ 152 w 195"/>
                <a:gd name="T7" fmla="*/ 2 h 21"/>
                <a:gd name="T8" fmla="*/ 133 w 195"/>
                <a:gd name="T9" fmla="*/ 4 h 21"/>
                <a:gd name="T10" fmla="*/ 113 w 195"/>
                <a:gd name="T11" fmla="*/ 0 h 21"/>
                <a:gd name="T12" fmla="*/ 89 w 195"/>
                <a:gd name="T13" fmla="*/ 0 h 21"/>
                <a:gd name="T14" fmla="*/ 63 w 195"/>
                <a:gd name="T15" fmla="*/ 0 h 21"/>
                <a:gd name="T16" fmla="*/ 34 w 195"/>
                <a:gd name="T17" fmla="*/ 0 h 21"/>
                <a:gd name="T18" fmla="*/ 0 w 195"/>
                <a:gd name="T19" fmla="*/ 2 h 21"/>
                <a:gd name="T20" fmla="*/ 0 w 195"/>
                <a:gd name="T21" fmla="*/ 16 h 21"/>
                <a:gd name="T22" fmla="*/ 34 w 195"/>
                <a:gd name="T23" fmla="*/ 19 h 21"/>
                <a:gd name="T24" fmla="*/ 63 w 195"/>
                <a:gd name="T25" fmla="*/ 19 h 21"/>
                <a:gd name="T26" fmla="*/ 89 w 195"/>
                <a:gd name="T27" fmla="*/ 19 h 21"/>
                <a:gd name="T28" fmla="*/ 113 w 195"/>
                <a:gd name="T29" fmla="*/ 19 h 21"/>
                <a:gd name="T30" fmla="*/ 133 w 195"/>
                <a:gd name="T31" fmla="*/ 19 h 21"/>
                <a:gd name="T32" fmla="*/ 152 w 195"/>
                <a:gd name="T33" fmla="*/ 21 h 21"/>
                <a:gd name="T34" fmla="*/ 169 w 195"/>
                <a:gd name="T35" fmla="*/ 21 h 21"/>
                <a:gd name="T36" fmla="*/ 186 w 195"/>
                <a:gd name="T37" fmla="*/ 19 h 21"/>
                <a:gd name="T38" fmla="*/ 193 w 195"/>
                <a:gd name="T39" fmla="*/ 12 h 21"/>
                <a:gd name="T40" fmla="*/ 186 w 195"/>
                <a:gd name="T41" fmla="*/ 21 h 21"/>
                <a:gd name="T42" fmla="*/ 193 w 195"/>
                <a:gd name="T43" fmla="*/ 19 h 21"/>
                <a:gd name="T44" fmla="*/ 195 w 195"/>
                <a:gd name="T45" fmla="*/ 12 h 21"/>
                <a:gd name="T46" fmla="*/ 193 w 195"/>
                <a:gd name="T47" fmla="*/ 4 h 21"/>
                <a:gd name="T48" fmla="*/ 186 w 195"/>
                <a:gd name="T49" fmla="*/ 2 h 21"/>
                <a:gd name="T50" fmla="*/ 178 w 195"/>
                <a:gd name="T51" fmla="*/ 1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5" h="21">
                  <a:moveTo>
                    <a:pt x="178" y="12"/>
                  </a:moveTo>
                  <a:lnTo>
                    <a:pt x="186" y="4"/>
                  </a:lnTo>
                  <a:lnTo>
                    <a:pt x="169" y="2"/>
                  </a:lnTo>
                  <a:lnTo>
                    <a:pt x="152" y="2"/>
                  </a:lnTo>
                  <a:lnTo>
                    <a:pt x="133" y="4"/>
                  </a:lnTo>
                  <a:lnTo>
                    <a:pt x="113" y="0"/>
                  </a:lnTo>
                  <a:lnTo>
                    <a:pt x="89" y="0"/>
                  </a:lnTo>
                  <a:lnTo>
                    <a:pt x="63" y="0"/>
                  </a:lnTo>
                  <a:lnTo>
                    <a:pt x="34" y="0"/>
                  </a:lnTo>
                  <a:lnTo>
                    <a:pt x="0" y="2"/>
                  </a:lnTo>
                  <a:lnTo>
                    <a:pt x="0" y="16"/>
                  </a:lnTo>
                  <a:lnTo>
                    <a:pt x="34" y="19"/>
                  </a:lnTo>
                  <a:lnTo>
                    <a:pt x="63" y="19"/>
                  </a:lnTo>
                  <a:lnTo>
                    <a:pt x="89" y="19"/>
                  </a:lnTo>
                  <a:lnTo>
                    <a:pt x="113" y="19"/>
                  </a:lnTo>
                  <a:lnTo>
                    <a:pt x="133" y="19"/>
                  </a:lnTo>
                  <a:lnTo>
                    <a:pt x="152" y="21"/>
                  </a:lnTo>
                  <a:lnTo>
                    <a:pt x="169" y="21"/>
                  </a:lnTo>
                  <a:lnTo>
                    <a:pt x="186" y="19"/>
                  </a:lnTo>
                  <a:lnTo>
                    <a:pt x="193" y="12"/>
                  </a:lnTo>
                  <a:lnTo>
                    <a:pt x="186" y="21"/>
                  </a:lnTo>
                  <a:lnTo>
                    <a:pt x="193" y="19"/>
                  </a:lnTo>
                  <a:lnTo>
                    <a:pt x="195" y="12"/>
                  </a:lnTo>
                  <a:lnTo>
                    <a:pt x="193" y="4"/>
                  </a:lnTo>
                  <a:lnTo>
                    <a:pt x="186" y="2"/>
                  </a:lnTo>
                  <a:lnTo>
                    <a:pt x="178" y="1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94" name="Freeform 42"/>
            <p:cNvSpPr>
              <a:spLocks/>
            </p:cNvSpPr>
            <p:nvPr/>
          </p:nvSpPr>
          <p:spPr bwMode="auto">
            <a:xfrm>
              <a:off x="3290" y="3181"/>
              <a:ext cx="53" cy="425"/>
            </a:xfrm>
            <a:custGeom>
              <a:avLst/>
              <a:gdLst>
                <a:gd name="T0" fmla="*/ 41 w 49"/>
                <a:gd name="T1" fmla="*/ 19 h 425"/>
                <a:gd name="T2" fmla="*/ 34 w 49"/>
                <a:gd name="T3" fmla="*/ 9 h 425"/>
                <a:gd name="T4" fmla="*/ 22 w 49"/>
                <a:gd name="T5" fmla="*/ 137 h 425"/>
                <a:gd name="T6" fmla="*/ 12 w 49"/>
                <a:gd name="T7" fmla="*/ 256 h 425"/>
                <a:gd name="T8" fmla="*/ 5 w 49"/>
                <a:gd name="T9" fmla="*/ 355 h 425"/>
                <a:gd name="T10" fmla="*/ 0 w 49"/>
                <a:gd name="T11" fmla="*/ 425 h 425"/>
                <a:gd name="T12" fmla="*/ 15 w 49"/>
                <a:gd name="T13" fmla="*/ 425 h 425"/>
                <a:gd name="T14" fmla="*/ 20 w 49"/>
                <a:gd name="T15" fmla="*/ 355 h 425"/>
                <a:gd name="T16" fmla="*/ 27 w 49"/>
                <a:gd name="T17" fmla="*/ 256 h 425"/>
                <a:gd name="T18" fmla="*/ 37 w 49"/>
                <a:gd name="T19" fmla="*/ 137 h 425"/>
                <a:gd name="T20" fmla="*/ 49 w 49"/>
                <a:gd name="T21" fmla="*/ 9 h 425"/>
                <a:gd name="T22" fmla="*/ 41 w 49"/>
                <a:gd name="T23" fmla="*/ 0 h 425"/>
                <a:gd name="T24" fmla="*/ 49 w 49"/>
                <a:gd name="T25" fmla="*/ 9 h 425"/>
                <a:gd name="T26" fmla="*/ 46 w 49"/>
                <a:gd name="T27" fmla="*/ 4 h 425"/>
                <a:gd name="T28" fmla="*/ 41 w 49"/>
                <a:gd name="T29" fmla="*/ 2 h 425"/>
                <a:gd name="T30" fmla="*/ 37 w 49"/>
                <a:gd name="T31" fmla="*/ 4 h 425"/>
                <a:gd name="T32" fmla="*/ 34 w 49"/>
                <a:gd name="T33" fmla="*/ 9 h 425"/>
                <a:gd name="T34" fmla="*/ 41 w 49"/>
                <a:gd name="T35" fmla="*/ 19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9" h="425">
                  <a:moveTo>
                    <a:pt x="41" y="19"/>
                  </a:moveTo>
                  <a:lnTo>
                    <a:pt x="34" y="9"/>
                  </a:lnTo>
                  <a:lnTo>
                    <a:pt x="22" y="137"/>
                  </a:lnTo>
                  <a:lnTo>
                    <a:pt x="12" y="256"/>
                  </a:lnTo>
                  <a:lnTo>
                    <a:pt x="5" y="355"/>
                  </a:lnTo>
                  <a:lnTo>
                    <a:pt x="0" y="425"/>
                  </a:lnTo>
                  <a:lnTo>
                    <a:pt x="15" y="425"/>
                  </a:lnTo>
                  <a:lnTo>
                    <a:pt x="20" y="355"/>
                  </a:lnTo>
                  <a:lnTo>
                    <a:pt x="27" y="256"/>
                  </a:lnTo>
                  <a:lnTo>
                    <a:pt x="37" y="137"/>
                  </a:lnTo>
                  <a:lnTo>
                    <a:pt x="49" y="9"/>
                  </a:lnTo>
                  <a:lnTo>
                    <a:pt x="41" y="0"/>
                  </a:lnTo>
                  <a:lnTo>
                    <a:pt x="49" y="9"/>
                  </a:lnTo>
                  <a:lnTo>
                    <a:pt x="46" y="4"/>
                  </a:lnTo>
                  <a:lnTo>
                    <a:pt x="41" y="2"/>
                  </a:lnTo>
                  <a:lnTo>
                    <a:pt x="37" y="4"/>
                  </a:lnTo>
                  <a:lnTo>
                    <a:pt x="34" y="9"/>
                  </a:lnTo>
                  <a:lnTo>
                    <a:pt x="41" y="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95" name="Freeform 43"/>
            <p:cNvSpPr>
              <a:spLocks/>
            </p:cNvSpPr>
            <p:nvPr/>
          </p:nvSpPr>
          <p:spPr bwMode="auto">
            <a:xfrm>
              <a:off x="2479" y="3990"/>
              <a:ext cx="352" cy="116"/>
            </a:xfrm>
            <a:custGeom>
              <a:avLst/>
              <a:gdLst>
                <a:gd name="T0" fmla="*/ 325 w 325"/>
                <a:gd name="T1" fmla="*/ 2 h 116"/>
                <a:gd name="T2" fmla="*/ 313 w 325"/>
                <a:gd name="T3" fmla="*/ 2 h 116"/>
                <a:gd name="T4" fmla="*/ 301 w 325"/>
                <a:gd name="T5" fmla="*/ 4 h 116"/>
                <a:gd name="T6" fmla="*/ 287 w 325"/>
                <a:gd name="T7" fmla="*/ 4 h 116"/>
                <a:gd name="T8" fmla="*/ 274 w 325"/>
                <a:gd name="T9" fmla="*/ 4 h 116"/>
                <a:gd name="T10" fmla="*/ 260 w 325"/>
                <a:gd name="T11" fmla="*/ 4 h 116"/>
                <a:gd name="T12" fmla="*/ 248 w 325"/>
                <a:gd name="T13" fmla="*/ 4 h 116"/>
                <a:gd name="T14" fmla="*/ 238 w 325"/>
                <a:gd name="T15" fmla="*/ 2 h 116"/>
                <a:gd name="T16" fmla="*/ 231 w 325"/>
                <a:gd name="T17" fmla="*/ 0 h 116"/>
                <a:gd name="T18" fmla="*/ 226 w 325"/>
                <a:gd name="T19" fmla="*/ 2 h 116"/>
                <a:gd name="T20" fmla="*/ 212 w 325"/>
                <a:gd name="T21" fmla="*/ 12 h 116"/>
                <a:gd name="T22" fmla="*/ 190 w 325"/>
                <a:gd name="T23" fmla="*/ 21 h 116"/>
                <a:gd name="T24" fmla="*/ 168 w 325"/>
                <a:gd name="T25" fmla="*/ 31 h 116"/>
                <a:gd name="T26" fmla="*/ 156 w 325"/>
                <a:gd name="T27" fmla="*/ 33 h 116"/>
                <a:gd name="T28" fmla="*/ 144 w 325"/>
                <a:gd name="T29" fmla="*/ 36 h 116"/>
                <a:gd name="T30" fmla="*/ 132 w 325"/>
                <a:gd name="T31" fmla="*/ 33 h 116"/>
                <a:gd name="T32" fmla="*/ 120 w 325"/>
                <a:gd name="T33" fmla="*/ 33 h 116"/>
                <a:gd name="T34" fmla="*/ 111 w 325"/>
                <a:gd name="T35" fmla="*/ 29 h 116"/>
                <a:gd name="T36" fmla="*/ 103 w 325"/>
                <a:gd name="T37" fmla="*/ 26 h 116"/>
                <a:gd name="T38" fmla="*/ 101 w 325"/>
                <a:gd name="T39" fmla="*/ 19 h 116"/>
                <a:gd name="T40" fmla="*/ 101 w 325"/>
                <a:gd name="T41" fmla="*/ 14 h 116"/>
                <a:gd name="T42" fmla="*/ 86 w 325"/>
                <a:gd name="T43" fmla="*/ 21 h 116"/>
                <a:gd name="T44" fmla="*/ 70 w 325"/>
                <a:gd name="T45" fmla="*/ 29 h 116"/>
                <a:gd name="T46" fmla="*/ 50 w 325"/>
                <a:gd name="T47" fmla="*/ 38 h 116"/>
                <a:gd name="T48" fmla="*/ 36 w 325"/>
                <a:gd name="T49" fmla="*/ 48 h 116"/>
                <a:gd name="T50" fmla="*/ 21 w 325"/>
                <a:gd name="T51" fmla="*/ 58 h 116"/>
                <a:gd name="T52" fmla="*/ 9 w 325"/>
                <a:gd name="T53" fmla="*/ 67 h 116"/>
                <a:gd name="T54" fmla="*/ 2 w 325"/>
                <a:gd name="T55" fmla="*/ 79 h 116"/>
                <a:gd name="T56" fmla="*/ 0 w 325"/>
                <a:gd name="T57" fmla="*/ 91 h 116"/>
                <a:gd name="T58" fmla="*/ 9 w 325"/>
                <a:gd name="T59" fmla="*/ 101 h 116"/>
                <a:gd name="T60" fmla="*/ 31 w 325"/>
                <a:gd name="T61" fmla="*/ 103 h 116"/>
                <a:gd name="T62" fmla="*/ 62 w 325"/>
                <a:gd name="T63" fmla="*/ 106 h 116"/>
                <a:gd name="T64" fmla="*/ 101 w 325"/>
                <a:gd name="T65" fmla="*/ 103 h 116"/>
                <a:gd name="T66" fmla="*/ 144 w 325"/>
                <a:gd name="T67" fmla="*/ 99 h 116"/>
                <a:gd name="T68" fmla="*/ 185 w 325"/>
                <a:gd name="T69" fmla="*/ 91 h 116"/>
                <a:gd name="T70" fmla="*/ 221 w 325"/>
                <a:gd name="T71" fmla="*/ 84 h 116"/>
                <a:gd name="T72" fmla="*/ 253 w 325"/>
                <a:gd name="T73" fmla="*/ 74 h 116"/>
                <a:gd name="T74" fmla="*/ 253 w 325"/>
                <a:gd name="T75" fmla="*/ 111 h 116"/>
                <a:gd name="T76" fmla="*/ 301 w 325"/>
                <a:gd name="T77" fmla="*/ 116 h 116"/>
                <a:gd name="T78" fmla="*/ 303 w 325"/>
                <a:gd name="T79" fmla="*/ 89 h 116"/>
                <a:gd name="T80" fmla="*/ 313 w 325"/>
                <a:gd name="T81" fmla="*/ 58 h 116"/>
                <a:gd name="T82" fmla="*/ 320 w 325"/>
                <a:gd name="T83" fmla="*/ 26 h 116"/>
                <a:gd name="T84" fmla="*/ 325 w 325"/>
                <a:gd name="T85" fmla="*/ 2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25" h="116">
                  <a:moveTo>
                    <a:pt x="325" y="2"/>
                  </a:moveTo>
                  <a:lnTo>
                    <a:pt x="313" y="2"/>
                  </a:lnTo>
                  <a:lnTo>
                    <a:pt x="301" y="4"/>
                  </a:lnTo>
                  <a:lnTo>
                    <a:pt x="287" y="4"/>
                  </a:lnTo>
                  <a:lnTo>
                    <a:pt x="274" y="4"/>
                  </a:lnTo>
                  <a:lnTo>
                    <a:pt x="260" y="4"/>
                  </a:lnTo>
                  <a:lnTo>
                    <a:pt x="248" y="4"/>
                  </a:lnTo>
                  <a:lnTo>
                    <a:pt x="238" y="2"/>
                  </a:lnTo>
                  <a:lnTo>
                    <a:pt x="231" y="0"/>
                  </a:lnTo>
                  <a:lnTo>
                    <a:pt x="226" y="2"/>
                  </a:lnTo>
                  <a:lnTo>
                    <a:pt x="212" y="12"/>
                  </a:lnTo>
                  <a:lnTo>
                    <a:pt x="190" y="21"/>
                  </a:lnTo>
                  <a:lnTo>
                    <a:pt x="168" y="31"/>
                  </a:lnTo>
                  <a:lnTo>
                    <a:pt x="156" y="33"/>
                  </a:lnTo>
                  <a:lnTo>
                    <a:pt x="144" y="36"/>
                  </a:lnTo>
                  <a:lnTo>
                    <a:pt x="132" y="33"/>
                  </a:lnTo>
                  <a:lnTo>
                    <a:pt x="120" y="33"/>
                  </a:lnTo>
                  <a:lnTo>
                    <a:pt x="111" y="29"/>
                  </a:lnTo>
                  <a:lnTo>
                    <a:pt x="103" y="26"/>
                  </a:lnTo>
                  <a:lnTo>
                    <a:pt x="101" y="19"/>
                  </a:lnTo>
                  <a:lnTo>
                    <a:pt x="101" y="14"/>
                  </a:lnTo>
                  <a:lnTo>
                    <a:pt x="86" y="21"/>
                  </a:lnTo>
                  <a:lnTo>
                    <a:pt x="70" y="29"/>
                  </a:lnTo>
                  <a:lnTo>
                    <a:pt x="50" y="38"/>
                  </a:lnTo>
                  <a:lnTo>
                    <a:pt x="36" y="48"/>
                  </a:lnTo>
                  <a:lnTo>
                    <a:pt x="21" y="58"/>
                  </a:lnTo>
                  <a:lnTo>
                    <a:pt x="9" y="67"/>
                  </a:lnTo>
                  <a:lnTo>
                    <a:pt x="2" y="79"/>
                  </a:lnTo>
                  <a:lnTo>
                    <a:pt x="0" y="91"/>
                  </a:lnTo>
                  <a:lnTo>
                    <a:pt x="9" y="101"/>
                  </a:lnTo>
                  <a:lnTo>
                    <a:pt x="31" y="103"/>
                  </a:lnTo>
                  <a:lnTo>
                    <a:pt x="62" y="106"/>
                  </a:lnTo>
                  <a:lnTo>
                    <a:pt x="101" y="103"/>
                  </a:lnTo>
                  <a:lnTo>
                    <a:pt x="144" y="99"/>
                  </a:lnTo>
                  <a:lnTo>
                    <a:pt x="185" y="91"/>
                  </a:lnTo>
                  <a:lnTo>
                    <a:pt x="221" y="84"/>
                  </a:lnTo>
                  <a:lnTo>
                    <a:pt x="253" y="74"/>
                  </a:lnTo>
                  <a:lnTo>
                    <a:pt x="253" y="111"/>
                  </a:lnTo>
                  <a:lnTo>
                    <a:pt x="301" y="116"/>
                  </a:lnTo>
                  <a:lnTo>
                    <a:pt x="303" y="89"/>
                  </a:lnTo>
                  <a:lnTo>
                    <a:pt x="313" y="58"/>
                  </a:lnTo>
                  <a:lnTo>
                    <a:pt x="320" y="26"/>
                  </a:lnTo>
                  <a:lnTo>
                    <a:pt x="325" y="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96" name="Freeform 44"/>
            <p:cNvSpPr>
              <a:spLocks/>
            </p:cNvSpPr>
            <p:nvPr/>
          </p:nvSpPr>
          <p:spPr bwMode="auto">
            <a:xfrm>
              <a:off x="2721" y="3982"/>
              <a:ext cx="110" cy="22"/>
            </a:xfrm>
            <a:custGeom>
              <a:avLst/>
              <a:gdLst>
                <a:gd name="T0" fmla="*/ 12 w 101"/>
                <a:gd name="T1" fmla="*/ 15 h 22"/>
                <a:gd name="T2" fmla="*/ 5 w 101"/>
                <a:gd name="T3" fmla="*/ 15 h 22"/>
                <a:gd name="T4" fmla="*/ 12 w 101"/>
                <a:gd name="T5" fmla="*/ 17 h 22"/>
                <a:gd name="T6" fmla="*/ 24 w 101"/>
                <a:gd name="T7" fmla="*/ 20 h 22"/>
                <a:gd name="T8" fmla="*/ 36 w 101"/>
                <a:gd name="T9" fmla="*/ 22 h 22"/>
                <a:gd name="T10" fmla="*/ 50 w 101"/>
                <a:gd name="T11" fmla="*/ 22 h 22"/>
                <a:gd name="T12" fmla="*/ 63 w 101"/>
                <a:gd name="T13" fmla="*/ 22 h 22"/>
                <a:gd name="T14" fmla="*/ 77 w 101"/>
                <a:gd name="T15" fmla="*/ 20 h 22"/>
                <a:gd name="T16" fmla="*/ 89 w 101"/>
                <a:gd name="T17" fmla="*/ 17 h 22"/>
                <a:gd name="T18" fmla="*/ 101 w 101"/>
                <a:gd name="T19" fmla="*/ 17 h 22"/>
                <a:gd name="T20" fmla="*/ 101 w 101"/>
                <a:gd name="T21" fmla="*/ 3 h 22"/>
                <a:gd name="T22" fmla="*/ 89 w 101"/>
                <a:gd name="T23" fmla="*/ 3 h 22"/>
                <a:gd name="T24" fmla="*/ 77 w 101"/>
                <a:gd name="T25" fmla="*/ 5 h 22"/>
                <a:gd name="T26" fmla="*/ 63 w 101"/>
                <a:gd name="T27" fmla="*/ 3 h 22"/>
                <a:gd name="T28" fmla="*/ 50 w 101"/>
                <a:gd name="T29" fmla="*/ 3 h 22"/>
                <a:gd name="T30" fmla="*/ 36 w 101"/>
                <a:gd name="T31" fmla="*/ 3 h 22"/>
                <a:gd name="T32" fmla="*/ 24 w 101"/>
                <a:gd name="T33" fmla="*/ 5 h 22"/>
                <a:gd name="T34" fmla="*/ 17 w 101"/>
                <a:gd name="T35" fmla="*/ 3 h 22"/>
                <a:gd name="T36" fmla="*/ 9 w 101"/>
                <a:gd name="T37" fmla="*/ 0 h 22"/>
                <a:gd name="T38" fmla="*/ 2 w 101"/>
                <a:gd name="T39" fmla="*/ 0 h 22"/>
                <a:gd name="T40" fmla="*/ 9 w 101"/>
                <a:gd name="T41" fmla="*/ 0 h 22"/>
                <a:gd name="T42" fmla="*/ 2 w 101"/>
                <a:gd name="T43" fmla="*/ 0 h 22"/>
                <a:gd name="T44" fmla="*/ 0 w 101"/>
                <a:gd name="T45" fmla="*/ 5 h 22"/>
                <a:gd name="T46" fmla="*/ 0 w 101"/>
                <a:gd name="T47" fmla="*/ 10 h 22"/>
                <a:gd name="T48" fmla="*/ 5 w 101"/>
                <a:gd name="T49" fmla="*/ 15 h 22"/>
                <a:gd name="T50" fmla="*/ 12 w 101"/>
                <a:gd name="T51" fmla="*/ 15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1" h="22">
                  <a:moveTo>
                    <a:pt x="12" y="15"/>
                  </a:moveTo>
                  <a:lnTo>
                    <a:pt x="5" y="15"/>
                  </a:lnTo>
                  <a:lnTo>
                    <a:pt x="12" y="17"/>
                  </a:lnTo>
                  <a:lnTo>
                    <a:pt x="24" y="20"/>
                  </a:lnTo>
                  <a:lnTo>
                    <a:pt x="36" y="22"/>
                  </a:lnTo>
                  <a:lnTo>
                    <a:pt x="50" y="22"/>
                  </a:lnTo>
                  <a:lnTo>
                    <a:pt x="63" y="22"/>
                  </a:lnTo>
                  <a:lnTo>
                    <a:pt x="77" y="20"/>
                  </a:lnTo>
                  <a:lnTo>
                    <a:pt x="89" y="17"/>
                  </a:lnTo>
                  <a:lnTo>
                    <a:pt x="101" y="17"/>
                  </a:lnTo>
                  <a:lnTo>
                    <a:pt x="101" y="3"/>
                  </a:lnTo>
                  <a:lnTo>
                    <a:pt x="89" y="3"/>
                  </a:lnTo>
                  <a:lnTo>
                    <a:pt x="77" y="5"/>
                  </a:lnTo>
                  <a:lnTo>
                    <a:pt x="63" y="3"/>
                  </a:lnTo>
                  <a:lnTo>
                    <a:pt x="50" y="3"/>
                  </a:lnTo>
                  <a:lnTo>
                    <a:pt x="36" y="3"/>
                  </a:lnTo>
                  <a:lnTo>
                    <a:pt x="24" y="5"/>
                  </a:lnTo>
                  <a:lnTo>
                    <a:pt x="17" y="3"/>
                  </a:lnTo>
                  <a:lnTo>
                    <a:pt x="9" y="0"/>
                  </a:lnTo>
                  <a:lnTo>
                    <a:pt x="2" y="0"/>
                  </a:lnTo>
                  <a:lnTo>
                    <a:pt x="9" y="0"/>
                  </a:lnTo>
                  <a:lnTo>
                    <a:pt x="2" y="0"/>
                  </a:lnTo>
                  <a:lnTo>
                    <a:pt x="0" y="5"/>
                  </a:lnTo>
                  <a:lnTo>
                    <a:pt x="0" y="10"/>
                  </a:lnTo>
                  <a:lnTo>
                    <a:pt x="5" y="15"/>
                  </a:lnTo>
                  <a:lnTo>
                    <a:pt x="12" y="1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97" name="Freeform 45"/>
            <p:cNvSpPr>
              <a:spLocks/>
            </p:cNvSpPr>
            <p:nvPr/>
          </p:nvSpPr>
          <p:spPr bwMode="auto">
            <a:xfrm>
              <a:off x="2659" y="3982"/>
              <a:ext cx="75" cy="46"/>
            </a:xfrm>
            <a:custGeom>
              <a:avLst/>
              <a:gdLst>
                <a:gd name="T0" fmla="*/ 5 w 70"/>
                <a:gd name="T1" fmla="*/ 46 h 46"/>
                <a:gd name="T2" fmla="*/ 5 w 70"/>
                <a:gd name="T3" fmla="*/ 46 h 46"/>
                <a:gd name="T4" fmla="*/ 26 w 70"/>
                <a:gd name="T5" fmla="*/ 37 h 46"/>
                <a:gd name="T6" fmla="*/ 48 w 70"/>
                <a:gd name="T7" fmla="*/ 27 h 46"/>
                <a:gd name="T8" fmla="*/ 65 w 70"/>
                <a:gd name="T9" fmla="*/ 17 h 46"/>
                <a:gd name="T10" fmla="*/ 70 w 70"/>
                <a:gd name="T11" fmla="*/ 15 h 46"/>
                <a:gd name="T12" fmla="*/ 60 w 70"/>
                <a:gd name="T13" fmla="*/ 0 h 46"/>
                <a:gd name="T14" fmla="*/ 55 w 70"/>
                <a:gd name="T15" fmla="*/ 3 h 46"/>
                <a:gd name="T16" fmla="*/ 43 w 70"/>
                <a:gd name="T17" fmla="*/ 12 h 46"/>
                <a:gd name="T18" fmla="*/ 22 w 70"/>
                <a:gd name="T19" fmla="*/ 22 h 46"/>
                <a:gd name="T20" fmla="*/ 0 w 70"/>
                <a:gd name="T21" fmla="*/ 32 h 46"/>
                <a:gd name="T22" fmla="*/ 0 w 70"/>
                <a:gd name="T23" fmla="*/ 32 h 46"/>
                <a:gd name="T24" fmla="*/ 5 w 70"/>
                <a:gd name="T25" fmla="*/ 4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0" h="46">
                  <a:moveTo>
                    <a:pt x="5" y="46"/>
                  </a:moveTo>
                  <a:lnTo>
                    <a:pt x="5" y="46"/>
                  </a:lnTo>
                  <a:lnTo>
                    <a:pt x="26" y="37"/>
                  </a:lnTo>
                  <a:lnTo>
                    <a:pt x="48" y="27"/>
                  </a:lnTo>
                  <a:lnTo>
                    <a:pt x="65" y="17"/>
                  </a:lnTo>
                  <a:lnTo>
                    <a:pt x="70" y="15"/>
                  </a:lnTo>
                  <a:lnTo>
                    <a:pt x="60" y="0"/>
                  </a:lnTo>
                  <a:lnTo>
                    <a:pt x="55" y="3"/>
                  </a:lnTo>
                  <a:lnTo>
                    <a:pt x="43" y="12"/>
                  </a:lnTo>
                  <a:lnTo>
                    <a:pt x="22" y="22"/>
                  </a:lnTo>
                  <a:lnTo>
                    <a:pt x="0" y="32"/>
                  </a:lnTo>
                  <a:lnTo>
                    <a:pt x="0" y="32"/>
                  </a:lnTo>
                  <a:lnTo>
                    <a:pt x="5" y="4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98" name="Freeform 46"/>
            <p:cNvSpPr>
              <a:spLocks/>
            </p:cNvSpPr>
            <p:nvPr/>
          </p:nvSpPr>
          <p:spPr bwMode="auto">
            <a:xfrm>
              <a:off x="2581" y="3997"/>
              <a:ext cx="83" cy="38"/>
            </a:xfrm>
            <a:custGeom>
              <a:avLst/>
              <a:gdLst>
                <a:gd name="T0" fmla="*/ 9 w 77"/>
                <a:gd name="T1" fmla="*/ 14 h 38"/>
                <a:gd name="T2" fmla="*/ 0 w 77"/>
                <a:gd name="T3" fmla="*/ 5 h 38"/>
                <a:gd name="T4" fmla="*/ 0 w 77"/>
                <a:gd name="T5" fmla="*/ 12 h 38"/>
                <a:gd name="T6" fmla="*/ 4 w 77"/>
                <a:gd name="T7" fmla="*/ 24 h 38"/>
                <a:gd name="T8" fmla="*/ 14 w 77"/>
                <a:gd name="T9" fmla="*/ 29 h 38"/>
                <a:gd name="T10" fmla="*/ 26 w 77"/>
                <a:gd name="T11" fmla="*/ 34 h 38"/>
                <a:gd name="T12" fmla="*/ 38 w 77"/>
                <a:gd name="T13" fmla="*/ 34 h 38"/>
                <a:gd name="T14" fmla="*/ 50 w 77"/>
                <a:gd name="T15" fmla="*/ 38 h 38"/>
                <a:gd name="T16" fmla="*/ 62 w 77"/>
                <a:gd name="T17" fmla="*/ 34 h 38"/>
                <a:gd name="T18" fmla="*/ 77 w 77"/>
                <a:gd name="T19" fmla="*/ 31 h 38"/>
                <a:gd name="T20" fmla="*/ 72 w 77"/>
                <a:gd name="T21" fmla="*/ 17 h 38"/>
                <a:gd name="T22" fmla="*/ 62 w 77"/>
                <a:gd name="T23" fmla="*/ 19 h 38"/>
                <a:gd name="T24" fmla="*/ 50 w 77"/>
                <a:gd name="T25" fmla="*/ 19 h 38"/>
                <a:gd name="T26" fmla="*/ 38 w 77"/>
                <a:gd name="T27" fmla="*/ 19 h 38"/>
                <a:gd name="T28" fmla="*/ 26 w 77"/>
                <a:gd name="T29" fmla="*/ 19 h 38"/>
                <a:gd name="T30" fmla="*/ 19 w 77"/>
                <a:gd name="T31" fmla="*/ 14 h 38"/>
                <a:gd name="T32" fmla="*/ 14 w 77"/>
                <a:gd name="T33" fmla="*/ 14 h 38"/>
                <a:gd name="T34" fmla="*/ 14 w 77"/>
                <a:gd name="T35" fmla="*/ 12 h 38"/>
                <a:gd name="T36" fmla="*/ 14 w 77"/>
                <a:gd name="T37" fmla="*/ 10 h 38"/>
                <a:gd name="T38" fmla="*/ 4 w 77"/>
                <a:gd name="T39" fmla="*/ 0 h 38"/>
                <a:gd name="T40" fmla="*/ 14 w 77"/>
                <a:gd name="T41" fmla="*/ 10 h 38"/>
                <a:gd name="T42" fmla="*/ 14 w 77"/>
                <a:gd name="T43" fmla="*/ 2 h 38"/>
                <a:gd name="T44" fmla="*/ 9 w 77"/>
                <a:gd name="T45" fmla="*/ 0 h 38"/>
                <a:gd name="T46" fmla="*/ 4 w 77"/>
                <a:gd name="T47" fmla="*/ 0 h 38"/>
                <a:gd name="T48" fmla="*/ 0 w 77"/>
                <a:gd name="T49" fmla="*/ 5 h 38"/>
                <a:gd name="T50" fmla="*/ 9 w 77"/>
                <a:gd name="T51" fmla="*/ 1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7" h="38">
                  <a:moveTo>
                    <a:pt x="9" y="14"/>
                  </a:moveTo>
                  <a:lnTo>
                    <a:pt x="0" y="5"/>
                  </a:lnTo>
                  <a:lnTo>
                    <a:pt x="0" y="12"/>
                  </a:lnTo>
                  <a:lnTo>
                    <a:pt x="4" y="24"/>
                  </a:lnTo>
                  <a:lnTo>
                    <a:pt x="14" y="29"/>
                  </a:lnTo>
                  <a:lnTo>
                    <a:pt x="26" y="34"/>
                  </a:lnTo>
                  <a:lnTo>
                    <a:pt x="38" y="34"/>
                  </a:lnTo>
                  <a:lnTo>
                    <a:pt x="50" y="38"/>
                  </a:lnTo>
                  <a:lnTo>
                    <a:pt x="62" y="34"/>
                  </a:lnTo>
                  <a:lnTo>
                    <a:pt x="77" y="31"/>
                  </a:lnTo>
                  <a:lnTo>
                    <a:pt x="72" y="17"/>
                  </a:lnTo>
                  <a:lnTo>
                    <a:pt x="62" y="19"/>
                  </a:lnTo>
                  <a:lnTo>
                    <a:pt x="50" y="19"/>
                  </a:lnTo>
                  <a:lnTo>
                    <a:pt x="38" y="19"/>
                  </a:lnTo>
                  <a:lnTo>
                    <a:pt x="26" y="19"/>
                  </a:lnTo>
                  <a:lnTo>
                    <a:pt x="19" y="14"/>
                  </a:lnTo>
                  <a:lnTo>
                    <a:pt x="14" y="14"/>
                  </a:lnTo>
                  <a:lnTo>
                    <a:pt x="14" y="12"/>
                  </a:lnTo>
                  <a:lnTo>
                    <a:pt x="14" y="10"/>
                  </a:lnTo>
                  <a:lnTo>
                    <a:pt x="4" y="0"/>
                  </a:lnTo>
                  <a:lnTo>
                    <a:pt x="14" y="10"/>
                  </a:lnTo>
                  <a:lnTo>
                    <a:pt x="14" y="2"/>
                  </a:lnTo>
                  <a:lnTo>
                    <a:pt x="9" y="0"/>
                  </a:lnTo>
                  <a:lnTo>
                    <a:pt x="4" y="0"/>
                  </a:lnTo>
                  <a:lnTo>
                    <a:pt x="0" y="5"/>
                  </a:lnTo>
                  <a:lnTo>
                    <a:pt x="9" y="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399" name="Freeform 47"/>
            <p:cNvSpPr>
              <a:spLocks/>
            </p:cNvSpPr>
            <p:nvPr/>
          </p:nvSpPr>
          <p:spPr bwMode="auto">
            <a:xfrm>
              <a:off x="2470" y="3997"/>
              <a:ext cx="120" cy="84"/>
            </a:xfrm>
            <a:custGeom>
              <a:avLst/>
              <a:gdLst>
                <a:gd name="T0" fmla="*/ 15 w 111"/>
                <a:gd name="T1" fmla="*/ 84 h 84"/>
                <a:gd name="T2" fmla="*/ 15 w 111"/>
                <a:gd name="T3" fmla="*/ 84 h 84"/>
                <a:gd name="T4" fmla="*/ 17 w 111"/>
                <a:gd name="T5" fmla="*/ 75 h 84"/>
                <a:gd name="T6" fmla="*/ 22 w 111"/>
                <a:gd name="T7" fmla="*/ 65 h 84"/>
                <a:gd name="T8" fmla="*/ 34 w 111"/>
                <a:gd name="T9" fmla="*/ 58 h 84"/>
                <a:gd name="T10" fmla="*/ 49 w 111"/>
                <a:gd name="T11" fmla="*/ 48 h 84"/>
                <a:gd name="T12" fmla="*/ 61 w 111"/>
                <a:gd name="T13" fmla="*/ 38 h 84"/>
                <a:gd name="T14" fmla="*/ 80 w 111"/>
                <a:gd name="T15" fmla="*/ 29 h 84"/>
                <a:gd name="T16" fmla="*/ 97 w 111"/>
                <a:gd name="T17" fmla="*/ 22 h 84"/>
                <a:gd name="T18" fmla="*/ 111 w 111"/>
                <a:gd name="T19" fmla="*/ 14 h 84"/>
                <a:gd name="T20" fmla="*/ 106 w 111"/>
                <a:gd name="T21" fmla="*/ 0 h 84"/>
                <a:gd name="T22" fmla="*/ 92 w 111"/>
                <a:gd name="T23" fmla="*/ 7 h 84"/>
                <a:gd name="T24" fmla="*/ 75 w 111"/>
                <a:gd name="T25" fmla="*/ 14 h 84"/>
                <a:gd name="T26" fmla="*/ 56 w 111"/>
                <a:gd name="T27" fmla="*/ 24 h 84"/>
                <a:gd name="T28" fmla="*/ 39 w 111"/>
                <a:gd name="T29" fmla="*/ 34 h 84"/>
                <a:gd name="T30" fmla="*/ 25 w 111"/>
                <a:gd name="T31" fmla="*/ 43 h 84"/>
                <a:gd name="T32" fmla="*/ 12 w 111"/>
                <a:gd name="T33" fmla="*/ 55 h 84"/>
                <a:gd name="T34" fmla="*/ 3 w 111"/>
                <a:gd name="T35" fmla="*/ 70 h 84"/>
                <a:gd name="T36" fmla="*/ 0 w 111"/>
                <a:gd name="T37" fmla="*/ 84 h 84"/>
                <a:gd name="T38" fmla="*/ 0 w 111"/>
                <a:gd name="T39" fmla="*/ 84 h 84"/>
                <a:gd name="T40" fmla="*/ 15 w 111"/>
                <a:gd name="T41" fmla="*/ 8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1" h="84">
                  <a:moveTo>
                    <a:pt x="15" y="84"/>
                  </a:moveTo>
                  <a:lnTo>
                    <a:pt x="15" y="84"/>
                  </a:lnTo>
                  <a:lnTo>
                    <a:pt x="17" y="75"/>
                  </a:lnTo>
                  <a:lnTo>
                    <a:pt x="22" y="65"/>
                  </a:lnTo>
                  <a:lnTo>
                    <a:pt x="34" y="58"/>
                  </a:lnTo>
                  <a:lnTo>
                    <a:pt x="49" y="48"/>
                  </a:lnTo>
                  <a:lnTo>
                    <a:pt x="61" y="38"/>
                  </a:lnTo>
                  <a:lnTo>
                    <a:pt x="80" y="29"/>
                  </a:lnTo>
                  <a:lnTo>
                    <a:pt x="97" y="22"/>
                  </a:lnTo>
                  <a:lnTo>
                    <a:pt x="111" y="14"/>
                  </a:lnTo>
                  <a:lnTo>
                    <a:pt x="106" y="0"/>
                  </a:lnTo>
                  <a:lnTo>
                    <a:pt x="92" y="7"/>
                  </a:lnTo>
                  <a:lnTo>
                    <a:pt x="75" y="14"/>
                  </a:lnTo>
                  <a:lnTo>
                    <a:pt x="56" y="24"/>
                  </a:lnTo>
                  <a:lnTo>
                    <a:pt x="39" y="34"/>
                  </a:lnTo>
                  <a:lnTo>
                    <a:pt x="25" y="43"/>
                  </a:lnTo>
                  <a:lnTo>
                    <a:pt x="12" y="55"/>
                  </a:lnTo>
                  <a:lnTo>
                    <a:pt x="3" y="70"/>
                  </a:lnTo>
                  <a:lnTo>
                    <a:pt x="0" y="84"/>
                  </a:lnTo>
                  <a:lnTo>
                    <a:pt x="0" y="84"/>
                  </a:lnTo>
                  <a:lnTo>
                    <a:pt x="15" y="8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00" name="Freeform 48"/>
            <p:cNvSpPr>
              <a:spLocks/>
            </p:cNvSpPr>
            <p:nvPr/>
          </p:nvSpPr>
          <p:spPr bwMode="auto">
            <a:xfrm>
              <a:off x="2470" y="4057"/>
              <a:ext cx="293" cy="49"/>
            </a:xfrm>
            <a:custGeom>
              <a:avLst/>
              <a:gdLst>
                <a:gd name="T0" fmla="*/ 270 w 270"/>
                <a:gd name="T1" fmla="*/ 7 h 49"/>
                <a:gd name="T2" fmla="*/ 258 w 270"/>
                <a:gd name="T3" fmla="*/ 0 h 49"/>
                <a:gd name="T4" fmla="*/ 229 w 270"/>
                <a:gd name="T5" fmla="*/ 10 h 49"/>
                <a:gd name="T6" fmla="*/ 193 w 270"/>
                <a:gd name="T7" fmla="*/ 17 h 49"/>
                <a:gd name="T8" fmla="*/ 152 w 270"/>
                <a:gd name="T9" fmla="*/ 24 h 49"/>
                <a:gd name="T10" fmla="*/ 109 w 270"/>
                <a:gd name="T11" fmla="*/ 29 h 49"/>
                <a:gd name="T12" fmla="*/ 70 w 270"/>
                <a:gd name="T13" fmla="*/ 29 h 49"/>
                <a:gd name="T14" fmla="*/ 39 w 270"/>
                <a:gd name="T15" fmla="*/ 29 h 49"/>
                <a:gd name="T16" fmla="*/ 20 w 270"/>
                <a:gd name="T17" fmla="*/ 27 h 49"/>
                <a:gd name="T18" fmla="*/ 15 w 270"/>
                <a:gd name="T19" fmla="*/ 24 h 49"/>
                <a:gd name="T20" fmla="*/ 0 w 270"/>
                <a:gd name="T21" fmla="*/ 24 h 49"/>
                <a:gd name="T22" fmla="*/ 15 w 270"/>
                <a:gd name="T23" fmla="*/ 41 h 49"/>
                <a:gd name="T24" fmla="*/ 39 w 270"/>
                <a:gd name="T25" fmla="*/ 44 h 49"/>
                <a:gd name="T26" fmla="*/ 70 w 270"/>
                <a:gd name="T27" fmla="*/ 49 h 49"/>
                <a:gd name="T28" fmla="*/ 109 w 270"/>
                <a:gd name="T29" fmla="*/ 44 h 49"/>
                <a:gd name="T30" fmla="*/ 152 w 270"/>
                <a:gd name="T31" fmla="*/ 39 h 49"/>
                <a:gd name="T32" fmla="*/ 193 w 270"/>
                <a:gd name="T33" fmla="*/ 32 h 49"/>
                <a:gd name="T34" fmla="*/ 229 w 270"/>
                <a:gd name="T35" fmla="*/ 24 h 49"/>
                <a:gd name="T36" fmla="*/ 263 w 270"/>
                <a:gd name="T37" fmla="*/ 15 h 49"/>
                <a:gd name="T38" fmla="*/ 251 w 270"/>
                <a:gd name="T39" fmla="*/ 7 h 49"/>
                <a:gd name="T40" fmla="*/ 263 w 270"/>
                <a:gd name="T41" fmla="*/ 15 h 49"/>
                <a:gd name="T42" fmla="*/ 268 w 270"/>
                <a:gd name="T43" fmla="*/ 10 h 49"/>
                <a:gd name="T44" fmla="*/ 268 w 270"/>
                <a:gd name="T45" fmla="*/ 5 h 49"/>
                <a:gd name="T46" fmla="*/ 266 w 270"/>
                <a:gd name="T47" fmla="*/ 0 h 49"/>
                <a:gd name="T48" fmla="*/ 258 w 270"/>
                <a:gd name="T49" fmla="*/ 0 h 49"/>
                <a:gd name="T50" fmla="*/ 270 w 270"/>
                <a:gd name="T51" fmla="*/ 7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0" h="49">
                  <a:moveTo>
                    <a:pt x="270" y="7"/>
                  </a:moveTo>
                  <a:lnTo>
                    <a:pt x="258" y="0"/>
                  </a:lnTo>
                  <a:lnTo>
                    <a:pt x="229" y="10"/>
                  </a:lnTo>
                  <a:lnTo>
                    <a:pt x="193" y="17"/>
                  </a:lnTo>
                  <a:lnTo>
                    <a:pt x="152" y="24"/>
                  </a:lnTo>
                  <a:lnTo>
                    <a:pt x="109" y="29"/>
                  </a:lnTo>
                  <a:lnTo>
                    <a:pt x="70" y="29"/>
                  </a:lnTo>
                  <a:lnTo>
                    <a:pt x="39" y="29"/>
                  </a:lnTo>
                  <a:lnTo>
                    <a:pt x="20" y="27"/>
                  </a:lnTo>
                  <a:lnTo>
                    <a:pt x="15" y="24"/>
                  </a:lnTo>
                  <a:lnTo>
                    <a:pt x="0" y="24"/>
                  </a:lnTo>
                  <a:lnTo>
                    <a:pt x="15" y="41"/>
                  </a:lnTo>
                  <a:lnTo>
                    <a:pt x="39" y="44"/>
                  </a:lnTo>
                  <a:lnTo>
                    <a:pt x="70" y="49"/>
                  </a:lnTo>
                  <a:lnTo>
                    <a:pt x="109" y="44"/>
                  </a:lnTo>
                  <a:lnTo>
                    <a:pt x="152" y="39"/>
                  </a:lnTo>
                  <a:lnTo>
                    <a:pt x="193" y="32"/>
                  </a:lnTo>
                  <a:lnTo>
                    <a:pt x="229" y="24"/>
                  </a:lnTo>
                  <a:lnTo>
                    <a:pt x="263" y="15"/>
                  </a:lnTo>
                  <a:lnTo>
                    <a:pt x="251" y="7"/>
                  </a:lnTo>
                  <a:lnTo>
                    <a:pt x="263" y="15"/>
                  </a:lnTo>
                  <a:lnTo>
                    <a:pt x="268" y="10"/>
                  </a:lnTo>
                  <a:lnTo>
                    <a:pt x="268" y="5"/>
                  </a:lnTo>
                  <a:lnTo>
                    <a:pt x="266" y="0"/>
                  </a:lnTo>
                  <a:lnTo>
                    <a:pt x="258" y="0"/>
                  </a:lnTo>
                  <a:lnTo>
                    <a:pt x="270"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01" name="Freeform 49"/>
            <p:cNvSpPr>
              <a:spLocks/>
            </p:cNvSpPr>
            <p:nvPr/>
          </p:nvSpPr>
          <p:spPr bwMode="auto">
            <a:xfrm>
              <a:off x="2742" y="4064"/>
              <a:ext cx="21" cy="46"/>
            </a:xfrm>
            <a:custGeom>
              <a:avLst/>
              <a:gdLst>
                <a:gd name="T0" fmla="*/ 10 w 19"/>
                <a:gd name="T1" fmla="*/ 29 h 46"/>
                <a:gd name="T2" fmla="*/ 19 w 19"/>
                <a:gd name="T3" fmla="*/ 37 h 46"/>
                <a:gd name="T4" fmla="*/ 19 w 19"/>
                <a:gd name="T5" fmla="*/ 0 h 46"/>
                <a:gd name="T6" fmla="*/ 0 w 19"/>
                <a:gd name="T7" fmla="*/ 0 h 46"/>
                <a:gd name="T8" fmla="*/ 0 w 19"/>
                <a:gd name="T9" fmla="*/ 37 h 46"/>
                <a:gd name="T10" fmla="*/ 10 w 19"/>
                <a:gd name="T11" fmla="*/ 44 h 46"/>
                <a:gd name="T12" fmla="*/ 0 w 19"/>
                <a:gd name="T13" fmla="*/ 37 h 46"/>
                <a:gd name="T14" fmla="*/ 3 w 19"/>
                <a:gd name="T15" fmla="*/ 44 h 46"/>
                <a:gd name="T16" fmla="*/ 10 w 19"/>
                <a:gd name="T17" fmla="*/ 46 h 46"/>
                <a:gd name="T18" fmla="*/ 17 w 19"/>
                <a:gd name="T19" fmla="*/ 44 h 46"/>
                <a:gd name="T20" fmla="*/ 19 w 19"/>
                <a:gd name="T21" fmla="*/ 37 h 46"/>
                <a:gd name="T22" fmla="*/ 10 w 19"/>
                <a:gd name="T23" fmla="*/ 29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46">
                  <a:moveTo>
                    <a:pt x="10" y="29"/>
                  </a:moveTo>
                  <a:lnTo>
                    <a:pt x="19" y="37"/>
                  </a:lnTo>
                  <a:lnTo>
                    <a:pt x="19" y="0"/>
                  </a:lnTo>
                  <a:lnTo>
                    <a:pt x="0" y="0"/>
                  </a:lnTo>
                  <a:lnTo>
                    <a:pt x="0" y="37"/>
                  </a:lnTo>
                  <a:lnTo>
                    <a:pt x="10" y="44"/>
                  </a:lnTo>
                  <a:lnTo>
                    <a:pt x="0" y="37"/>
                  </a:lnTo>
                  <a:lnTo>
                    <a:pt x="3" y="44"/>
                  </a:lnTo>
                  <a:lnTo>
                    <a:pt x="10" y="46"/>
                  </a:lnTo>
                  <a:lnTo>
                    <a:pt x="17" y="44"/>
                  </a:lnTo>
                  <a:lnTo>
                    <a:pt x="19" y="37"/>
                  </a:lnTo>
                  <a:lnTo>
                    <a:pt x="10" y="2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02" name="Freeform 50"/>
            <p:cNvSpPr>
              <a:spLocks/>
            </p:cNvSpPr>
            <p:nvPr/>
          </p:nvSpPr>
          <p:spPr bwMode="auto">
            <a:xfrm>
              <a:off x="2753" y="4093"/>
              <a:ext cx="63" cy="20"/>
            </a:xfrm>
            <a:custGeom>
              <a:avLst/>
              <a:gdLst>
                <a:gd name="T0" fmla="*/ 38 w 58"/>
                <a:gd name="T1" fmla="*/ 13 h 20"/>
                <a:gd name="T2" fmla="*/ 48 w 58"/>
                <a:gd name="T3" fmla="*/ 5 h 20"/>
                <a:gd name="T4" fmla="*/ 0 w 58"/>
                <a:gd name="T5" fmla="*/ 0 h 20"/>
                <a:gd name="T6" fmla="*/ 0 w 58"/>
                <a:gd name="T7" fmla="*/ 15 h 20"/>
                <a:gd name="T8" fmla="*/ 48 w 58"/>
                <a:gd name="T9" fmla="*/ 20 h 20"/>
                <a:gd name="T10" fmla="*/ 58 w 58"/>
                <a:gd name="T11" fmla="*/ 13 h 20"/>
                <a:gd name="T12" fmla="*/ 48 w 58"/>
                <a:gd name="T13" fmla="*/ 20 h 20"/>
                <a:gd name="T14" fmla="*/ 53 w 58"/>
                <a:gd name="T15" fmla="*/ 17 h 20"/>
                <a:gd name="T16" fmla="*/ 55 w 58"/>
                <a:gd name="T17" fmla="*/ 13 h 20"/>
                <a:gd name="T18" fmla="*/ 53 w 58"/>
                <a:gd name="T19" fmla="*/ 8 h 20"/>
                <a:gd name="T20" fmla="*/ 48 w 58"/>
                <a:gd name="T21" fmla="*/ 5 h 20"/>
                <a:gd name="T22" fmla="*/ 38 w 58"/>
                <a:gd name="T23" fmla="*/ 13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 h="20">
                  <a:moveTo>
                    <a:pt x="38" y="13"/>
                  </a:moveTo>
                  <a:lnTo>
                    <a:pt x="48" y="5"/>
                  </a:lnTo>
                  <a:lnTo>
                    <a:pt x="0" y="0"/>
                  </a:lnTo>
                  <a:lnTo>
                    <a:pt x="0" y="15"/>
                  </a:lnTo>
                  <a:lnTo>
                    <a:pt x="48" y="20"/>
                  </a:lnTo>
                  <a:lnTo>
                    <a:pt x="58" y="13"/>
                  </a:lnTo>
                  <a:lnTo>
                    <a:pt x="48" y="20"/>
                  </a:lnTo>
                  <a:lnTo>
                    <a:pt x="53" y="17"/>
                  </a:lnTo>
                  <a:lnTo>
                    <a:pt x="55" y="13"/>
                  </a:lnTo>
                  <a:lnTo>
                    <a:pt x="53" y="8"/>
                  </a:lnTo>
                  <a:lnTo>
                    <a:pt x="48" y="5"/>
                  </a:lnTo>
                  <a:lnTo>
                    <a:pt x="38" y="1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03" name="Freeform 51"/>
            <p:cNvSpPr>
              <a:spLocks/>
            </p:cNvSpPr>
            <p:nvPr/>
          </p:nvSpPr>
          <p:spPr bwMode="auto">
            <a:xfrm>
              <a:off x="2794" y="3985"/>
              <a:ext cx="44" cy="121"/>
            </a:xfrm>
            <a:custGeom>
              <a:avLst/>
              <a:gdLst>
                <a:gd name="T0" fmla="*/ 34 w 41"/>
                <a:gd name="T1" fmla="*/ 14 h 121"/>
                <a:gd name="T2" fmla="*/ 27 w 41"/>
                <a:gd name="T3" fmla="*/ 7 h 121"/>
                <a:gd name="T4" fmla="*/ 22 w 41"/>
                <a:gd name="T5" fmla="*/ 31 h 121"/>
                <a:gd name="T6" fmla="*/ 15 w 41"/>
                <a:gd name="T7" fmla="*/ 60 h 121"/>
                <a:gd name="T8" fmla="*/ 5 w 41"/>
                <a:gd name="T9" fmla="*/ 94 h 121"/>
                <a:gd name="T10" fmla="*/ 0 w 41"/>
                <a:gd name="T11" fmla="*/ 121 h 121"/>
                <a:gd name="T12" fmla="*/ 20 w 41"/>
                <a:gd name="T13" fmla="*/ 121 h 121"/>
                <a:gd name="T14" fmla="*/ 20 w 41"/>
                <a:gd name="T15" fmla="*/ 94 h 121"/>
                <a:gd name="T16" fmla="*/ 29 w 41"/>
                <a:gd name="T17" fmla="*/ 65 h 121"/>
                <a:gd name="T18" fmla="*/ 37 w 41"/>
                <a:gd name="T19" fmla="*/ 31 h 121"/>
                <a:gd name="T20" fmla="*/ 41 w 41"/>
                <a:gd name="T21" fmla="*/ 7 h 121"/>
                <a:gd name="T22" fmla="*/ 34 w 41"/>
                <a:gd name="T23" fmla="*/ 0 h 121"/>
                <a:gd name="T24" fmla="*/ 41 w 41"/>
                <a:gd name="T25" fmla="*/ 7 h 121"/>
                <a:gd name="T26" fmla="*/ 39 w 41"/>
                <a:gd name="T27" fmla="*/ 2 h 121"/>
                <a:gd name="T28" fmla="*/ 34 w 41"/>
                <a:gd name="T29" fmla="*/ 0 h 121"/>
                <a:gd name="T30" fmla="*/ 29 w 41"/>
                <a:gd name="T31" fmla="*/ 2 h 121"/>
                <a:gd name="T32" fmla="*/ 27 w 41"/>
                <a:gd name="T33" fmla="*/ 7 h 121"/>
                <a:gd name="T34" fmla="*/ 34 w 41"/>
                <a:gd name="T35" fmla="*/ 14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 h="121">
                  <a:moveTo>
                    <a:pt x="34" y="14"/>
                  </a:moveTo>
                  <a:lnTo>
                    <a:pt x="27" y="7"/>
                  </a:lnTo>
                  <a:lnTo>
                    <a:pt x="22" y="31"/>
                  </a:lnTo>
                  <a:lnTo>
                    <a:pt x="15" y="60"/>
                  </a:lnTo>
                  <a:lnTo>
                    <a:pt x="5" y="94"/>
                  </a:lnTo>
                  <a:lnTo>
                    <a:pt x="0" y="121"/>
                  </a:lnTo>
                  <a:lnTo>
                    <a:pt x="20" y="121"/>
                  </a:lnTo>
                  <a:lnTo>
                    <a:pt x="20" y="94"/>
                  </a:lnTo>
                  <a:lnTo>
                    <a:pt x="29" y="65"/>
                  </a:lnTo>
                  <a:lnTo>
                    <a:pt x="37" y="31"/>
                  </a:lnTo>
                  <a:lnTo>
                    <a:pt x="41" y="7"/>
                  </a:lnTo>
                  <a:lnTo>
                    <a:pt x="34" y="0"/>
                  </a:lnTo>
                  <a:lnTo>
                    <a:pt x="41" y="7"/>
                  </a:lnTo>
                  <a:lnTo>
                    <a:pt x="39" y="2"/>
                  </a:lnTo>
                  <a:lnTo>
                    <a:pt x="34" y="0"/>
                  </a:lnTo>
                  <a:lnTo>
                    <a:pt x="29" y="2"/>
                  </a:lnTo>
                  <a:lnTo>
                    <a:pt x="27" y="7"/>
                  </a:lnTo>
                  <a:lnTo>
                    <a:pt x="34" y="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04" name="Freeform 52"/>
            <p:cNvSpPr>
              <a:spLocks/>
            </p:cNvSpPr>
            <p:nvPr/>
          </p:nvSpPr>
          <p:spPr bwMode="auto">
            <a:xfrm>
              <a:off x="3173" y="3985"/>
              <a:ext cx="324" cy="135"/>
            </a:xfrm>
            <a:custGeom>
              <a:avLst/>
              <a:gdLst>
                <a:gd name="T0" fmla="*/ 190 w 299"/>
                <a:gd name="T1" fmla="*/ 0 h 135"/>
                <a:gd name="T2" fmla="*/ 198 w 299"/>
                <a:gd name="T3" fmla="*/ 9 h 135"/>
                <a:gd name="T4" fmla="*/ 202 w 299"/>
                <a:gd name="T5" fmla="*/ 22 h 135"/>
                <a:gd name="T6" fmla="*/ 202 w 299"/>
                <a:gd name="T7" fmla="*/ 29 h 135"/>
                <a:gd name="T8" fmla="*/ 195 w 299"/>
                <a:gd name="T9" fmla="*/ 36 h 135"/>
                <a:gd name="T10" fmla="*/ 183 w 299"/>
                <a:gd name="T11" fmla="*/ 41 h 135"/>
                <a:gd name="T12" fmla="*/ 171 w 299"/>
                <a:gd name="T13" fmla="*/ 43 h 135"/>
                <a:gd name="T14" fmla="*/ 159 w 299"/>
                <a:gd name="T15" fmla="*/ 41 h 135"/>
                <a:gd name="T16" fmla="*/ 147 w 299"/>
                <a:gd name="T17" fmla="*/ 38 h 135"/>
                <a:gd name="T18" fmla="*/ 133 w 299"/>
                <a:gd name="T19" fmla="*/ 31 h 135"/>
                <a:gd name="T20" fmla="*/ 120 w 299"/>
                <a:gd name="T21" fmla="*/ 24 h 135"/>
                <a:gd name="T22" fmla="*/ 106 w 299"/>
                <a:gd name="T23" fmla="*/ 17 h 135"/>
                <a:gd name="T24" fmla="*/ 92 w 299"/>
                <a:gd name="T25" fmla="*/ 7 h 135"/>
                <a:gd name="T26" fmla="*/ 87 w 299"/>
                <a:gd name="T27" fmla="*/ 7 h 135"/>
                <a:gd name="T28" fmla="*/ 75 w 299"/>
                <a:gd name="T29" fmla="*/ 7 h 135"/>
                <a:gd name="T30" fmla="*/ 63 w 299"/>
                <a:gd name="T31" fmla="*/ 7 h 135"/>
                <a:gd name="T32" fmla="*/ 48 w 299"/>
                <a:gd name="T33" fmla="*/ 5 h 135"/>
                <a:gd name="T34" fmla="*/ 34 w 299"/>
                <a:gd name="T35" fmla="*/ 5 h 135"/>
                <a:gd name="T36" fmla="*/ 19 w 299"/>
                <a:gd name="T37" fmla="*/ 7 h 135"/>
                <a:gd name="T38" fmla="*/ 7 w 299"/>
                <a:gd name="T39" fmla="*/ 7 h 135"/>
                <a:gd name="T40" fmla="*/ 0 w 299"/>
                <a:gd name="T41" fmla="*/ 9 h 135"/>
                <a:gd name="T42" fmla="*/ 12 w 299"/>
                <a:gd name="T43" fmla="*/ 50 h 135"/>
                <a:gd name="T44" fmla="*/ 22 w 299"/>
                <a:gd name="T45" fmla="*/ 92 h 135"/>
                <a:gd name="T46" fmla="*/ 31 w 299"/>
                <a:gd name="T47" fmla="*/ 121 h 135"/>
                <a:gd name="T48" fmla="*/ 34 w 299"/>
                <a:gd name="T49" fmla="*/ 133 h 135"/>
                <a:gd name="T50" fmla="*/ 75 w 299"/>
                <a:gd name="T51" fmla="*/ 135 h 135"/>
                <a:gd name="T52" fmla="*/ 77 w 299"/>
                <a:gd name="T53" fmla="*/ 75 h 135"/>
                <a:gd name="T54" fmla="*/ 89 w 299"/>
                <a:gd name="T55" fmla="*/ 84 h 135"/>
                <a:gd name="T56" fmla="*/ 104 w 299"/>
                <a:gd name="T57" fmla="*/ 94 h 135"/>
                <a:gd name="T58" fmla="*/ 120 w 299"/>
                <a:gd name="T59" fmla="*/ 104 h 135"/>
                <a:gd name="T60" fmla="*/ 137 w 299"/>
                <a:gd name="T61" fmla="*/ 111 h 135"/>
                <a:gd name="T62" fmla="*/ 157 w 299"/>
                <a:gd name="T63" fmla="*/ 116 h 135"/>
                <a:gd name="T64" fmla="*/ 176 w 299"/>
                <a:gd name="T65" fmla="*/ 123 h 135"/>
                <a:gd name="T66" fmla="*/ 195 w 299"/>
                <a:gd name="T67" fmla="*/ 125 h 135"/>
                <a:gd name="T68" fmla="*/ 214 w 299"/>
                <a:gd name="T69" fmla="*/ 128 h 135"/>
                <a:gd name="T70" fmla="*/ 234 w 299"/>
                <a:gd name="T71" fmla="*/ 128 h 135"/>
                <a:gd name="T72" fmla="*/ 253 w 299"/>
                <a:gd name="T73" fmla="*/ 125 h 135"/>
                <a:gd name="T74" fmla="*/ 268 w 299"/>
                <a:gd name="T75" fmla="*/ 123 h 135"/>
                <a:gd name="T76" fmla="*/ 282 w 299"/>
                <a:gd name="T77" fmla="*/ 121 h 135"/>
                <a:gd name="T78" fmla="*/ 292 w 299"/>
                <a:gd name="T79" fmla="*/ 116 h 135"/>
                <a:gd name="T80" fmla="*/ 299 w 299"/>
                <a:gd name="T81" fmla="*/ 108 h 135"/>
                <a:gd name="T82" fmla="*/ 299 w 299"/>
                <a:gd name="T83" fmla="*/ 101 h 135"/>
                <a:gd name="T84" fmla="*/ 296 w 299"/>
                <a:gd name="T85" fmla="*/ 92 h 135"/>
                <a:gd name="T86" fmla="*/ 287 w 299"/>
                <a:gd name="T87" fmla="*/ 79 h 135"/>
                <a:gd name="T88" fmla="*/ 275 w 299"/>
                <a:gd name="T89" fmla="*/ 67 h 135"/>
                <a:gd name="T90" fmla="*/ 260 w 299"/>
                <a:gd name="T91" fmla="*/ 55 h 135"/>
                <a:gd name="T92" fmla="*/ 246 w 299"/>
                <a:gd name="T93" fmla="*/ 41 h 135"/>
                <a:gd name="T94" fmla="*/ 229 w 299"/>
                <a:gd name="T95" fmla="*/ 29 h 135"/>
                <a:gd name="T96" fmla="*/ 214 w 299"/>
                <a:gd name="T97" fmla="*/ 19 h 135"/>
                <a:gd name="T98" fmla="*/ 200 w 299"/>
                <a:gd name="T99" fmla="*/ 7 h 135"/>
                <a:gd name="T100" fmla="*/ 190 w 299"/>
                <a:gd name="T101"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99" h="135">
                  <a:moveTo>
                    <a:pt x="190" y="0"/>
                  </a:moveTo>
                  <a:lnTo>
                    <a:pt x="198" y="9"/>
                  </a:lnTo>
                  <a:lnTo>
                    <a:pt x="202" y="22"/>
                  </a:lnTo>
                  <a:lnTo>
                    <a:pt x="202" y="29"/>
                  </a:lnTo>
                  <a:lnTo>
                    <a:pt x="195" y="36"/>
                  </a:lnTo>
                  <a:lnTo>
                    <a:pt x="183" y="41"/>
                  </a:lnTo>
                  <a:lnTo>
                    <a:pt x="171" y="43"/>
                  </a:lnTo>
                  <a:lnTo>
                    <a:pt x="159" y="41"/>
                  </a:lnTo>
                  <a:lnTo>
                    <a:pt x="147" y="38"/>
                  </a:lnTo>
                  <a:lnTo>
                    <a:pt x="133" y="31"/>
                  </a:lnTo>
                  <a:lnTo>
                    <a:pt x="120" y="24"/>
                  </a:lnTo>
                  <a:lnTo>
                    <a:pt x="106" y="17"/>
                  </a:lnTo>
                  <a:lnTo>
                    <a:pt x="92" y="7"/>
                  </a:lnTo>
                  <a:lnTo>
                    <a:pt x="87" y="7"/>
                  </a:lnTo>
                  <a:lnTo>
                    <a:pt x="75" y="7"/>
                  </a:lnTo>
                  <a:lnTo>
                    <a:pt x="63" y="7"/>
                  </a:lnTo>
                  <a:lnTo>
                    <a:pt x="48" y="5"/>
                  </a:lnTo>
                  <a:lnTo>
                    <a:pt x="34" y="5"/>
                  </a:lnTo>
                  <a:lnTo>
                    <a:pt x="19" y="7"/>
                  </a:lnTo>
                  <a:lnTo>
                    <a:pt x="7" y="7"/>
                  </a:lnTo>
                  <a:lnTo>
                    <a:pt x="0" y="9"/>
                  </a:lnTo>
                  <a:lnTo>
                    <a:pt x="12" y="50"/>
                  </a:lnTo>
                  <a:lnTo>
                    <a:pt x="22" y="92"/>
                  </a:lnTo>
                  <a:lnTo>
                    <a:pt x="31" y="121"/>
                  </a:lnTo>
                  <a:lnTo>
                    <a:pt x="34" y="133"/>
                  </a:lnTo>
                  <a:lnTo>
                    <a:pt x="75" y="135"/>
                  </a:lnTo>
                  <a:lnTo>
                    <a:pt x="77" y="75"/>
                  </a:lnTo>
                  <a:lnTo>
                    <a:pt x="89" y="84"/>
                  </a:lnTo>
                  <a:lnTo>
                    <a:pt x="104" y="94"/>
                  </a:lnTo>
                  <a:lnTo>
                    <a:pt x="120" y="104"/>
                  </a:lnTo>
                  <a:lnTo>
                    <a:pt x="137" y="111"/>
                  </a:lnTo>
                  <a:lnTo>
                    <a:pt x="157" y="116"/>
                  </a:lnTo>
                  <a:lnTo>
                    <a:pt x="176" y="123"/>
                  </a:lnTo>
                  <a:lnTo>
                    <a:pt x="195" y="125"/>
                  </a:lnTo>
                  <a:lnTo>
                    <a:pt x="214" y="128"/>
                  </a:lnTo>
                  <a:lnTo>
                    <a:pt x="234" y="128"/>
                  </a:lnTo>
                  <a:lnTo>
                    <a:pt x="253" y="125"/>
                  </a:lnTo>
                  <a:lnTo>
                    <a:pt x="268" y="123"/>
                  </a:lnTo>
                  <a:lnTo>
                    <a:pt x="282" y="121"/>
                  </a:lnTo>
                  <a:lnTo>
                    <a:pt x="292" y="116"/>
                  </a:lnTo>
                  <a:lnTo>
                    <a:pt x="299" y="108"/>
                  </a:lnTo>
                  <a:lnTo>
                    <a:pt x="299" y="101"/>
                  </a:lnTo>
                  <a:lnTo>
                    <a:pt x="296" y="92"/>
                  </a:lnTo>
                  <a:lnTo>
                    <a:pt x="287" y="79"/>
                  </a:lnTo>
                  <a:lnTo>
                    <a:pt x="275" y="67"/>
                  </a:lnTo>
                  <a:lnTo>
                    <a:pt x="260" y="55"/>
                  </a:lnTo>
                  <a:lnTo>
                    <a:pt x="246" y="41"/>
                  </a:lnTo>
                  <a:lnTo>
                    <a:pt x="229" y="29"/>
                  </a:lnTo>
                  <a:lnTo>
                    <a:pt x="214" y="19"/>
                  </a:lnTo>
                  <a:lnTo>
                    <a:pt x="200" y="7"/>
                  </a:lnTo>
                  <a:lnTo>
                    <a:pt x="190"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05" name="Freeform 53"/>
            <p:cNvSpPr>
              <a:spLocks/>
            </p:cNvSpPr>
            <p:nvPr/>
          </p:nvSpPr>
          <p:spPr bwMode="auto">
            <a:xfrm>
              <a:off x="3371" y="3980"/>
              <a:ext cx="30" cy="48"/>
            </a:xfrm>
            <a:custGeom>
              <a:avLst/>
              <a:gdLst>
                <a:gd name="T0" fmla="*/ 15 w 27"/>
                <a:gd name="T1" fmla="*/ 48 h 48"/>
                <a:gd name="T2" fmla="*/ 17 w 27"/>
                <a:gd name="T3" fmla="*/ 48 h 48"/>
                <a:gd name="T4" fmla="*/ 27 w 27"/>
                <a:gd name="T5" fmla="*/ 36 h 48"/>
                <a:gd name="T6" fmla="*/ 27 w 27"/>
                <a:gd name="T7" fmla="*/ 27 h 48"/>
                <a:gd name="T8" fmla="*/ 22 w 27"/>
                <a:gd name="T9" fmla="*/ 12 h 48"/>
                <a:gd name="T10" fmla="*/ 15 w 27"/>
                <a:gd name="T11" fmla="*/ 0 h 48"/>
                <a:gd name="T12" fmla="*/ 0 w 27"/>
                <a:gd name="T13" fmla="*/ 10 h 48"/>
                <a:gd name="T14" fmla="*/ 7 w 27"/>
                <a:gd name="T15" fmla="*/ 17 h 48"/>
                <a:gd name="T16" fmla="*/ 12 w 27"/>
                <a:gd name="T17" fmla="*/ 27 h 48"/>
                <a:gd name="T18" fmla="*/ 12 w 27"/>
                <a:gd name="T19" fmla="*/ 31 h 48"/>
                <a:gd name="T20" fmla="*/ 7 w 27"/>
                <a:gd name="T21" fmla="*/ 34 h 48"/>
                <a:gd name="T22" fmla="*/ 10 w 27"/>
                <a:gd name="T23" fmla="*/ 34 h 48"/>
                <a:gd name="T24" fmla="*/ 15 w 27"/>
                <a:gd name="T25"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 h="48">
                  <a:moveTo>
                    <a:pt x="15" y="48"/>
                  </a:moveTo>
                  <a:lnTo>
                    <a:pt x="17" y="48"/>
                  </a:lnTo>
                  <a:lnTo>
                    <a:pt x="27" y="36"/>
                  </a:lnTo>
                  <a:lnTo>
                    <a:pt x="27" y="27"/>
                  </a:lnTo>
                  <a:lnTo>
                    <a:pt x="22" y="12"/>
                  </a:lnTo>
                  <a:lnTo>
                    <a:pt x="15" y="0"/>
                  </a:lnTo>
                  <a:lnTo>
                    <a:pt x="0" y="10"/>
                  </a:lnTo>
                  <a:lnTo>
                    <a:pt x="7" y="17"/>
                  </a:lnTo>
                  <a:lnTo>
                    <a:pt x="12" y="27"/>
                  </a:lnTo>
                  <a:lnTo>
                    <a:pt x="12" y="31"/>
                  </a:lnTo>
                  <a:lnTo>
                    <a:pt x="7" y="34"/>
                  </a:lnTo>
                  <a:lnTo>
                    <a:pt x="10" y="34"/>
                  </a:lnTo>
                  <a:lnTo>
                    <a:pt x="15"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06" name="Freeform 54"/>
            <p:cNvSpPr>
              <a:spLocks/>
            </p:cNvSpPr>
            <p:nvPr/>
          </p:nvSpPr>
          <p:spPr bwMode="auto">
            <a:xfrm>
              <a:off x="3262" y="3982"/>
              <a:ext cx="126" cy="56"/>
            </a:xfrm>
            <a:custGeom>
              <a:avLst/>
              <a:gdLst>
                <a:gd name="T0" fmla="*/ 10 w 116"/>
                <a:gd name="T1" fmla="*/ 20 h 56"/>
                <a:gd name="T2" fmla="*/ 5 w 116"/>
                <a:gd name="T3" fmla="*/ 17 h 56"/>
                <a:gd name="T4" fmla="*/ 19 w 116"/>
                <a:gd name="T5" fmla="*/ 27 h 56"/>
                <a:gd name="T6" fmla="*/ 36 w 116"/>
                <a:gd name="T7" fmla="*/ 34 h 56"/>
                <a:gd name="T8" fmla="*/ 48 w 116"/>
                <a:gd name="T9" fmla="*/ 41 h 56"/>
                <a:gd name="T10" fmla="*/ 63 w 116"/>
                <a:gd name="T11" fmla="*/ 49 h 56"/>
                <a:gd name="T12" fmla="*/ 77 w 116"/>
                <a:gd name="T13" fmla="*/ 51 h 56"/>
                <a:gd name="T14" fmla="*/ 89 w 116"/>
                <a:gd name="T15" fmla="*/ 56 h 56"/>
                <a:gd name="T16" fmla="*/ 104 w 116"/>
                <a:gd name="T17" fmla="*/ 51 h 56"/>
                <a:gd name="T18" fmla="*/ 116 w 116"/>
                <a:gd name="T19" fmla="*/ 46 h 56"/>
                <a:gd name="T20" fmla="*/ 111 w 116"/>
                <a:gd name="T21" fmla="*/ 32 h 56"/>
                <a:gd name="T22" fmla="*/ 99 w 116"/>
                <a:gd name="T23" fmla="*/ 37 h 56"/>
                <a:gd name="T24" fmla="*/ 89 w 116"/>
                <a:gd name="T25" fmla="*/ 37 h 56"/>
                <a:gd name="T26" fmla="*/ 77 w 116"/>
                <a:gd name="T27" fmla="*/ 37 h 56"/>
                <a:gd name="T28" fmla="*/ 67 w 116"/>
                <a:gd name="T29" fmla="*/ 34 h 56"/>
                <a:gd name="T30" fmla="*/ 53 w 116"/>
                <a:gd name="T31" fmla="*/ 27 h 56"/>
                <a:gd name="T32" fmla="*/ 41 w 116"/>
                <a:gd name="T33" fmla="*/ 20 h 56"/>
                <a:gd name="T34" fmla="*/ 29 w 116"/>
                <a:gd name="T35" fmla="*/ 12 h 56"/>
                <a:gd name="T36" fmla="*/ 14 w 116"/>
                <a:gd name="T37" fmla="*/ 3 h 56"/>
                <a:gd name="T38" fmla="*/ 10 w 116"/>
                <a:gd name="T39" fmla="*/ 0 h 56"/>
                <a:gd name="T40" fmla="*/ 14 w 116"/>
                <a:gd name="T41" fmla="*/ 3 h 56"/>
                <a:gd name="T42" fmla="*/ 7 w 116"/>
                <a:gd name="T43" fmla="*/ 3 h 56"/>
                <a:gd name="T44" fmla="*/ 2 w 116"/>
                <a:gd name="T45" fmla="*/ 5 h 56"/>
                <a:gd name="T46" fmla="*/ 0 w 116"/>
                <a:gd name="T47" fmla="*/ 12 h 56"/>
                <a:gd name="T48" fmla="*/ 5 w 116"/>
                <a:gd name="T49" fmla="*/ 17 h 56"/>
                <a:gd name="T50" fmla="*/ 10 w 116"/>
                <a:gd name="T51" fmla="*/ 2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 h="56">
                  <a:moveTo>
                    <a:pt x="10" y="20"/>
                  </a:moveTo>
                  <a:lnTo>
                    <a:pt x="5" y="17"/>
                  </a:lnTo>
                  <a:lnTo>
                    <a:pt x="19" y="27"/>
                  </a:lnTo>
                  <a:lnTo>
                    <a:pt x="36" y="34"/>
                  </a:lnTo>
                  <a:lnTo>
                    <a:pt x="48" y="41"/>
                  </a:lnTo>
                  <a:lnTo>
                    <a:pt x="63" y="49"/>
                  </a:lnTo>
                  <a:lnTo>
                    <a:pt x="77" y="51"/>
                  </a:lnTo>
                  <a:lnTo>
                    <a:pt x="89" y="56"/>
                  </a:lnTo>
                  <a:lnTo>
                    <a:pt x="104" y="51"/>
                  </a:lnTo>
                  <a:lnTo>
                    <a:pt x="116" y="46"/>
                  </a:lnTo>
                  <a:lnTo>
                    <a:pt x="111" y="32"/>
                  </a:lnTo>
                  <a:lnTo>
                    <a:pt x="99" y="37"/>
                  </a:lnTo>
                  <a:lnTo>
                    <a:pt x="89" y="37"/>
                  </a:lnTo>
                  <a:lnTo>
                    <a:pt x="77" y="37"/>
                  </a:lnTo>
                  <a:lnTo>
                    <a:pt x="67" y="34"/>
                  </a:lnTo>
                  <a:lnTo>
                    <a:pt x="53" y="27"/>
                  </a:lnTo>
                  <a:lnTo>
                    <a:pt x="41" y="20"/>
                  </a:lnTo>
                  <a:lnTo>
                    <a:pt x="29" y="12"/>
                  </a:lnTo>
                  <a:lnTo>
                    <a:pt x="14" y="3"/>
                  </a:lnTo>
                  <a:lnTo>
                    <a:pt x="10" y="0"/>
                  </a:lnTo>
                  <a:lnTo>
                    <a:pt x="14" y="3"/>
                  </a:lnTo>
                  <a:lnTo>
                    <a:pt x="7" y="3"/>
                  </a:lnTo>
                  <a:lnTo>
                    <a:pt x="2" y="5"/>
                  </a:lnTo>
                  <a:lnTo>
                    <a:pt x="0" y="12"/>
                  </a:lnTo>
                  <a:lnTo>
                    <a:pt x="5" y="17"/>
                  </a:lnTo>
                  <a:lnTo>
                    <a:pt x="10"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07" name="Freeform 55"/>
            <p:cNvSpPr>
              <a:spLocks/>
            </p:cNvSpPr>
            <p:nvPr/>
          </p:nvSpPr>
          <p:spPr bwMode="auto">
            <a:xfrm>
              <a:off x="3166" y="3982"/>
              <a:ext cx="107" cy="20"/>
            </a:xfrm>
            <a:custGeom>
              <a:avLst/>
              <a:gdLst>
                <a:gd name="T0" fmla="*/ 14 w 99"/>
                <a:gd name="T1" fmla="*/ 10 h 20"/>
                <a:gd name="T2" fmla="*/ 9 w 99"/>
                <a:gd name="T3" fmla="*/ 20 h 20"/>
                <a:gd name="T4" fmla="*/ 14 w 99"/>
                <a:gd name="T5" fmla="*/ 17 h 20"/>
                <a:gd name="T6" fmla="*/ 26 w 99"/>
                <a:gd name="T7" fmla="*/ 17 h 20"/>
                <a:gd name="T8" fmla="*/ 41 w 99"/>
                <a:gd name="T9" fmla="*/ 15 h 20"/>
                <a:gd name="T10" fmla="*/ 55 w 99"/>
                <a:gd name="T11" fmla="*/ 15 h 20"/>
                <a:gd name="T12" fmla="*/ 70 w 99"/>
                <a:gd name="T13" fmla="*/ 17 h 20"/>
                <a:gd name="T14" fmla="*/ 82 w 99"/>
                <a:gd name="T15" fmla="*/ 20 h 20"/>
                <a:gd name="T16" fmla="*/ 94 w 99"/>
                <a:gd name="T17" fmla="*/ 20 h 20"/>
                <a:gd name="T18" fmla="*/ 99 w 99"/>
                <a:gd name="T19" fmla="*/ 20 h 20"/>
                <a:gd name="T20" fmla="*/ 99 w 99"/>
                <a:gd name="T21" fmla="*/ 0 h 20"/>
                <a:gd name="T22" fmla="*/ 94 w 99"/>
                <a:gd name="T23" fmla="*/ 0 h 20"/>
                <a:gd name="T24" fmla="*/ 82 w 99"/>
                <a:gd name="T25" fmla="*/ 0 h 20"/>
                <a:gd name="T26" fmla="*/ 70 w 99"/>
                <a:gd name="T27" fmla="*/ 3 h 20"/>
                <a:gd name="T28" fmla="*/ 55 w 99"/>
                <a:gd name="T29" fmla="*/ 0 h 20"/>
                <a:gd name="T30" fmla="*/ 41 w 99"/>
                <a:gd name="T31" fmla="*/ 0 h 20"/>
                <a:gd name="T32" fmla="*/ 26 w 99"/>
                <a:gd name="T33" fmla="*/ 3 h 20"/>
                <a:gd name="T34" fmla="*/ 14 w 99"/>
                <a:gd name="T35" fmla="*/ 3 h 20"/>
                <a:gd name="T36" fmla="*/ 4 w 99"/>
                <a:gd name="T37" fmla="*/ 5 h 20"/>
                <a:gd name="T38" fmla="*/ 0 w 99"/>
                <a:gd name="T39" fmla="*/ 15 h 20"/>
                <a:gd name="T40" fmla="*/ 4 w 99"/>
                <a:gd name="T41" fmla="*/ 5 h 20"/>
                <a:gd name="T42" fmla="*/ 0 w 99"/>
                <a:gd name="T43" fmla="*/ 8 h 20"/>
                <a:gd name="T44" fmla="*/ 0 w 99"/>
                <a:gd name="T45" fmla="*/ 15 h 20"/>
                <a:gd name="T46" fmla="*/ 2 w 99"/>
                <a:gd name="T47" fmla="*/ 20 h 20"/>
                <a:gd name="T48" fmla="*/ 9 w 99"/>
                <a:gd name="T49" fmla="*/ 20 h 20"/>
                <a:gd name="T50" fmla="*/ 14 w 99"/>
                <a:gd name="T51"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9" h="20">
                  <a:moveTo>
                    <a:pt x="14" y="10"/>
                  </a:moveTo>
                  <a:lnTo>
                    <a:pt x="9" y="20"/>
                  </a:lnTo>
                  <a:lnTo>
                    <a:pt x="14" y="17"/>
                  </a:lnTo>
                  <a:lnTo>
                    <a:pt x="26" y="17"/>
                  </a:lnTo>
                  <a:lnTo>
                    <a:pt x="41" y="15"/>
                  </a:lnTo>
                  <a:lnTo>
                    <a:pt x="55" y="15"/>
                  </a:lnTo>
                  <a:lnTo>
                    <a:pt x="70" y="17"/>
                  </a:lnTo>
                  <a:lnTo>
                    <a:pt x="82" y="20"/>
                  </a:lnTo>
                  <a:lnTo>
                    <a:pt x="94" y="20"/>
                  </a:lnTo>
                  <a:lnTo>
                    <a:pt x="99" y="20"/>
                  </a:lnTo>
                  <a:lnTo>
                    <a:pt x="99" y="0"/>
                  </a:lnTo>
                  <a:lnTo>
                    <a:pt x="94" y="0"/>
                  </a:lnTo>
                  <a:lnTo>
                    <a:pt x="82" y="0"/>
                  </a:lnTo>
                  <a:lnTo>
                    <a:pt x="70" y="3"/>
                  </a:lnTo>
                  <a:lnTo>
                    <a:pt x="55" y="0"/>
                  </a:lnTo>
                  <a:lnTo>
                    <a:pt x="41" y="0"/>
                  </a:lnTo>
                  <a:lnTo>
                    <a:pt x="26" y="3"/>
                  </a:lnTo>
                  <a:lnTo>
                    <a:pt x="14" y="3"/>
                  </a:lnTo>
                  <a:lnTo>
                    <a:pt x="4" y="5"/>
                  </a:lnTo>
                  <a:lnTo>
                    <a:pt x="0" y="15"/>
                  </a:lnTo>
                  <a:lnTo>
                    <a:pt x="4" y="5"/>
                  </a:lnTo>
                  <a:lnTo>
                    <a:pt x="0" y="8"/>
                  </a:lnTo>
                  <a:lnTo>
                    <a:pt x="0" y="15"/>
                  </a:lnTo>
                  <a:lnTo>
                    <a:pt x="2" y="20"/>
                  </a:lnTo>
                  <a:lnTo>
                    <a:pt x="9" y="20"/>
                  </a:lnTo>
                  <a:lnTo>
                    <a:pt x="14"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08" name="Freeform 56"/>
            <p:cNvSpPr>
              <a:spLocks/>
            </p:cNvSpPr>
            <p:nvPr/>
          </p:nvSpPr>
          <p:spPr bwMode="auto">
            <a:xfrm>
              <a:off x="3166" y="3992"/>
              <a:ext cx="52" cy="133"/>
            </a:xfrm>
            <a:custGeom>
              <a:avLst/>
              <a:gdLst>
                <a:gd name="T0" fmla="*/ 41 w 48"/>
                <a:gd name="T1" fmla="*/ 118 h 133"/>
                <a:gd name="T2" fmla="*/ 48 w 48"/>
                <a:gd name="T3" fmla="*/ 123 h 133"/>
                <a:gd name="T4" fmla="*/ 45 w 48"/>
                <a:gd name="T5" fmla="*/ 111 h 133"/>
                <a:gd name="T6" fmla="*/ 36 w 48"/>
                <a:gd name="T7" fmla="*/ 82 h 133"/>
                <a:gd name="T8" fmla="*/ 26 w 48"/>
                <a:gd name="T9" fmla="*/ 41 h 133"/>
                <a:gd name="T10" fmla="*/ 14 w 48"/>
                <a:gd name="T11" fmla="*/ 0 h 133"/>
                <a:gd name="T12" fmla="*/ 0 w 48"/>
                <a:gd name="T13" fmla="*/ 5 h 133"/>
                <a:gd name="T14" fmla="*/ 12 w 48"/>
                <a:gd name="T15" fmla="*/ 46 h 133"/>
                <a:gd name="T16" fmla="*/ 21 w 48"/>
                <a:gd name="T17" fmla="*/ 87 h 133"/>
                <a:gd name="T18" fmla="*/ 31 w 48"/>
                <a:gd name="T19" fmla="*/ 116 h 133"/>
                <a:gd name="T20" fmla="*/ 33 w 48"/>
                <a:gd name="T21" fmla="*/ 128 h 133"/>
                <a:gd name="T22" fmla="*/ 41 w 48"/>
                <a:gd name="T23" fmla="*/ 133 h 133"/>
                <a:gd name="T24" fmla="*/ 33 w 48"/>
                <a:gd name="T25" fmla="*/ 128 h 133"/>
                <a:gd name="T26" fmla="*/ 38 w 48"/>
                <a:gd name="T27" fmla="*/ 133 h 133"/>
                <a:gd name="T28" fmla="*/ 43 w 48"/>
                <a:gd name="T29" fmla="*/ 133 h 133"/>
                <a:gd name="T30" fmla="*/ 48 w 48"/>
                <a:gd name="T31" fmla="*/ 130 h 133"/>
                <a:gd name="T32" fmla="*/ 48 w 48"/>
                <a:gd name="T33" fmla="*/ 123 h 133"/>
                <a:gd name="T34" fmla="*/ 41 w 48"/>
                <a:gd name="T35" fmla="*/ 118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8" h="133">
                  <a:moveTo>
                    <a:pt x="41" y="118"/>
                  </a:moveTo>
                  <a:lnTo>
                    <a:pt x="48" y="123"/>
                  </a:lnTo>
                  <a:lnTo>
                    <a:pt x="45" y="111"/>
                  </a:lnTo>
                  <a:lnTo>
                    <a:pt x="36" y="82"/>
                  </a:lnTo>
                  <a:lnTo>
                    <a:pt x="26" y="41"/>
                  </a:lnTo>
                  <a:lnTo>
                    <a:pt x="14" y="0"/>
                  </a:lnTo>
                  <a:lnTo>
                    <a:pt x="0" y="5"/>
                  </a:lnTo>
                  <a:lnTo>
                    <a:pt x="12" y="46"/>
                  </a:lnTo>
                  <a:lnTo>
                    <a:pt x="21" y="87"/>
                  </a:lnTo>
                  <a:lnTo>
                    <a:pt x="31" y="116"/>
                  </a:lnTo>
                  <a:lnTo>
                    <a:pt x="33" y="128"/>
                  </a:lnTo>
                  <a:lnTo>
                    <a:pt x="41" y="133"/>
                  </a:lnTo>
                  <a:lnTo>
                    <a:pt x="33" y="128"/>
                  </a:lnTo>
                  <a:lnTo>
                    <a:pt x="38" y="133"/>
                  </a:lnTo>
                  <a:lnTo>
                    <a:pt x="43" y="133"/>
                  </a:lnTo>
                  <a:lnTo>
                    <a:pt x="48" y="130"/>
                  </a:lnTo>
                  <a:lnTo>
                    <a:pt x="48" y="123"/>
                  </a:lnTo>
                  <a:lnTo>
                    <a:pt x="41" y="11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09" name="Freeform 57"/>
            <p:cNvSpPr>
              <a:spLocks/>
            </p:cNvSpPr>
            <p:nvPr/>
          </p:nvSpPr>
          <p:spPr bwMode="auto">
            <a:xfrm>
              <a:off x="3210" y="4110"/>
              <a:ext cx="54" cy="20"/>
            </a:xfrm>
            <a:custGeom>
              <a:avLst/>
              <a:gdLst>
                <a:gd name="T0" fmla="*/ 33 w 50"/>
                <a:gd name="T1" fmla="*/ 10 h 20"/>
                <a:gd name="T2" fmla="*/ 41 w 50"/>
                <a:gd name="T3" fmla="*/ 3 h 20"/>
                <a:gd name="T4" fmla="*/ 0 w 50"/>
                <a:gd name="T5" fmla="*/ 0 h 20"/>
                <a:gd name="T6" fmla="*/ 0 w 50"/>
                <a:gd name="T7" fmla="*/ 15 h 20"/>
                <a:gd name="T8" fmla="*/ 41 w 50"/>
                <a:gd name="T9" fmla="*/ 17 h 20"/>
                <a:gd name="T10" fmla="*/ 48 w 50"/>
                <a:gd name="T11" fmla="*/ 10 h 20"/>
                <a:gd name="T12" fmla="*/ 41 w 50"/>
                <a:gd name="T13" fmla="*/ 20 h 20"/>
                <a:gd name="T14" fmla="*/ 48 w 50"/>
                <a:gd name="T15" fmla="*/ 17 h 20"/>
                <a:gd name="T16" fmla="*/ 50 w 50"/>
                <a:gd name="T17" fmla="*/ 10 h 20"/>
                <a:gd name="T18" fmla="*/ 48 w 50"/>
                <a:gd name="T19" fmla="*/ 3 h 20"/>
                <a:gd name="T20" fmla="*/ 41 w 50"/>
                <a:gd name="T21" fmla="*/ 0 h 20"/>
                <a:gd name="T22" fmla="*/ 33 w 50"/>
                <a:gd name="T23"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0" h="20">
                  <a:moveTo>
                    <a:pt x="33" y="10"/>
                  </a:moveTo>
                  <a:lnTo>
                    <a:pt x="41" y="3"/>
                  </a:lnTo>
                  <a:lnTo>
                    <a:pt x="0" y="0"/>
                  </a:lnTo>
                  <a:lnTo>
                    <a:pt x="0" y="15"/>
                  </a:lnTo>
                  <a:lnTo>
                    <a:pt x="41" y="17"/>
                  </a:lnTo>
                  <a:lnTo>
                    <a:pt x="48" y="10"/>
                  </a:lnTo>
                  <a:lnTo>
                    <a:pt x="41" y="20"/>
                  </a:lnTo>
                  <a:lnTo>
                    <a:pt x="48" y="17"/>
                  </a:lnTo>
                  <a:lnTo>
                    <a:pt x="50" y="10"/>
                  </a:lnTo>
                  <a:lnTo>
                    <a:pt x="48" y="3"/>
                  </a:lnTo>
                  <a:lnTo>
                    <a:pt x="41" y="0"/>
                  </a:lnTo>
                  <a:lnTo>
                    <a:pt x="33"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10" name="Freeform 58"/>
            <p:cNvSpPr>
              <a:spLocks/>
            </p:cNvSpPr>
            <p:nvPr/>
          </p:nvSpPr>
          <p:spPr bwMode="auto">
            <a:xfrm>
              <a:off x="3246" y="4050"/>
              <a:ext cx="21" cy="70"/>
            </a:xfrm>
            <a:custGeom>
              <a:avLst/>
              <a:gdLst>
                <a:gd name="T0" fmla="*/ 15 w 20"/>
                <a:gd name="T1" fmla="*/ 5 h 70"/>
                <a:gd name="T2" fmla="*/ 3 w 20"/>
                <a:gd name="T3" fmla="*/ 10 h 70"/>
                <a:gd name="T4" fmla="*/ 0 w 20"/>
                <a:gd name="T5" fmla="*/ 70 h 70"/>
                <a:gd name="T6" fmla="*/ 15 w 20"/>
                <a:gd name="T7" fmla="*/ 70 h 70"/>
                <a:gd name="T8" fmla="*/ 17 w 20"/>
                <a:gd name="T9" fmla="*/ 10 h 70"/>
                <a:gd name="T10" fmla="*/ 5 w 20"/>
                <a:gd name="T11" fmla="*/ 14 h 70"/>
                <a:gd name="T12" fmla="*/ 20 w 20"/>
                <a:gd name="T13" fmla="*/ 10 h 70"/>
                <a:gd name="T14" fmla="*/ 17 w 20"/>
                <a:gd name="T15" fmla="*/ 2 h 70"/>
                <a:gd name="T16" fmla="*/ 10 w 20"/>
                <a:gd name="T17" fmla="*/ 0 h 70"/>
                <a:gd name="T18" fmla="*/ 3 w 20"/>
                <a:gd name="T19" fmla="*/ 2 h 70"/>
                <a:gd name="T20" fmla="*/ 0 w 20"/>
                <a:gd name="T21" fmla="*/ 10 h 70"/>
                <a:gd name="T22" fmla="*/ 15 w 20"/>
                <a:gd name="T23" fmla="*/ 5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 h="70">
                  <a:moveTo>
                    <a:pt x="15" y="5"/>
                  </a:moveTo>
                  <a:lnTo>
                    <a:pt x="3" y="10"/>
                  </a:lnTo>
                  <a:lnTo>
                    <a:pt x="0" y="70"/>
                  </a:lnTo>
                  <a:lnTo>
                    <a:pt x="15" y="70"/>
                  </a:lnTo>
                  <a:lnTo>
                    <a:pt x="17" y="10"/>
                  </a:lnTo>
                  <a:lnTo>
                    <a:pt x="5" y="14"/>
                  </a:lnTo>
                  <a:lnTo>
                    <a:pt x="20" y="10"/>
                  </a:lnTo>
                  <a:lnTo>
                    <a:pt x="17" y="2"/>
                  </a:lnTo>
                  <a:lnTo>
                    <a:pt x="10" y="0"/>
                  </a:lnTo>
                  <a:lnTo>
                    <a:pt x="3" y="2"/>
                  </a:lnTo>
                  <a:lnTo>
                    <a:pt x="0" y="10"/>
                  </a:lnTo>
                  <a:lnTo>
                    <a:pt x="15" y="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11" name="Freeform 59"/>
            <p:cNvSpPr>
              <a:spLocks/>
            </p:cNvSpPr>
            <p:nvPr/>
          </p:nvSpPr>
          <p:spPr bwMode="auto">
            <a:xfrm>
              <a:off x="3251" y="4055"/>
              <a:ext cx="154" cy="67"/>
            </a:xfrm>
            <a:custGeom>
              <a:avLst/>
              <a:gdLst>
                <a:gd name="T0" fmla="*/ 142 w 142"/>
                <a:gd name="T1" fmla="*/ 48 h 67"/>
                <a:gd name="T2" fmla="*/ 142 w 142"/>
                <a:gd name="T3" fmla="*/ 51 h 67"/>
                <a:gd name="T4" fmla="*/ 123 w 142"/>
                <a:gd name="T5" fmla="*/ 48 h 67"/>
                <a:gd name="T6" fmla="*/ 104 w 142"/>
                <a:gd name="T7" fmla="*/ 46 h 67"/>
                <a:gd name="T8" fmla="*/ 87 w 142"/>
                <a:gd name="T9" fmla="*/ 38 h 67"/>
                <a:gd name="T10" fmla="*/ 68 w 142"/>
                <a:gd name="T11" fmla="*/ 34 h 67"/>
                <a:gd name="T12" fmla="*/ 51 w 142"/>
                <a:gd name="T13" fmla="*/ 26 h 67"/>
                <a:gd name="T14" fmla="*/ 36 w 142"/>
                <a:gd name="T15" fmla="*/ 17 h 67"/>
                <a:gd name="T16" fmla="*/ 22 w 142"/>
                <a:gd name="T17" fmla="*/ 7 h 67"/>
                <a:gd name="T18" fmla="*/ 10 w 142"/>
                <a:gd name="T19" fmla="*/ 0 h 67"/>
                <a:gd name="T20" fmla="*/ 0 w 142"/>
                <a:gd name="T21" fmla="*/ 9 h 67"/>
                <a:gd name="T22" fmla="*/ 12 w 142"/>
                <a:gd name="T23" fmla="*/ 22 h 67"/>
                <a:gd name="T24" fmla="*/ 27 w 142"/>
                <a:gd name="T25" fmla="*/ 31 h 67"/>
                <a:gd name="T26" fmla="*/ 46 w 142"/>
                <a:gd name="T27" fmla="*/ 41 h 67"/>
                <a:gd name="T28" fmla="*/ 63 w 142"/>
                <a:gd name="T29" fmla="*/ 48 h 67"/>
                <a:gd name="T30" fmla="*/ 82 w 142"/>
                <a:gd name="T31" fmla="*/ 53 h 67"/>
                <a:gd name="T32" fmla="*/ 104 w 142"/>
                <a:gd name="T33" fmla="*/ 60 h 67"/>
                <a:gd name="T34" fmla="*/ 123 w 142"/>
                <a:gd name="T35" fmla="*/ 63 h 67"/>
                <a:gd name="T36" fmla="*/ 142 w 142"/>
                <a:gd name="T37" fmla="*/ 65 h 67"/>
                <a:gd name="T38" fmla="*/ 142 w 142"/>
                <a:gd name="T39" fmla="*/ 67 h 67"/>
                <a:gd name="T40" fmla="*/ 142 w 142"/>
                <a:gd name="T41" fmla="*/ 48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2" h="67">
                  <a:moveTo>
                    <a:pt x="142" y="48"/>
                  </a:moveTo>
                  <a:lnTo>
                    <a:pt x="142" y="51"/>
                  </a:lnTo>
                  <a:lnTo>
                    <a:pt x="123" y="48"/>
                  </a:lnTo>
                  <a:lnTo>
                    <a:pt x="104" y="46"/>
                  </a:lnTo>
                  <a:lnTo>
                    <a:pt x="87" y="38"/>
                  </a:lnTo>
                  <a:lnTo>
                    <a:pt x="68" y="34"/>
                  </a:lnTo>
                  <a:lnTo>
                    <a:pt x="51" y="26"/>
                  </a:lnTo>
                  <a:lnTo>
                    <a:pt x="36" y="17"/>
                  </a:lnTo>
                  <a:lnTo>
                    <a:pt x="22" y="7"/>
                  </a:lnTo>
                  <a:lnTo>
                    <a:pt x="10" y="0"/>
                  </a:lnTo>
                  <a:lnTo>
                    <a:pt x="0" y="9"/>
                  </a:lnTo>
                  <a:lnTo>
                    <a:pt x="12" y="22"/>
                  </a:lnTo>
                  <a:lnTo>
                    <a:pt x="27" y="31"/>
                  </a:lnTo>
                  <a:lnTo>
                    <a:pt x="46" y="41"/>
                  </a:lnTo>
                  <a:lnTo>
                    <a:pt x="63" y="48"/>
                  </a:lnTo>
                  <a:lnTo>
                    <a:pt x="82" y="53"/>
                  </a:lnTo>
                  <a:lnTo>
                    <a:pt x="104" y="60"/>
                  </a:lnTo>
                  <a:lnTo>
                    <a:pt x="123" y="63"/>
                  </a:lnTo>
                  <a:lnTo>
                    <a:pt x="142" y="65"/>
                  </a:lnTo>
                  <a:lnTo>
                    <a:pt x="142" y="67"/>
                  </a:lnTo>
                  <a:lnTo>
                    <a:pt x="142" y="4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12" name="Freeform 60"/>
            <p:cNvSpPr>
              <a:spLocks/>
            </p:cNvSpPr>
            <p:nvPr/>
          </p:nvSpPr>
          <p:spPr bwMode="auto">
            <a:xfrm>
              <a:off x="3405" y="4072"/>
              <a:ext cx="100" cy="50"/>
            </a:xfrm>
            <a:custGeom>
              <a:avLst/>
              <a:gdLst>
                <a:gd name="T0" fmla="*/ 75 w 92"/>
                <a:gd name="T1" fmla="*/ 9 h 50"/>
                <a:gd name="T2" fmla="*/ 75 w 92"/>
                <a:gd name="T3" fmla="*/ 9 h 50"/>
                <a:gd name="T4" fmla="*/ 78 w 92"/>
                <a:gd name="T5" fmla="*/ 14 h 50"/>
                <a:gd name="T6" fmla="*/ 78 w 92"/>
                <a:gd name="T7" fmla="*/ 19 h 50"/>
                <a:gd name="T8" fmla="*/ 73 w 92"/>
                <a:gd name="T9" fmla="*/ 21 h 50"/>
                <a:gd name="T10" fmla="*/ 66 w 92"/>
                <a:gd name="T11" fmla="*/ 26 h 50"/>
                <a:gd name="T12" fmla="*/ 54 w 92"/>
                <a:gd name="T13" fmla="*/ 29 h 50"/>
                <a:gd name="T14" fmla="*/ 39 w 92"/>
                <a:gd name="T15" fmla="*/ 31 h 50"/>
                <a:gd name="T16" fmla="*/ 20 w 92"/>
                <a:gd name="T17" fmla="*/ 34 h 50"/>
                <a:gd name="T18" fmla="*/ 0 w 92"/>
                <a:gd name="T19" fmla="*/ 31 h 50"/>
                <a:gd name="T20" fmla="*/ 0 w 92"/>
                <a:gd name="T21" fmla="*/ 50 h 50"/>
                <a:gd name="T22" fmla="*/ 20 w 92"/>
                <a:gd name="T23" fmla="*/ 48 h 50"/>
                <a:gd name="T24" fmla="*/ 39 w 92"/>
                <a:gd name="T25" fmla="*/ 46 h 50"/>
                <a:gd name="T26" fmla="*/ 54 w 92"/>
                <a:gd name="T27" fmla="*/ 43 h 50"/>
                <a:gd name="T28" fmla="*/ 70 w 92"/>
                <a:gd name="T29" fmla="*/ 41 h 50"/>
                <a:gd name="T30" fmla="*/ 82 w 92"/>
                <a:gd name="T31" fmla="*/ 36 h 50"/>
                <a:gd name="T32" fmla="*/ 92 w 92"/>
                <a:gd name="T33" fmla="*/ 24 h 50"/>
                <a:gd name="T34" fmla="*/ 92 w 92"/>
                <a:gd name="T35" fmla="*/ 14 h 50"/>
                <a:gd name="T36" fmla="*/ 90 w 92"/>
                <a:gd name="T37" fmla="*/ 0 h 50"/>
                <a:gd name="T38" fmla="*/ 90 w 92"/>
                <a:gd name="T39" fmla="*/ 0 h 50"/>
                <a:gd name="T40" fmla="*/ 75 w 92"/>
                <a:gd name="T41" fmla="*/ 9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2" h="50">
                  <a:moveTo>
                    <a:pt x="75" y="9"/>
                  </a:moveTo>
                  <a:lnTo>
                    <a:pt x="75" y="9"/>
                  </a:lnTo>
                  <a:lnTo>
                    <a:pt x="78" y="14"/>
                  </a:lnTo>
                  <a:lnTo>
                    <a:pt x="78" y="19"/>
                  </a:lnTo>
                  <a:lnTo>
                    <a:pt x="73" y="21"/>
                  </a:lnTo>
                  <a:lnTo>
                    <a:pt x="66" y="26"/>
                  </a:lnTo>
                  <a:lnTo>
                    <a:pt x="54" y="29"/>
                  </a:lnTo>
                  <a:lnTo>
                    <a:pt x="39" y="31"/>
                  </a:lnTo>
                  <a:lnTo>
                    <a:pt x="20" y="34"/>
                  </a:lnTo>
                  <a:lnTo>
                    <a:pt x="0" y="31"/>
                  </a:lnTo>
                  <a:lnTo>
                    <a:pt x="0" y="50"/>
                  </a:lnTo>
                  <a:lnTo>
                    <a:pt x="20" y="48"/>
                  </a:lnTo>
                  <a:lnTo>
                    <a:pt x="39" y="46"/>
                  </a:lnTo>
                  <a:lnTo>
                    <a:pt x="54" y="43"/>
                  </a:lnTo>
                  <a:lnTo>
                    <a:pt x="70" y="41"/>
                  </a:lnTo>
                  <a:lnTo>
                    <a:pt x="82" y="36"/>
                  </a:lnTo>
                  <a:lnTo>
                    <a:pt x="92" y="24"/>
                  </a:lnTo>
                  <a:lnTo>
                    <a:pt x="92" y="14"/>
                  </a:lnTo>
                  <a:lnTo>
                    <a:pt x="90" y="0"/>
                  </a:lnTo>
                  <a:lnTo>
                    <a:pt x="90" y="0"/>
                  </a:lnTo>
                  <a:lnTo>
                    <a:pt x="75" y="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13" name="Freeform 61"/>
            <p:cNvSpPr>
              <a:spLocks/>
            </p:cNvSpPr>
            <p:nvPr/>
          </p:nvSpPr>
          <p:spPr bwMode="auto">
            <a:xfrm>
              <a:off x="3369" y="3978"/>
              <a:ext cx="133" cy="103"/>
            </a:xfrm>
            <a:custGeom>
              <a:avLst/>
              <a:gdLst>
                <a:gd name="T0" fmla="*/ 17 w 123"/>
                <a:gd name="T1" fmla="*/ 2 h 103"/>
                <a:gd name="T2" fmla="*/ 5 w 123"/>
                <a:gd name="T3" fmla="*/ 14 h 103"/>
                <a:gd name="T4" fmla="*/ 14 w 123"/>
                <a:gd name="T5" fmla="*/ 21 h 103"/>
                <a:gd name="T6" fmla="*/ 29 w 123"/>
                <a:gd name="T7" fmla="*/ 33 h 103"/>
                <a:gd name="T8" fmla="*/ 43 w 123"/>
                <a:gd name="T9" fmla="*/ 43 h 103"/>
                <a:gd name="T10" fmla="*/ 60 w 123"/>
                <a:gd name="T11" fmla="*/ 55 h 103"/>
                <a:gd name="T12" fmla="*/ 74 w 123"/>
                <a:gd name="T13" fmla="*/ 67 h 103"/>
                <a:gd name="T14" fmla="*/ 89 w 123"/>
                <a:gd name="T15" fmla="*/ 79 h 103"/>
                <a:gd name="T16" fmla="*/ 101 w 123"/>
                <a:gd name="T17" fmla="*/ 91 h 103"/>
                <a:gd name="T18" fmla="*/ 108 w 123"/>
                <a:gd name="T19" fmla="*/ 103 h 103"/>
                <a:gd name="T20" fmla="*/ 123 w 123"/>
                <a:gd name="T21" fmla="*/ 94 h 103"/>
                <a:gd name="T22" fmla="*/ 111 w 123"/>
                <a:gd name="T23" fmla="*/ 82 h 103"/>
                <a:gd name="T24" fmla="*/ 99 w 123"/>
                <a:gd name="T25" fmla="*/ 70 h 103"/>
                <a:gd name="T26" fmla="*/ 84 w 123"/>
                <a:gd name="T27" fmla="*/ 57 h 103"/>
                <a:gd name="T28" fmla="*/ 70 w 123"/>
                <a:gd name="T29" fmla="*/ 41 h 103"/>
                <a:gd name="T30" fmla="*/ 53 w 123"/>
                <a:gd name="T31" fmla="*/ 29 h 103"/>
                <a:gd name="T32" fmla="*/ 38 w 123"/>
                <a:gd name="T33" fmla="*/ 19 h 103"/>
                <a:gd name="T34" fmla="*/ 24 w 123"/>
                <a:gd name="T35" fmla="*/ 7 h 103"/>
                <a:gd name="T36" fmla="*/ 14 w 123"/>
                <a:gd name="T37" fmla="*/ 0 h 103"/>
                <a:gd name="T38" fmla="*/ 2 w 123"/>
                <a:gd name="T39" fmla="*/ 12 h 103"/>
                <a:gd name="T40" fmla="*/ 14 w 123"/>
                <a:gd name="T41" fmla="*/ 0 h 103"/>
                <a:gd name="T42" fmla="*/ 7 w 123"/>
                <a:gd name="T43" fmla="*/ 0 h 103"/>
                <a:gd name="T44" fmla="*/ 2 w 123"/>
                <a:gd name="T45" fmla="*/ 2 h 103"/>
                <a:gd name="T46" fmla="*/ 0 w 123"/>
                <a:gd name="T47" fmla="*/ 9 h 103"/>
                <a:gd name="T48" fmla="*/ 5 w 123"/>
                <a:gd name="T49" fmla="*/ 14 h 103"/>
                <a:gd name="T50" fmla="*/ 17 w 123"/>
                <a:gd name="T51"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3" h="103">
                  <a:moveTo>
                    <a:pt x="17" y="2"/>
                  </a:moveTo>
                  <a:lnTo>
                    <a:pt x="5" y="14"/>
                  </a:lnTo>
                  <a:lnTo>
                    <a:pt x="14" y="21"/>
                  </a:lnTo>
                  <a:lnTo>
                    <a:pt x="29" y="33"/>
                  </a:lnTo>
                  <a:lnTo>
                    <a:pt x="43" y="43"/>
                  </a:lnTo>
                  <a:lnTo>
                    <a:pt x="60" y="55"/>
                  </a:lnTo>
                  <a:lnTo>
                    <a:pt x="74" y="67"/>
                  </a:lnTo>
                  <a:lnTo>
                    <a:pt x="89" y="79"/>
                  </a:lnTo>
                  <a:lnTo>
                    <a:pt x="101" y="91"/>
                  </a:lnTo>
                  <a:lnTo>
                    <a:pt x="108" y="103"/>
                  </a:lnTo>
                  <a:lnTo>
                    <a:pt x="123" y="94"/>
                  </a:lnTo>
                  <a:lnTo>
                    <a:pt x="111" y="82"/>
                  </a:lnTo>
                  <a:lnTo>
                    <a:pt x="99" y="70"/>
                  </a:lnTo>
                  <a:lnTo>
                    <a:pt x="84" y="57"/>
                  </a:lnTo>
                  <a:lnTo>
                    <a:pt x="70" y="41"/>
                  </a:lnTo>
                  <a:lnTo>
                    <a:pt x="53" y="29"/>
                  </a:lnTo>
                  <a:lnTo>
                    <a:pt x="38" y="19"/>
                  </a:lnTo>
                  <a:lnTo>
                    <a:pt x="24" y="7"/>
                  </a:lnTo>
                  <a:lnTo>
                    <a:pt x="14" y="0"/>
                  </a:lnTo>
                  <a:lnTo>
                    <a:pt x="2" y="12"/>
                  </a:lnTo>
                  <a:lnTo>
                    <a:pt x="14" y="0"/>
                  </a:lnTo>
                  <a:lnTo>
                    <a:pt x="7" y="0"/>
                  </a:lnTo>
                  <a:lnTo>
                    <a:pt x="2" y="2"/>
                  </a:lnTo>
                  <a:lnTo>
                    <a:pt x="0" y="9"/>
                  </a:lnTo>
                  <a:lnTo>
                    <a:pt x="5" y="14"/>
                  </a:lnTo>
                  <a:lnTo>
                    <a:pt x="17" y="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14" name="Freeform 62"/>
            <p:cNvSpPr>
              <a:spLocks/>
            </p:cNvSpPr>
            <p:nvPr/>
          </p:nvSpPr>
          <p:spPr bwMode="auto">
            <a:xfrm>
              <a:off x="2588" y="3482"/>
              <a:ext cx="352" cy="544"/>
            </a:xfrm>
            <a:custGeom>
              <a:avLst/>
              <a:gdLst>
                <a:gd name="T0" fmla="*/ 325 w 325"/>
                <a:gd name="T1" fmla="*/ 119 h 544"/>
                <a:gd name="T2" fmla="*/ 304 w 325"/>
                <a:gd name="T3" fmla="*/ 119 h 544"/>
                <a:gd name="T4" fmla="*/ 282 w 325"/>
                <a:gd name="T5" fmla="*/ 119 h 544"/>
                <a:gd name="T6" fmla="*/ 260 w 325"/>
                <a:gd name="T7" fmla="*/ 119 h 544"/>
                <a:gd name="T8" fmla="*/ 243 w 325"/>
                <a:gd name="T9" fmla="*/ 116 h 544"/>
                <a:gd name="T10" fmla="*/ 227 w 325"/>
                <a:gd name="T11" fmla="*/ 116 h 544"/>
                <a:gd name="T12" fmla="*/ 214 w 325"/>
                <a:gd name="T13" fmla="*/ 116 h 544"/>
                <a:gd name="T14" fmla="*/ 202 w 325"/>
                <a:gd name="T15" fmla="*/ 116 h 544"/>
                <a:gd name="T16" fmla="*/ 195 w 325"/>
                <a:gd name="T17" fmla="*/ 116 h 544"/>
                <a:gd name="T18" fmla="*/ 193 w 325"/>
                <a:gd name="T19" fmla="*/ 83 h 544"/>
                <a:gd name="T20" fmla="*/ 186 w 325"/>
                <a:gd name="T21" fmla="*/ 49 h 544"/>
                <a:gd name="T22" fmla="*/ 176 w 325"/>
                <a:gd name="T23" fmla="*/ 20 h 544"/>
                <a:gd name="T24" fmla="*/ 166 w 325"/>
                <a:gd name="T25" fmla="*/ 0 h 544"/>
                <a:gd name="T26" fmla="*/ 161 w 325"/>
                <a:gd name="T27" fmla="*/ 10 h 544"/>
                <a:gd name="T28" fmla="*/ 154 w 325"/>
                <a:gd name="T29" fmla="*/ 25 h 544"/>
                <a:gd name="T30" fmla="*/ 149 w 325"/>
                <a:gd name="T31" fmla="*/ 42 h 544"/>
                <a:gd name="T32" fmla="*/ 145 w 325"/>
                <a:gd name="T33" fmla="*/ 58 h 544"/>
                <a:gd name="T34" fmla="*/ 137 w 325"/>
                <a:gd name="T35" fmla="*/ 153 h 544"/>
                <a:gd name="T36" fmla="*/ 130 w 325"/>
                <a:gd name="T37" fmla="*/ 281 h 544"/>
                <a:gd name="T38" fmla="*/ 123 w 325"/>
                <a:gd name="T39" fmla="*/ 401 h 544"/>
                <a:gd name="T40" fmla="*/ 118 w 325"/>
                <a:gd name="T41" fmla="*/ 469 h 544"/>
                <a:gd name="T42" fmla="*/ 111 w 325"/>
                <a:gd name="T43" fmla="*/ 471 h 544"/>
                <a:gd name="T44" fmla="*/ 96 w 325"/>
                <a:gd name="T45" fmla="*/ 476 h 544"/>
                <a:gd name="T46" fmla="*/ 79 w 325"/>
                <a:gd name="T47" fmla="*/ 483 h 544"/>
                <a:gd name="T48" fmla="*/ 63 w 325"/>
                <a:gd name="T49" fmla="*/ 491 h 544"/>
                <a:gd name="T50" fmla="*/ 43 w 325"/>
                <a:gd name="T51" fmla="*/ 500 h 544"/>
                <a:gd name="T52" fmla="*/ 24 w 325"/>
                <a:gd name="T53" fmla="*/ 508 h 544"/>
                <a:gd name="T54" fmla="*/ 10 w 325"/>
                <a:gd name="T55" fmla="*/ 515 h 544"/>
                <a:gd name="T56" fmla="*/ 0 w 325"/>
                <a:gd name="T57" fmla="*/ 522 h 544"/>
                <a:gd name="T58" fmla="*/ 0 w 325"/>
                <a:gd name="T59" fmla="*/ 527 h 544"/>
                <a:gd name="T60" fmla="*/ 2 w 325"/>
                <a:gd name="T61" fmla="*/ 534 h 544"/>
                <a:gd name="T62" fmla="*/ 10 w 325"/>
                <a:gd name="T63" fmla="*/ 537 h 544"/>
                <a:gd name="T64" fmla="*/ 19 w 325"/>
                <a:gd name="T65" fmla="*/ 541 h 544"/>
                <a:gd name="T66" fmla="*/ 31 w 325"/>
                <a:gd name="T67" fmla="*/ 541 h 544"/>
                <a:gd name="T68" fmla="*/ 43 w 325"/>
                <a:gd name="T69" fmla="*/ 544 h 544"/>
                <a:gd name="T70" fmla="*/ 55 w 325"/>
                <a:gd name="T71" fmla="*/ 541 h 544"/>
                <a:gd name="T72" fmla="*/ 67 w 325"/>
                <a:gd name="T73" fmla="*/ 539 h 544"/>
                <a:gd name="T74" fmla="*/ 89 w 325"/>
                <a:gd name="T75" fmla="*/ 529 h 544"/>
                <a:gd name="T76" fmla="*/ 111 w 325"/>
                <a:gd name="T77" fmla="*/ 520 h 544"/>
                <a:gd name="T78" fmla="*/ 125 w 325"/>
                <a:gd name="T79" fmla="*/ 510 h 544"/>
                <a:gd name="T80" fmla="*/ 130 w 325"/>
                <a:gd name="T81" fmla="*/ 508 h 544"/>
                <a:gd name="T82" fmla="*/ 137 w 325"/>
                <a:gd name="T83" fmla="*/ 510 h 544"/>
                <a:gd name="T84" fmla="*/ 147 w 325"/>
                <a:gd name="T85" fmla="*/ 512 h 544"/>
                <a:gd name="T86" fmla="*/ 159 w 325"/>
                <a:gd name="T87" fmla="*/ 512 h 544"/>
                <a:gd name="T88" fmla="*/ 173 w 325"/>
                <a:gd name="T89" fmla="*/ 512 h 544"/>
                <a:gd name="T90" fmla="*/ 186 w 325"/>
                <a:gd name="T91" fmla="*/ 512 h 544"/>
                <a:gd name="T92" fmla="*/ 200 w 325"/>
                <a:gd name="T93" fmla="*/ 512 h 544"/>
                <a:gd name="T94" fmla="*/ 212 w 325"/>
                <a:gd name="T95" fmla="*/ 510 h 544"/>
                <a:gd name="T96" fmla="*/ 224 w 325"/>
                <a:gd name="T97" fmla="*/ 510 h 544"/>
                <a:gd name="T98" fmla="*/ 236 w 325"/>
                <a:gd name="T99" fmla="*/ 462 h 544"/>
                <a:gd name="T100" fmla="*/ 251 w 325"/>
                <a:gd name="T101" fmla="*/ 409 h 544"/>
                <a:gd name="T102" fmla="*/ 265 w 325"/>
                <a:gd name="T103" fmla="*/ 348 h 544"/>
                <a:gd name="T104" fmla="*/ 280 w 325"/>
                <a:gd name="T105" fmla="*/ 288 h 544"/>
                <a:gd name="T106" fmla="*/ 294 w 325"/>
                <a:gd name="T107" fmla="*/ 232 h 544"/>
                <a:gd name="T108" fmla="*/ 308 w 325"/>
                <a:gd name="T109" fmla="*/ 184 h 544"/>
                <a:gd name="T110" fmla="*/ 318 w 325"/>
                <a:gd name="T111" fmla="*/ 143 h 544"/>
                <a:gd name="T112" fmla="*/ 325 w 325"/>
                <a:gd name="T113" fmla="*/ 119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25" h="544">
                  <a:moveTo>
                    <a:pt x="325" y="119"/>
                  </a:moveTo>
                  <a:lnTo>
                    <a:pt x="304" y="119"/>
                  </a:lnTo>
                  <a:lnTo>
                    <a:pt x="282" y="119"/>
                  </a:lnTo>
                  <a:lnTo>
                    <a:pt x="260" y="119"/>
                  </a:lnTo>
                  <a:lnTo>
                    <a:pt x="243" y="116"/>
                  </a:lnTo>
                  <a:lnTo>
                    <a:pt x="227" y="116"/>
                  </a:lnTo>
                  <a:lnTo>
                    <a:pt x="214" y="116"/>
                  </a:lnTo>
                  <a:lnTo>
                    <a:pt x="202" y="116"/>
                  </a:lnTo>
                  <a:lnTo>
                    <a:pt x="195" y="116"/>
                  </a:lnTo>
                  <a:lnTo>
                    <a:pt x="193" y="83"/>
                  </a:lnTo>
                  <a:lnTo>
                    <a:pt x="186" y="49"/>
                  </a:lnTo>
                  <a:lnTo>
                    <a:pt x="176" y="20"/>
                  </a:lnTo>
                  <a:lnTo>
                    <a:pt x="166" y="0"/>
                  </a:lnTo>
                  <a:lnTo>
                    <a:pt x="161" y="10"/>
                  </a:lnTo>
                  <a:lnTo>
                    <a:pt x="154" y="25"/>
                  </a:lnTo>
                  <a:lnTo>
                    <a:pt x="149" y="42"/>
                  </a:lnTo>
                  <a:lnTo>
                    <a:pt x="145" y="58"/>
                  </a:lnTo>
                  <a:lnTo>
                    <a:pt x="137" y="153"/>
                  </a:lnTo>
                  <a:lnTo>
                    <a:pt x="130" y="281"/>
                  </a:lnTo>
                  <a:lnTo>
                    <a:pt x="123" y="401"/>
                  </a:lnTo>
                  <a:lnTo>
                    <a:pt x="118" y="469"/>
                  </a:lnTo>
                  <a:lnTo>
                    <a:pt x="111" y="471"/>
                  </a:lnTo>
                  <a:lnTo>
                    <a:pt x="96" y="476"/>
                  </a:lnTo>
                  <a:lnTo>
                    <a:pt x="79" y="483"/>
                  </a:lnTo>
                  <a:lnTo>
                    <a:pt x="63" y="491"/>
                  </a:lnTo>
                  <a:lnTo>
                    <a:pt x="43" y="500"/>
                  </a:lnTo>
                  <a:lnTo>
                    <a:pt x="24" y="508"/>
                  </a:lnTo>
                  <a:lnTo>
                    <a:pt x="10" y="515"/>
                  </a:lnTo>
                  <a:lnTo>
                    <a:pt x="0" y="522"/>
                  </a:lnTo>
                  <a:lnTo>
                    <a:pt x="0" y="527"/>
                  </a:lnTo>
                  <a:lnTo>
                    <a:pt x="2" y="534"/>
                  </a:lnTo>
                  <a:lnTo>
                    <a:pt x="10" y="537"/>
                  </a:lnTo>
                  <a:lnTo>
                    <a:pt x="19" y="541"/>
                  </a:lnTo>
                  <a:lnTo>
                    <a:pt x="31" y="541"/>
                  </a:lnTo>
                  <a:lnTo>
                    <a:pt x="43" y="544"/>
                  </a:lnTo>
                  <a:lnTo>
                    <a:pt x="55" y="541"/>
                  </a:lnTo>
                  <a:lnTo>
                    <a:pt x="67" y="539"/>
                  </a:lnTo>
                  <a:lnTo>
                    <a:pt x="89" y="529"/>
                  </a:lnTo>
                  <a:lnTo>
                    <a:pt x="111" y="520"/>
                  </a:lnTo>
                  <a:lnTo>
                    <a:pt x="125" y="510"/>
                  </a:lnTo>
                  <a:lnTo>
                    <a:pt x="130" y="508"/>
                  </a:lnTo>
                  <a:lnTo>
                    <a:pt x="137" y="510"/>
                  </a:lnTo>
                  <a:lnTo>
                    <a:pt x="147" y="512"/>
                  </a:lnTo>
                  <a:lnTo>
                    <a:pt x="159" y="512"/>
                  </a:lnTo>
                  <a:lnTo>
                    <a:pt x="173" y="512"/>
                  </a:lnTo>
                  <a:lnTo>
                    <a:pt x="186" y="512"/>
                  </a:lnTo>
                  <a:lnTo>
                    <a:pt x="200" y="512"/>
                  </a:lnTo>
                  <a:lnTo>
                    <a:pt x="212" y="510"/>
                  </a:lnTo>
                  <a:lnTo>
                    <a:pt x="224" y="510"/>
                  </a:lnTo>
                  <a:lnTo>
                    <a:pt x="236" y="462"/>
                  </a:lnTo>
                  <a:lnTo>
                    <a:pt x="251" y="409"/>
                  </a:lnTo>
                  <a:lnTo>
                    <a:pt x="265" y="348"/>
                  </a:lnTo>
                  <a:lnTo>
                    <a:pt x="280" y="288"/>
                  </a:lnTo>
                  <a:lnTo>
                    <a:pt x="294" y="232"/>
                  </a:lnTo>
                  <a:lnTo>
                    <a:pt x="308" y="184"/>
                  </a:lnTo>
                  <a:lnTo>
                    <a:pt x="318" y="143"/>
                  </a:lnTo>
                  <a:lnTo>
                    <a:pt x="325" y="119"/>
                  </a:lnTo>
                  <a:close/>
                </a:path>
              </a:pathLst>
            </a:custGeom>
            <a:solidFill>
              <a:srgbClr val="F2CCB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15" name="Freeform 63"/>
            <p:cNvSpPr>
              <a:spLocks/>
            </p:cNvSpPr>
            <p:nvPr/>
          </p:nvSpPr>
          <p:spPr bwMode="auto">
            <a:xfrm>
              <a:off x="2790" y="3589"/>
              <a:ext cx="150" cy="21"/>
            </a:xfrm>
            <a:custGeom>
              <a:avLst/>
              <a:gdLst>
                <a:gd name="T0" fmla="*/ 2 w 139"/>
                <a:gd name="T1" fmla="*/ 9 h 21"/>
                <a:gd name="T2" fmla="*/ 9 w 139"/>
                <a:gd name="T3" fmla="*/ 19 h 21"/>
                <a:gd name="T4" fmla="*/ 16 w 139"/>
                <a:gd name="T5" fmla="*/ 19 h 21"/>
                <a:gd name="T6" fmla="*/ 28 w 139"/>
                <a:gd name="T7" fmla="*/ 19 h 21"/>
                <a:gd name="T8" fmla="*/ 41 w 139"/>
                <a:gd name="T9" fmla="*/ 19 h 21"/>
                <a:gd name="T10" fmla="*/ 57 w 139"/>
                <a:gd name="T11" fmla="*/ 17 h 21"/>
                <a:gd name="T12" fmla="*/ 74 w 139"/>
                <a:gd name="T13" fmla="*/ 19 h 21"/>
                <a:gd name="T14" fmla="*/ 96 w 139"/>
                <a:gd name="T15" fmla="*/ 21 h 21"/>
                <a:gd name="T16" fmla="*/ 118 w 139"/>
                <a:gd name="T17" fmla="*/ 21 h 21"/>
                <a:gd name="T18" fmla="*/ 139 w 139"/>
                <a:gd name="T19" fmla="*/ 21 h 21"/>
                <a:gd name="T20" fmla="*/ 139 w 139"/>
                <a:gd name="T21" fmla="*/ 2 h 21"/>
                <a:gd name="T22" fmla="*/ 118 w 139"/>
                <a:gd name="T23" fmla="*/ 2 h 21"/>
                <a:gd name="T24" fmla="*/ 96 w 139"/>
                <a:gd name="T25" fmla="*/ 2 h 21"/>
                <a:gd name="T26" fmla="*/ 74 w 139"/>
                <a:gd name="T27" fmla="*/ 5 h 21"/>
                <a:gd name="T28" fmla="*/ 57 w 139"/>
                <a:gd name="T29" fmla="*/ 2 h 21"/>
                <a:gd name="T30" fmla="*/ 41 w 139"/>
                <a:gd name="T31" fmla="*/ 0 h 21"/>
                <a:gd name="T32" fmla="*/ 28 w 139"/>
                <a:gd name="T33" fmla="*/ 0 h 21"/>
                <a:gd name="T34" fmla="*/ 16 w 139"/>
                <a:gd name="T35" fmla="*/ 0 h 21"/>
                <a:gd name="T36" fmla="*/ 9 w 139"/>
                <a:gd name="T37" fmla="*/ 0 h 21"/>
                <a:gd name="T38" fmla="*/ 16 w 139"/>
                <a:gd name="T39" fmla="*/ 9 h 21"/>
                <a:gd name="T40" fmla="*/ 9 w 139"/>
                <a:gd name="T41" fmla="*/ 0 h 21"/>
                <a:gd name="T42" fmla="*/ 2 w 139"/>
                <a:gd name="T43" fmla="*/ 2 h 21"/>
                <a:gd name="T44" fmla="*/ 0 w 139"/>
                <a:gd name="T45" fmla="*/ 9 h 21"/>
                <a:gd name="T46" fmla="*/ 2 w 139"/>
                <a:gd name="T47" fmla="*/ 17 h 21"/>
                <a:gd name="T48" fmla="*/ 9 w 139"/>
                <a:gd name="T49" fmla="*/ 19 h 21"/>
                <a:gd name="T50" fmla="*/ 2 w 139"/>
                <a:gd name="T51" fmla="*/ 9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9" h="21">
                  <a:moveTo>
                    <a:pt x="2" y="9"/>
                  </a:moveTo>
                  <a:lnTo>
                    <a:pt x="9" y="19"/>
                  </a:lnTo>
                  <a:lnTo>
                    <a:pt x="16" y="19"/>
                  </a:lnTo>
                  <a:lnTo>
                    <a:pt x="28" y="19"/>
                  </a:lnTo>
                  <a:lnTo>
                    <a:pt x="41" y="19"/>
                  </a:lnTo>
                  <a:lnTo>
                    <a:pt x="57" y="17"/>
                  </a:lnTo>
                  <a:lnTo>
                    <a:pt x="74" y="19"/>
                  </a:lnTo>
                  <a:lnTo>
                    <a:pt x="96" y="21"/>
                  </a:lnTo>
                  <a:lnTo>
                    <a:pt x="118" y="21"/>
                  </a:lnTo>
                  <a:lnTo>
                    <a:pt x="139" y="21"/>
                  </a:lnTo>
                  <a:lnTo>
                    <a:pt x="139" y="2"/>
                  </a:lnTo>
                  <a:lnTo>
                    <a:pt x="118" y="2"/>
                  </a:lnTo>
                  <a:lnTo>
                    <a:pt x="96" y="2"/>
                  </a:lnTo>
                  <a:lnTo>
                    <a:pt x="74" y="5"/>
                  </a:lnTo>
                  <a:lnTo>
                    <a:pt x="57" y="2"/>
                  </a:lnTo>
                  <a:lnTo>
                    <a:pt x="41" y="0"/>
                  </a:lnTo>
                  <a:lnTo>
                    <a:pt x="28" y="0"/>
                  </a:lnTo>
                  <a:lnTo>
                    <a:pt x="16" y="0"/>
                  </a:lnTo>
                  <a:lnTo>
                    <a:pt x="9" y="0"/>
                  </a:lnTo>
                  <a:lnTo>
                    <a:pt x="16" y="9"/>
                  </a:lnTo>
                  <a:lnTo>
                    <a:pt x="9" y="0"/>
                  </a:lnTo>
                  <a:lnTo>
                    <a:pt x="2" y="2"/>
                  </a:lnTo>
                  <a:lnTo>
                    <a:pt x="0" y="9"/>
                  </a:lnTo>
                  <a:lnTo>
                    <a:pt x="2" y="17"/>
                  </a:lnTo>
                  <a:lnTo>
                    <a:pt x="9" y="19"/>
                  </a:lnTo>
                  <a:lnTo>
                    <a:pt x="2" y="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16" name="Freeform 64"/>
            <p:cNvSpPr>
              <a:spLocks/>
            </p:cNvSpPr>
            <p:nvPr/>
          </p:nvSpPr>
          <p:spPr bwMode="auto">
            <a:xfrm>
              <a:off x="2760" y="3473"/>
              <a:ext cx="47" cy="125"/>
            </a:xfrm>
            <a:custGeom>
              <a:avLst/>
              <a:gdLst>
                <a:gd name="T0" fmla="*/ 14 w 43"/>
                <a:gd name="T1" fmla="*/ 14 h 125"/>
                <a:gd name="T2" fmla="*/ 0 w 43"/>
                <a:gd name="T3" fmla="*/ 14 h 125"/>
                <a:gd name="T4" fmla="*/ 10 w 43"/>
                <a:gd name="T5" fmla="*/ 31 h 125"/>
                <a:gd name="T6" fmla="*/ 19 w 43"/>
                <a:gd name="T7" fmla="*/ 60 h 125"/>
                <a:gd name="T8" fmla="*/ 27 w 43"/>
                <a:gd name="T9" fmla="*/ 92 h 125"/>
                <a:gd name="T10" fmla="*/ 29 w 43"/>
                <a:gd name="T11" fmla="*/ 125 h 125"/>
                <a:gd name="T12" fmla="*/ 43 w 43"/>
                <a:gd name="T13" fmla="*/ 125 h 125"/>
                <a:gd name="T14" fmla="*/ 41 w 43"/>
                <a:gd name="T15" fmla="*/ 92 h 125"/>
                <a:gd name="T16" fmla="*/ 34 w 43"/>
                <a:gd name="T17" fmla="*/ 55 h 125"/>
                <a:gd name="T18" fmla="*/ 24 w 43"/>
                <a:gd name="T19" fmla="*/ 26 h 125"/>
                <a:gd name="T20" fmla="*/ 14 w 43"/>
                <a:gd name="T21" fmla="*/ 5 h 125"/>
                <a:gd name="T22" fmla="*/ 0 w 43"/>
                <a:gd name="T23" fmla="*/ 5 h 125"/>
                <a:gd name="T24" fmla="*/ 14 w 43"/>
                <a:gd name="T25" fmla="*/ 5 h 125"/>
                <a:gd name="T26" fmla="*/ 10 w 43"/>
                <a:gd name="T27" fmla="*/ 0 h 125"/>
                <a:gd name="T28" fmla="*/ 5 w 43"/>
                <a:gd name="T29" fmla="*/ 2 h 125"/>
                <a:gd name="T30" fmla="*/ 0 w 43"/>
                <a:gd name="T31" fmla="*/ 7 h 125"/>
                <a:gd name="T32" fmla="*/ 0 w 43"/>
                <a:gd name="T33" fmla="*/ 14 h 125"/>
                <a:gd name="T34" fmla="*/ 14 w 43"/>
                <a:gd name="T35" fmla="*/ 14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3" h="125">
                  <a:moveTo>
                    <a:pt x="14" y="14"/>
                  </a:moveTo>
                  <a:lnTo>
                    <a:pt x="0" y="14"/>
                  </a:lnTo>
                  <a:lnTo>
                    <a:pt x="10" y="31"/>
                  </a:lnTo>
                  <a:lnTo>
                    <a:pt x="19" y="60"/>
                  </a:lnTo>
                  <a:lnTo>
                    <a:pt x="27" y="92"/>
                  </a:lnTo>
                  <a:lnTo>
                    <a:pt x="29" y="125"/>
                  </a:lnTo>
                  <a:lnTo>
                    <a:pt x="43" y="125"/>
                  </a:lnTo>
                  <a:lnTo>
                    <a:pt x="41" y="92"/>
                  </a:lnTo>
                  <a:lnTo>
                    <a:pt x="34" y="55"/>
                  </a:lnTo>
                  <a:lnTo>
                    <a:pt x="24" y="26"/>
                  </a:lnTo>
                  <a:lnTo>
                    <a:pt x="14" y="5"/>
                  </a:lnTo>
                  <a:lnTo>
                    <a:pt x="0" y="5"/>
                  </a:lnTo>
                  <a:lnTo>
                    <a:pt x="14" y="5"/>
                  </a:lnTo>
                  <a:lnTo>
                    <a:pt x="10" y="0"/>
                  </a:lnTo>
                  <a:lnTo>
                    <a:pt x="5" y="2"/>
                  </a:lnTo>
                  <a:lnTo>
                    <a:pt x="0" y="7"/>
                  </a:lnTo>
                  <a:lnTo>
                    <a:pt x="0" y="14"/>
                  </a:lnTo>
                  <a:lnTo>
                    <a:pt x="14" y="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17" name="Freeform 65"/>
            <p:cNvSpPr>
              <a:spLocks/>
            </p:cNvSpPr>
            <p:nvPr/>
          </p:nvSpPr>
          <p:spPr bwMode="auto">
            <a:xfrm>
              <a:off x="2737" y="3478"/>
              <a:ext cx="39" cy="70"/>
            </a:xfrm>
            <a:custGeom>
              <a:avLst/>
              <a:gdLst>
                <a:gd name="T0" fmla="*/ 15 w 36"/>
                <a:gd name="T1" fmla="*/ 62 h 70"/>
                <a:gd name="T2" fmla="*/ 15 w 36"/>
                <a:gd name="T3" fmla="*/ 62 h 70"/>
                <a:gd name="T4" fmla="*/ 20 w 36"/>
                <a:gd name="T5" fmla="*/ 48 h 70"/>
                <a:gd name="T6" fmla="*/ 24 w 36"/>
                <a:gd name="T7" fmla="*/ 31 h 70"/>
                <a:gd name="T8" fmla="*/ 32 w 36"/>
                <a:gd name="T9" fmla="*/ 17 h 70"/>
                <a:gd name="T10" fmla="*/ 36 w 36"/>
                <a:gd name="T11" fmla="*/ 9 h 70"/>
                <a:gd name="T12" fmla="*/ 22 w 36"/>
                <a:gd name="T13" fmla="*/ 0 h 70"/>
                <a:gd name="T14" fmla="*/ 17 w 36"/>
                <a:gd name="T15" fmla="*/ 12 h 70"/>
                <a:gd name="T16" fmla="*/ 10 w 36"/>
                <a:gd name="T17" fmla="*/ 26 h 70"/>
                <a:gd name="T18" fmla="*/ 5 w 36"/>
                <a:gd name="T19" fmla="*/ 43 h 70"/>
                <a:gd name="T20" fmla="*/ 0 w 36"/>
                <a:gd name="T21" fmla="*/ 62 h 70"/>
                <a:gd name="T22" fmla="*/ 0 w 36"/>
                <a:gd name="T23" fmla="*/ 62 h 70"/>
                <a:gd name="T24" fmla="*/ 0 w 36"/>
                <a:gd name="T25" fmla="*/ 62 h 70"/>
                <a:gd name="T26" fmla="*/ 3 w 36"/>
                <a:gd name="T27" fmla="*/ 67 h 70"/>
                <a:gd name="T28" fmla="*/ 8 w 36"/>
                <a:gd name="T29" fmla="*/ 70 h 70"/>
                <a:gd name="T30" fmla="*/ 12 w 36"/>
                <a:gd name="T31" fmla="*/ 67 h 70"/>
                <a:gd name="T32" fmla="*/ 15 w 36"/>
                <a:gd name="T33" fmla="*/ 6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 h="70">
                  <a:moveTo>
                    <a:pt x="15" y="62"/>
                  </a:moveTo>
                  <a:lnTo>
                    <a:pt x="15" y="62"/>
                  </a:lnTo>
                  <a:lnTo>
                    <a:pt x="20" y="48"/>
                  </a:lnTo>
                  <a:lnTo>
                    <a:pt x="24" y="31"/>
                  </a:lnTo>
                  <a:lnTo>
                    <a:pt x="32" y="17"/>
                  </a:lnTo>
                  <a:lnTo>
                    <a:pt x="36" y="9"/>
                  </a:lnTo>
                  <a:lnTo>
                    <a:pt x="22" y="0"/>
                  </a:lnTo>
                  <a:lnTo>
                    <a:pt x="17" y="12"/>
                  </a:lnTo>
                  <a:lnTo>
                    <a:pt x="10" y="26"/>
                  </a:lnTo>
                  <a:lnTo>
                    <a:pt x="5" y="43"/>
                  </a:lnTo>
                  <a:lnTo>
                    <a:pt x="0" y="62"/>
                  </a:lnTo>
                  <a:lnTo>
                    <a:pt x="0" y="62"/>
                  </a:lnTo>
                  <a:lnTo>
                    <a:pt x="0" y="62"/>
                  </a:lnTo>
                  <a:lnTo>
                    <a:pt x="3" y="67"/>
                  </a:lnTo>
                  <a:lnTo>
                    <a:pt x="8" y="70"/>
                  </a:lnTo>
                  <a:lnTo>
                    <a:pt x="12" y="67"/>
                  </a:lnTo>
                  <a:lnTo>
                    <a:pt x="15" y="6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18" name="Freeform 66"/>
            <p:cNvSpPr>
              <a:spLocks/>
            </p:cNvSpPr>
            <p:nvPr/>
          </p:nvSpPr>
          <p:spPr bwMode="auto">
            <a:xfrm>
              <a:off x="2708" y="3540"/>
              <a:ext cx="45" cy="418"/>
            </a:xfrm>
            <a:custGeom>
              <a:avLst/>
              <a:gdLst>
                <a:gd name="T0" fmla="*/ 9 w 41"/>
                <a:gd name="T1" fmla="*/ 418 h 418"/>
                <a:gd name="T2" fmla="*/ 14 w 41"/>
                <a:gd name="T3" fmla="*/ 411 h 418"/>
                <a:gd name="T4" fmla="*/ 19 w 41"/>
                <a:gd name="T5" fmla="*/ 343 h 418"/>
                <a:gd name="T6" fmla="*/ 26 w 41"/>
                <a:gd name="T7" fmla="*/ 223 h 418"/>
                <a:gd name="T8" fmla="*/ 34 w 41"/>
                <a:gd name="T9" fmla="*/ 95 h 418"/>
                <a:gd name="T10" fmla="*/ 41 w 41"/>
                <a:gd name="T11" fmla="*/ 0 h 418"/>
                <a:gd name="T12" fmla="*/ 26 w 41"/>
                <a:gd name="T13" fmla="*/ 0 h 418"/>
                <a:gd name="T14" fmla="*/ 19 w 41"/>
                <a:gd name="T15" fmla="*/ 95 h 418"/>
                <a:gd name="T16" fmla="*/ 12 w 41"/>
                <a:gd name="T17" fmla="*/ 223 h 418"/>
                <a:gd name="T18" fmla="*/ 5 w 41"/>
                <a:gd name="T19" fmla="*/ 343 h 418"/>
                <a:gd name="T20" fmla="*/ 0 w 41"/>
                <a:gd name="T21" fmla="*/ 411 h 418"/>
                <a:gd name="T22" fmla="*/ 5 w 41"/>
                <a:gd name="T23" fmla="*/ 404 h 418"/>
                <a:gd name="T24" fmla="*/ 0 w 41"/>
                <a:gd name="T25" fmla="*/ 411 h 418"/>
                <a:gd name="T26" fmla="*/ 2 w 41"/>
                <a:gd name="T27" fmla="*/ 416 h 418"/>
                <a:gd name="T28" fmla="*/ 7 w 41"/>
                <a:gd name="T29" fmla="*/ 418 h 418"/>
                <a:gd name="T30" fmla="*/ 12 w 41"/>
                <a:gd name="T31" fmla="*/ 416 h 418"/>
                <a:gd name="T32" fmla="*/ 14 w 41"/>
                <a:gd name="T33" fmla="*/ 411 h 418"/>
                <a:gd name="T34" fmla="*/ 9 w 41"/>
                <a:gd name="T35" fmla="*/ 418 h 4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 h="418">
                  <a:moveTo>
                    <a:pt x="9" y="418"/>
                  </a:moveTo>
                  <a:lnTo>
                    <a:pt x="14" y="411"/>
                  </a:lnTo>
                  <a:lnTo>
                    <a:pt x="19" y="343"/>
                  </a:lnTo>
                  <a:lnTo>
                    <a:pt x="26" y="223"/>
                  </a:lnTo>
                  <a:lnTo>
                    <a:pt x="34" y="95"/>
                  </a:lnTo>
                  <a:lnTo>
                    <a:pt x="41" y="0"/>
                  </a:lnTo>
                  <a:lnTo>
                    <a:pt x="26" y="0"/>
                  </a:lnTo>
                  <a:lnTo>
                    <a:pt x="19" y="95"/>
                  </a:lnTo>
                  <a:lnTo>
                    <a:pt x="12" y="223"/>
                  </a:lnTo>
                  <a:lnTo>
                    <a:pt x="5" y="343"/>
                  </a:lnTo>
                  <a:lnTo>
                    <a:pt x="0" y="411"/>
                  </a:lnTo>
                  <a:lnTo>
                    <a:pt x="5" y="404"/>
                  </a:lnTo>
                  <a:lnTo>
                    <a:pt x="0" y="411"/>
                  </a:lnTo>
                  <a:lnTo>
                    <a:pt x="2" y="416"/>
                  </a:lnTo>
                  <a:lnTo>
                    <a:pt x="7" y="418"/>
                  </a:lnTo>
                  <a:lnTo>
                    <a:pt x="12" y="416"/>
                  </a:lnTo>
                  <a:lnTo>
                    <a:pt x="14" y="411"/>
                  </a:lnTo>
                  <a:lnTo>
                    <a:pt x="9" y="41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19" name="Freeform 67"/>
            <p:cNvSpPr>
              <a:spLocks/>
            </p:cNvSpPr>
            <p:nvPr/>
          </p:nvSpPr>
          <p:spPr bwMode="auto">
            <a:xfrm>
              <a:off x="2577" y="3944"/>
              <a:ext cx="141" cy="67"/>
            </a:xfrm>
            <a:custGeom>
              <a:avLst/>
              <a:gdLst>
                <a:gd name="T0" fmla="*/ 17 w 130"/>
                <a:gd name="T1" fmla="*/ 63 h 67"/>
                <a:gd name="T2" fmla="*/ 15 w 130"/>
                <a:gd name="T3" fmla="*/ 67 h 67"/>
                <a:gd name="T4" fmla="*/ 24 w 130"/>
                <a:gd name="T5" fmla="*/ 60 h 67"/>
                <a:gd name="T6" fmla="*/ 36 w 130"/>
                <a:gd name="T7" fmla="*/ 53 h 67"/>
                <a:gd name="T8" fmla="*/ 56 w 130"/>
                <a:gd name="T9" fmla="*/ 46 h 67"/>
                <a:gd name="T10" fmla="*/ 75 w 130"/>
                <a:gd name="T11" fmla="*/ 36 h 67"/>
                <a:gd name="T12" fmla="*/ 92 w 130"/>
                <a:gd name="T13" fmla="*/ 29 h 67"/>
                <a:gd name="T14" fmla="*/ 109 w 130"/>
                <a:gd name="T15" fmla="*/ 21 h 67"/>
                <a:gd name="T16" fmla="*/ 123 w 130"/>
                <a:gd name="T17" fmla="*/ 17 h 67"/>
                <a:gd name="T18" fmla="*/ 130 w 130"/>
                <a:gd name="T19" fmla="*/ 14 h 67"/>
                <a:gd name="T20" fmla="*/ 126 w 130"/>
                <a:gd name="T21" fmla="*/ 0 h 67"/>
                <a:gd name="T22" fmla="*/ 118 w 130"/>
                <a:gd name="T23" fmla="*/ 2 h 67"/>
                <a:gd name="T24" fmla="*/ 104 w 130"/>
                <a:gd name="T25" fmla="*/ 7 h 67"/>
                <a:gd name="T26" fmla="*/ 87 w 130"/>
                <a:gd name="T27" fmla="*/ 14 h 67"/>
                <a:gd name="T28" fmla="*/ 70 w 130"/>
                <a:gd name="T29" fmla="*/ 21 h 67"/>
                <a:gd name="T30" fmla="*/ 51 w 130"/>
                <a:gd name="T31" fmla="*/ 31 h 67"/>
                <a:gd name="T32" fmla="*/ 32 w 130"/>
                <a:gd name="T33" fmla="*/ 38 h 67"/>
                <a:gd name="T34" fmla="*/ 15 w 130"/>
                <a:gd name="T35" fmla="*/ 46 h 67"/>
                <a:gd name="T36" fmla="*/ 5 w 130"/>
                <a:gd name="T37" fmla="*/ 53 h 67"/>
                <a:gd name="T38" fmla="*/ 3 w 130"/>
                <a:gd name="T39" fmla="*/ 58 h 67"/>
                <a:gd name="T40" fmla="*/ 5 w 130"/>
                <a:gd name="T41" fmla="*/ 53 h 67"/>
                <a:gd name="T42" fmla="*/ 0 w 130"/>
                <a:gd name="T43" fmla="*/ 58 h 67"/>
                <a:gd name="T44" fmla="*/ 3 w 130"/>
                <a:gd name="T45" fmla="*/ 63 h 67"/>
                <a:gd name="T46" fmla="*/ 7 w 130"/>
                <a:gd name="T47" fmla="*/ 67 h 67"/>
                <a:gd name="T48" fmla="*/ 15 w 130"/>
                <a:gd name="T49" fmla="*/ 67 h 67"/>
                <a:gd name="T50" fmla="*/ 17 w 130"/>
                <a:gd name="T51" fmla="*/ 6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0" h="67">
                  <a:moveTo>
                    <a:pt x="17" y="63"/>
                  </a:moveTo>
                  <a:lnTo>
                    <a:pt x="15" y="67"/>
                  </a:lnTo>
                  <a:lnTo>
                    <a:pt x="24" y="60"/>
                  </a:lnTo>
                  <a:lnTo>
                    <a:pt x="36" y="53"/>
                  </a:lnTo>
                  <a:lnTo>
                    <a:pt x="56" y="46"/>
                  </a:lnTo>
                  <a:lnTo>
                    <a:pt x="75" y="36"/>
                  </a:lnTo>
                  <a:lnTo>
                    <a:pt x="92" y="29"/>
                  </a:lnTo>
                  <a:lnTo>
                    <a:pt x="109" y="21"/>
                  </a:lnTo>
                  <a:lnTo>
                    <a:pt x="123" y="17"/>
                  </a:lnTo>
                  <a:lnTo>
                    <a:pt x="130" y="14"/>
                  </a:lnTo>
                  <a:lnTo>
                    <a:pt x="126" y="0"/>
                  </a:lnTo>
                  <a:lnTo>
                    <a:pt x="118" y="2"/>
                  </a:lnTo>
                  <a:lnTo>
                    <a:pt x="104" y="7"/>
                  </a:lnTo>
                  <a:lnTo>
                    <a:pt x="87" y="14"/>
                  </a:lnTo>
                  <a:lnTo>
                    <a:pt x="70" y="21"/>
                  </a:lnTo>
                  <a:lnTo>
                    <a:pt x="51" y="31"/>
                  </a:lnTo>
                  <a:lnTo>
                    <a:pt x="32" y="38"/>
                  </a:lnTo>
                  <a:lnTo>
                    <a:pt x="15" y="46"/>
                  </a:lnTo>
                  <a:lnTo>
                    <a:pt x="5" y="53"/>
                  </a:lnTo>
                  <a:lnTo>
                    <a:pt x="3" y="58"/>
                  </a:lnTo>
                  <a:lnTo>
                    <a:pt x="5" y="53"/>
                  </a:lnTo>
                  <a:lnTo>
                    <a:pt x="0" y="58"/>
                  </a:lnTo>
                  <a:lnTo>
                    <a:pt x="3" y="63"/>
                  </a:lnTo>
                  <a:lnTo>
                    <a:pt x="7" y="67"/>
                  </a:lnTo>
                  <a:lnTo>
                    <a:pt x="15" y="67"/>
                  </a:lnTo>
                  <a:lnTo>
                    <a:pt x="17" y="6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20" name="Freeform 68"/>
            <p:cNvSpPr>
              <a:spLocks/>
            </p:cNvSpPr>
            <p:nvPr/>
          </p:nvSpPr>
          <p:spPr bwMode="auto">
            <a:xfrm>
              <a:off x="2581" y="4002"/>
              <a:ext cx="83" cy="33"/>
            </a:xfrm>
            <a:custGeom>
              <a:avLst/>
              <a:gdLst>
                <a:gd name="T0" fmla="*/ 72 w 77"/>
                <a:gd name="T1" fmla="*/ 12 h 33"/>
                <a:gd name="T2" fmla="*/ 72 w 77"/>
                <a:gd name="T3" fmla="*/ 12 h 33"/>
                <a:gd name="T4" fmla="*/ 62 w 77"/>
                <a:gd name="T5" fmla="*/ 14 h 33"/>
                <a:gd name="T6" fmla="*/ 50 w 77"/>
                <a:gd name="T7" fmla="*/ 14 h 33"/>
                <a:gd name="T8" fmla="*/ 38 w 77"/>
                <a:gd name="T9" fmla="*/ 14 h 33"/>
                <a:gd name="T10" fmla="*/ 26 w 77"/>
                <a:gd name="T11" fmla="*/ 14 h 33"/>
                <a:gd name="T12" fmla="*/ 19 w 77"/>
                <a:gd name="T13" fmla="*/ 9 h 33"/>
                <a:gd name="T14" fmla="*/ 14 w 77"/>
                <a:gd name="T15" fmla="*/ 9 h 33"/>
                <a:gd name="T16" fmla="*/ 14 w 77"/>
                <a:gd name="T17" fmla="*/ 7 h 33"/>
                <a:gd name="T18" fmla="*/ 14 w 77"/>
                <a:gd name="T19" fmla="*/ 5 h 33"/>
                <a:gd name="T20" fmla="*/ 0 w 77"/>
                <a:gd name="T21" fmla="*/ 0 h 33"/>
                <a:gd name="T22" fmla="*/ 0 w 77"/>
                <a:gd name="T23" fmla="*/ 7 h 33"/>
                <a:gd name="T24" fmla="*/ 4 w 77"/>
                <a:gd name="T25" fmla="*/ 19 h 33"/>
                <a:gd name="T26" fmla="*/ 14 w 77"/>
                <a:gd name="T27" fmla="*/ 24 h 33"/>
                <a:gd name="T28" fmla="*/ 26 w 77"/>
                <a:gd name="T29" fmla="*/ 29 h 33"/>
                <a:gd name="T30" fmla="*/ 38 w 77"/>
                <a:gd name="T31" fmla="*/ 29 h 33"/>
                <a:gd name="T32" fmla="*/ 50 w 77"/>
                <a:gd name="T33" fmla="*/ 33 h 33"/>
                <a:gd name="T34" fmla="*/ 62 w 77"/>
                <a:gd name="T35" fmla="*/ 29 h 33"/>
                <a:gd name="T36" fmla="*/ 77 w 77"/>
                <a:gd name="T37" fmla="*/ 26 h 33"/>
                <a:gd name="T38" fmla="*/ 77 w 77"/>
                <a:gd name="T39" fmla="*/ 26 h 33"/>
                <a:gd name="T40" fmla="*/ 72 w 77"/>
                <a:gd name="T41" fmla="*/ 1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7" h="33">
                  <a:moveTo>
                    <a:pt x="72" y="12"/>
                  </a:moveTo>
                  <a:lnTo>
                    <a:pt x="72" y="12"/>
                  </a:lnTo>
                  <a:lnTo>
                    <a:pt x="62" y="14"/>
                  </a:lnTo>
                  <a:lnTo>
                    <a:pt x="50" y="14"/>
                  </a:lnTo>
                  <a:lnTo>
                    <a:pt x="38" y="14"/>
                  </a:lnTo>
                  <a:lnTo>
                    <a:pt x="26" y="14"/>
                  </a:lnTo>
                  <a:lnTo>
                    <a:pt x="19" y="9"/>
                  </a:lnTo>
                  <a:lnTo>
                    <a:pt x="14" y="9"/>
                  </a:lnTo>
                  <a:lnTo>
                    <a:pt x="14" y="7"/>
                  </a:lnTo>
                  <a:lnTo>
                    <a:pt x="14" y="5"/>
                  </a:lnTo>
                  <a:lnTo>
                    <a:pt x="0" y="0"/>
                  </a:lnTo>
                  <a:lnTo>
                    <a:pt x="0" y="7"/>
                  </a:lnTo>
                  <a:lnTo>
                    <a:pt x="4" y="19"/>
                  </a:lnTo>
                  <a:lnTo>
                    <a:pt x="14" y="24"/>
                  </a:lnTo>
                  <a:lnTo>
                    <a:pt x="26" y="29"/>
                  </a:lnTo>
                  <a:lnTo>
                    <a:pt x="38" y="29"/>
                  </a:lnTo>
                  <a:lnTo>
                    <a:pt x="50" y="33"/>
                  </a:lnTo>
                  <a:lnTo>
                    <a:pt x="62" y="29"/>
                  </a:lnTo>
                  <a:lnTo>
                    <a:pt x="77" y="26"/>
                  </a:lnTo>
                  <a:lnTo>
                    <a:pt x="77" y="26"/>
                  </a:lnTo>
                  <a:lnTo>
                    <a:pt x="72" y="1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21" name="Freeform 69"/>
            <p:cNvSpPr>
              <a:spLocks/>
            </p:cNvSpPr>
            <p:nvPr/>
          </p:nvSpPr>
          <p:spPr bwMode="auto">
            <a:xfrm>
              <a:off x="2659" y="3982"/>
              <a:ext cx="81" cy="46"/>
            </a:xfrm>
            <a:custGeom>
              <a:avLst/>
              <a:gdLst>
                <a:gd name="T0" fmla="*/ 67 w 75"/>
                <a:gd name="T1" fmla="*/ 0 h 46"/>
                <a:gd name="T2" fmla="*/ 60 w 75"/>
                <a:gd name="T3" fmla="*/ 0 h 46"/>
                <a:gd name="T4" fmla="*/ 55 w 75"/>
                <a:gd name="T5" fmla="*/ 3 h 46"/>
                <a:gd name="T6" fmla="*/ 43 w 75"/>
                <a:gd name="T7" fmla="*/ 12 h 46"/>
                <a:gd name="T8" fmla="*/ 22 w 75"/>
                <a:gd name="T9" fmla="*/ 22 h 46"/>
                <a:gd name="T10" fmla="*/ 0 w 75"/>
                <a:gd name="T11" fmla="*/ 32 h 46"/>
                <a:gd name="T12" fmla="*/ 5 w 75"/>
                <a:gd name="T13" fmla="*/ 46 h 46"/>
                <a:gd name="T14" fmla="*/ 26 w 75"/>
                <a:gd name="T15" fmla="*/ 37 h 46"/>
                <a:gd name="T16" fmla="*/ 48 w 75"/>
                <a:gd name="T17" fmla="*/ 27 h 46"/>
                <a:gd name="T18" fmla="*/ 65 w 75"/>
                <a:gd name="T19" fmla="*/ 17 h 46"/>
                <a:gd name="T20" fmla="*/ 70 w 75"/>
                <a:gd name="T21" fmla="*/ 15 h 46"/>
                <a:gd name="T22" fmla="*/ 63 w 75"/>
                <a:gd name="T23" fmla="*/ 15 h 46"/>
                <a:gd name="T24" fmla="*/ 70 w 75"/>
                <a:gd name="T25" fmla="*/ 15 h 46"/>
                <a:gd name="T26" fmla="*/ 75 w 75"/>
                <a:gd name="T27" fmla="*/ 10 h 46"/>
                <a:gd name="T28" fmla="*/ 72 w 75"/>
                <a:gd name="T29" fmla="*/ 3 h 46"/>
                <a:gd name="T30" fmla="*/ 67 w 75"/>
                <a:gd name="T31" fmla="*/ 0 h 46"/>
                <a:gd name="T32" fmla="*/ 60 w 75"/>
                <a:gd name="T33" fmla="*/ 0 h 46"/>
                <a:gd name="T34" fmla="*/ 67 w 75"/>
                <a:gd name="T35"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5" h="46">
                  <a:moveTo>
                    <a:pt x="67" y="0"/>
                  </a:moveTo>
                  <a:lnTo>
                    <a:pt x="60" y="0"/>
                  </a:lnTo>
                  <a:lnTo>
                    <a:pt x="55" y="3"/>
                  </a:lnTo>
                  <a:lnTo>
                    <a:pt x="43" y="12"/>
                  </a:lnTo>
                  <a:lnTo>
                    <a:pt x="22" y="22"/>
                  </a:lnTo>
                  <a:lnTo>
                    <a:pt x="0" y="32"/>
                  </a:lnTo>
                  <a:lnTo>
                    <a:pt x="5" y="46"/>
                  </a:lnTo>
                  <a:lnTo>
                    <a:pt x="26" y="37"/>
                  </a:lnTo>
                  <a:lnTo>
                    <a:pt x="48" y="27"/>
                  </a:lnTo>
                  <a:lnTo>
                    <a:pt x="65" y="17"/>
                  </a:lnTo>
                  <a:lnTo>
                    <a:pt x="70" y="15"/>
                  </a:lnTo>
                  <a:lnTo>
                    <a:pt x="63" y="15"/>
                  </a:lnTo>
                  <a:lnTo>
                    <a:pt x="70" y="15"/>
                  </a:lnTo>
                  <a:lnTo>
                    <a:pt x="75" y="10"/>
                  </a:lnTo>
                  <a:lnTo>
                    <a:pt x="72" y="3"/>
                  </a:lnTo>
                  <a:lnTo>
                    <a:pt x="67" y="0"/>
                  </a:lnTo>
                  <a:lnTo>
                    <a:pt x="60" y="0"/>
                  </a:lnTo>
                  <a:lnTo>
                    <a:pt x="67"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22" name="Freeform 70"/>
            <p:cNvSpPr>
              <a:spLocks/>
            </p:cNvSpPr>
            <p:nvPr/>
          </p:nvSpPr>
          <p:spPr bwMode="auto">
            <a:xfrm>
              <a:off x="2727" y="3982"/>
              <a:ext cx="111" cy="22"/>
            </a:xfrm>
            <a:custGeom>
              <a:avLst/>
              <a:gdLst>
                <a:gd name="T0" fmla="*/ 89 w 103"/>
                <a:gd name="T1" fmla="*/ 10 h 22"/>
                <a:gd name="T2" fmla="*/ 96 w 103"/>
                <a:gd name="T3" fmla="*/ 3 h 22"/>
                <a:gd name="T4" fmla="*/ 84 w 103"/>
                <a:gd name="T5" fmla="*/ 3 h 22"/>
                <a:gd name="T6" fmla="*/ 72 w 103"/>
                <a:gd name="T7" fmla="*/ 5 h 22"/>
                <a:gd name="T8" fmla="*/ 58 w 103"/>
                <a:gd name="T9" fmla="*/ 3 h 22"/>
                <a:gd name="T10" fmla="*/ 45 w 103"/>
                <a:gd name="T11" fmla="*/ 3 h 22"/>
                <a:gd name="T12" fmla="*/ 31 w 103"/>
                <a:gd name="T13" fmla="*/ 3 h 22"/>
                <a:gd name="T14" fmla="*/ 19 w 103"/>
                <a:gd name="T15" fmla="*/ 5 h 22"/>
                <a:gd name="T16" fmla="*/ 12 w 103"/>
                <a:gd name="T17" fmla="*/ 3 h 22"/>
                <a:gd name="T18" fmla="*/ 4 w 103"/>
                <a:gd name="T19" fmla="*/ 0 h 22"/>
                <a:gd name="T20" fmla="*/ 0 w 103"/>
                <a:gd name="T21" fmla="*/ 15 h 22"/>
                <a:gd name="T22" fmla="*/ 7 w 103"/>
                <a:gd name="T23" fmla="*/ 17 h 22"/>
                <a:gd name="T24" fmla="*/ 19 w 103"/>
                <a:gd name="T25" fmla="*/ 20 h 22"/>
                <a:gd name="T26" fmla="*/ 31 w 103"/>
                <a:gd name="T27" fmla="*/ 22 h 22"/>
                <a:gd name="T28" fmla="*/ 45 w 103"/>
                <a:gd name="T29" fmla="*/ 22 h 22"/>
                <a:gd name="T30" fmla="*/ 58 w 103"/>
                <a:gd name="T31" fmla="*/ 22 h 22"/>
                <a:gd name="T32" fmla="*/ 72 w 103"/>
                <a:gd name="T33" fmla="*/ 20 h 22"/>
                <a:gd name="T34" fmla="*/ 84 w 103"/>
                <a:gd name="T35" fmla="*/ 17 h 22"/>
                <a:gd name="T36" fmla="*/ 96 w 103"/>
                <a:gd name="T37" fmla="*/ 17 h 22"/>
                <a:gd name="T38" fmla="*/ 103 w 103"/>
                <a:gd name="T39" fmla="*/ 10 h 22"/>
                <a:gd name="T40" fmla="*/ 96 w 103"/>
                <a:gd name="T41" fmla="*/ 17 h 22"/>
                <a:gd name="T42" fmla="*/ 101 w 103"/>
                <a:gd name="T43" fmla="*/ 15 h 22"/>
                <a:gd name="T44" fmla="*/ 103 w 103"/>
                <a:gd name="T45" fmla="*/ 10 h 22"/>
                <a:gd name="T46" fmla="*/ 101 w 103"/>
                <a:gd name="T47" fmla="*/ 5 h 22"/>
                <a:gd name="T48" fmla="*/ 96 w 103"/>
                <a:gd name="T49" fmla="*/ 3 h 22"/>
                <a:gd name="T50" fmla="*/ 89 w 103"/>
                <a:gd name="T51" fmla="*/ 10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3" h="22">
                  <a:moveTo>
                    <a:pt x="89" y="10"/>
                  </a:moveTo>
                  <a:lnTo>
                    <a:pt x="96" y="3"/>
                  </a:lnTo>
                  <a:lnTo>
                    <a:pt x="84" y="3"/>
                  </a:lnTo>
                  <a:lnTo>
                    <a:pt x="72" y="5"/>
                  </a:lnTo>
                  <a:lnTo>
                    <a:pt x="58" y="3"/>
                  </a:lnTo>
                  <a:lnTo>
                    <a:pt x="45" y="3"/>
                  </a:lnTo>
                  <a:lnTo>
                    <a:pt x="31" y="3"/>
                  </a:lnTo>
                  <a:lnTo>
                    <a:pt x="19" y="5"/>
                  </a:lnTo>
                  <a:lnTo>
                    <a:pt x="12" y="3"/>
                  </a:lnTo>
                  <a:lnTo>
                    <a:pt x="4" y="0"/>
                  </a:lnTo>
                  <a:lnTo>
                    <a:pt x="0" y="15"/>
                  </a:lnTo>
                  <a:lnTo>
                    <a:pt x="7" y="17"/>
                  </a:lnTo>
                  <a:lnTo>
                    <a:pt x="19" y="20"/>
                  </a:lnTo>
                  <a:lnTo>
                    <a:pt x="31" y="22"/>
                  </a:lnTo>
                  <a:lnTo>
                    <a:pt x="45" y="22"/>
                  </a:lnTo>
                  <a:lnTo>
                    <a:pt x="58" y="22"/>
                  </a:lnTo>
                  <a:lnTo>
                    <a:pt x="72" y="20"/>
                  </a:lnTo>
                  <a:lnTo>
                    <a:pt x="84" y="17"/>
                  </a:lnTo>
                  <a:lnTo>
                    <a:pt x="96" y="17"/>
                  </a:lnTo>
                  <a:lnTo>
                    <a:pt x="103" y="10"/>
                  </a:lnTo>
                  <a:lnTo>
                    <a:pt x="96" y="17"/>
                  </a:lnTo>
                  <a:lnTo>
                    <a:pt x="101" y="15"/>
                  </a:lnTo>
                  <a:lnTo>
                    <a:pt x="103" y="10"/>
                  </a:lnTo>
                  <a:lnTo>
                    <a:pt x="101" y="5"/>
                  </a:lnTo>
                  <a:lnTo>
                    <a:pt x="96" y="3"/>
                  </a:lnTo>
                  <a:lnTo>
                    <a:pt x="89"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23" name="Freeform 71"/>
            <p:cNvSpPr>
              <a:spLocks/>
            </p:cNvSpPr>
            <p:nvPr/>
          </p:nvSpPr>
          <p:spPr bwMode="auto">
            <a:xfrm>
              <a:off x="2823" y="3591"/>
              <a:ext cx="126" cy="401"/>
            </a:xfrm>
            <a:custGeom>
              <a:avLst/>
              <a:gdLst>
                <a:gd name="T0" fmla="*/ 108 w 116"/>
                <a:gd name="T1" fmla="*/ 19 h 401"/>
                <a:gd name="T2" fmla="*/ 101 w 116"/>
                <a:gd name="T3" fmla="*/ 7 h 401"/>
                <a:gd name="T4" fmla="*/ 94 w 116"/>
                <a:gd name="T5" fmla="*/ 32 h 401"/>
                <a:gd name="T6" fmla="*/ 84 w 116"/>
                <a:gd name="T7" fmla="*/ 73 h 401"/>
                <a:gd name="T8" fmla="*/ 70 w 116"/>
                <a:gd name="T9" fmla="*/ 121 h 401"/>
                <a:gd name="T10" fmla="*/ 55 w 116"/>
                <a:gd name="T11" fmla="*/ 179 h 401"/>
                <a:gd name="T12" fmla="*/ 41 w 116"/>
                <a:gd name="T13" fmla="*/ 239 h 401"/>
                <a:gd name="T14" fmla="*/ 26 w 116"/>
                <a:gd name="T15" fmla="*/ 300 h 401"/>
                <a:gd name="T16" fmla="*/ 12 w 116"/>
                <a:gd name="T17" fmla="*/ 350 h 401"/>
                <a:gd name="T18" fmla="*/ 0 w 116"/>
                <a:gd name="T19" fmla="*/ 401 h 401"/>
                <a:gd name="T20" fmla="*/ 14 w 116"/>
                <a:gd name="T21" fmla="*/ 401 h 401"/>
                <a:gd name="T22" fmla="*/ 26 w 116"/>
                <a:gd name="T23" fmla="*/ 355 h 401"/>
                <a:gd name="T24" fmla="*/ 41 w 116"/>
                <a:gd name="T25" fmla="*/ 300 h 401"/>
                <a:gd name="T26" fmla="*/ 55 w 116"/>
                <a:gd name="T27" fmla="*/ 239 h 401"/>
                <a:gd name="T28" fmla="*/ 70 w 116"/>
                <a:gd name="T29" fmla="*/ 179 h 401"/>
                <a:gd name="T30" fmla="*/ 84 w 116"/>
                <a:gd name="T31" fmla="*/ 126 h 401"/>
                <a:gd name="T32" fmla="*/ 99 w 116"/>
                <a:gd name="T33" fmla="*/ 77 h 401"/>
                <a:gd name="T34" fmla="*/ 108 w 116"/>
                <a:gd name="T35" fmla="*/ 36 h 401"/>
                <a:gd name="T36" fmla="*/ 116 w 116"/>
                <a:gd name="T37" fmla="*/ 12 h 401"/>
                <a:gd name="T38" fmla="*/ 108 w 116"/>
                <a:gd name="T39" fmla="*/ 0 h 401"/>
                <a:gd name="T40" fmla="*/ 116 w 116"/>
                <a:gd name="T41" fmla="*/ 12 h 401"/>
                <a:gd name="T42" fmla="*/ 116 w 116"/>
                <a:gd name="T43" fmla="*/ 5 h 401"/>
                <a:gd name="T44" fmla="*/ 111 w 116"/>
                <a:gd name="T45" fmla="*/ 3 h 401"/>
                <a:gd name="T46" fmla="*/ 106 w 116"/>
                <a:gd name="T47" fmla="*/ 3 h 401"/>
                <a:gd name="T48" fmla="*/ 101 w 116"/>
                <a:gd name="T49" fmla="*/ 7 h 401"/>
                <a:gd name="T50" fmla="*/ 108 w 116"/>
                <a:gd name="T51" fmla="*/ 19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 h="401">
                  <a:moveTo>
                    <a:pt x="108" y="19"/>
                  </a:moveTo>
                  <a:lnTo>
                    <a:pt x="101" y="7"/>
                  </a:lnTo>
                  <a:lnTo>
                    <a:pt x="94" y="32"/>
                  </a:lnTo>
                  <a:lnTo>
                    <a:pt x="84" y="73"/>
                  </a:lnTo>
                  <a:lnTo>
                    <a:pt x="70" y="121"/>
                  </a:lnTo>
                  <a:lnTo>
                    <a:pt x="55" y="179"/>
                  </a:lnTo>
                  <a:lnTo>
                    <a:pt x="41" y="239"/>
                  </a:lnTo>
                  <a:lnTo>
                    <a:pt x="26" y="300"/>
                  </a:lnTo>
                  <a:lnTo>
                    <a:pt x="12" y="350"/>
                  </a:lnTo>
                  <a:lnTo>
                    <a:pt x="0" y="401"/>
                  </a:lnTo>
                  <a:lnTo>
                    <a:pt x="14" y="401"/>
                  </a:lnTo>
                  <a:lnTo>
                    <a:pt x="26" y="355"/>
                  </a:lnTo>
                  <a:lnTo>
                    <a:pt x="41" y="300"/>
                  </a:lnTo>
                  <a:lnTo>
                    <a:pt x="55" y="239"/>
                  </a:lnTo>
                  <a:lnTo>
                    <a:pt x="70" y="179"/>
                  </a:lnTo>
                  <a:lnTo>
                    <a:pt x="84" y="126"/>
                  </a:lnTo>
                  <a:lnTo>
                    <a:pt x="99" y="77"/>
                  </a:lnTo>
                  <a:lnTo>
                    <a:pt x="108" y="36"/>
                  </a:lnTo>
                  <a:lnTo>
                    <a:pt x="116" y="12"/>
                  </a:lnTo>
                  <a:lnTo>
                    <a:pt x="108" y="0"/>
                  </a:lnTo>
                  <a:lnTo>
                    <a:pt x="116" y="12"/>
                  </a:lnTo>
                  <a:lnTo>
                    <a:pt x="116" y="5"/>
                  </a:lnTo>
                  <a:lnTo>
                    <a:pt x="111" y="3"/>
                  </a:lnTo>
                  <a:lnTo>
                    <a:pt x="106" y="3"/>
                  </a:lnTo>
                  <a:lnTo>
                    <a:pt x="101" y="7"/>
                  </a:lnTo>
                  <a:lnTo>
                    <a:pt x="108" y="1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24" name="Freeform 72"/>
            <p:cNvSpPr>
              <a:spLocks/>
            </p:cNvSpPr>
            <p:nvPr/>
          </p:nvSpPr>
          <p:spPr bwMode="auto">
            <a:xfrm>
              <a:off x="3097" y="3603"/>
              <a:ext cx="295" cy="425"/>
            </a:xfrm>
            <a:custGeom>
              <a:avLst/>
              <a:gdLst>
                <a:gd name="T0" fmla="*/ 186 w 272"/>
                <a:gd name="T1" fmla="*/ 3 h 425"/>
                <a:gd name="T2" fmla="*/ 169 w 272"/>
                <a:gd name="T3" fmla="*/ 3 h 425"/>
                <a:gd name="T4" fmla="*/ 152 w 272"/>
                <a:gd name="T5" fmla="*/ 3 h 425"/>
                <a:gd name="T6" fmla="*/ 133 w 272"/>
                <a:gd name="T7" fmla="*/ 3 h 425"/>
                <a:gd name="T8" fmla="*/ 113 w 272"/>
                <a:gd name="T9" fmla="*/ 0 h 425"/>
                <a:gd name="T10" fmla="*/ 89 w 272"/>
                <a:gd name="T11" fmla="*/ 0 h 425"/>
                <a:gd name="T12" fmla="*/ 63 w 272"/>
                <a:gd name="T13" fmla="*/ 0 h 425"/>
                <a:gd name="T14" fmla="*/ 34 w 272"/>
                <a:gd name="T15" fmla="*/ 0 h 425"/>
                <a:gd name="T16" fmla="*/ 0 w 272"/>
                <a:gd name="T17" fmla="*/ 0 h 425"/>
                <a:gd name="T18" fmla="*/ 27 w 272"/>
                <a:gd name="T19" fmla="*/ 106 h 425"/>
                <a:gd name="T20" fmla="*/ 48 w 272"/>
                <a:gd name="T21" fmla="*/ 227 h 425"/>
                <a:gd name="T22" fmla="*/ 63 w 272"/>
                <a:gd name="T23" fmla="*/ 333 h 425"/>
                <a:gd name="T24" fmla="*/ 70 w 272"/>
                <a:gd name="T25" fmla="*/ 391 h 425"/>
                <a:gd name="T26" fmla="*/ 77 w 272"/>
                <a:gd name="T27" fmla="*/ 389 h 425"/>
                <a:gd name="T28" fmla="*/ 89 w 272"/>
                <a:gd name="T29" fmla="*/ 389 h 425"/>
                <a:gd name="T30" fmla="*/ 104 w 272"/>
                <a:gd name="T31" fmla="*/ 387 h 425"/>
                <a:gd name="T32" fmla="*/ 118 w 272"/>
                <a:gd name="T33" fmla="*/ 387 h 425"/>
                <a:gd name="T34" fmla="*/ 133 w 272"/>
                <a:gd name="T35" fmla="*/ 389 h 425"/>
                <a:gd name="T36" fmla="*/ 145 w 272"/>
                <a:gd name="T37" fmla="*/ 389 h 425"/>
                <a:gd name="T38" fmla="*/ 157 w 272"/>
                <a:gd name="T39" fmla="*/ 389 h 425"/>
                <a:gd name="T40" fmla="*/ 162 w 272"/>
                <a:gd name="T41" fmla="*/ 389 h 425"/>
                <a:gd name="T42" fmla="*/ 176 w 272"/>
                <a:gd name="T43" fmla="*/ 399 h 425"/>
                <a:gd name="T44" fmla="*/ 190 w 272"/>
                <a:gd name="T45" fmla="*/ 406 h 425"/>
                <a:gd name="T46" fmla="*/ 203 w 272"/>
                <a:gd name="T47" fmla="*/ 413 h 425"/>
                <a:gd name="T48" fmla="*/ 217 w 272"/>
                <a:gd name="T49" fmla="*/ 420 h 425"/>
                <a:gd name="T50" fmla="*/ 229 w 272"/>
                <a:gd name="T51" fmla="*/ 423 h 425"/>
                <a:gd name="T52" fmla="*/ 241 w 272"/>
                <a:gd name="T53" fmla="*/ 425 h 425"/>
                <a:gd name="T54" fmla="*/ 253 w 272"/>
                <a:gd name="T55" fmla="*/ 423 h 425"/>
                <a:gd name="T56" fmla="*/ 265 w 272"/>
                <a:gd name="T57" fmla="*/ 418 h 425"/>
                <a:gd name="T58" fmla="*/ 272 w 272"/>
                <a:gd name="T59" fmla="*/ 411 h 425"/>
                <a:gd name="T60" fmla="*/ 272 w 272"/>
                <a:gd name="T61" fmla="*/ 404 h 425"/>
                <a:gd name="T62" fmla="*/ 268 w 272"/>
                <a:gd name="T63" fmla="*/ 391 h 425"/>
                <a:gd name="T64" fmla="*/ 260 w 272"/>
                <a:gd name="T65" fmla="*/ 382 h 425"/>
                <a:gd name="T66" fmla="*/ 241 w 272"/>
                <a:gd name="T67" fmla="*/ 370 h 425"/>
                <a:gd name="T68" fmla="*/ 227 w 272"/>
                <a:gd name="T69" fmla="*/ 360 h 425"/>
                <a:gd name="T70" fmla="*/ 212 w 272"/>
                <a:gd name="T71" fmla="*/ 350 h 425"/>
                <a:gd name="T72" fmla="*/ 198 w 272"/>
                <a:gd name="T73" fmla="*/ 343 h 425"/>
                <a:gd name="T74" fmla="*/ 193 w 272"/>
                <a:gd name="T75" fmla="*/ 263 h 425"/>
                <a:gd name="T76" fmla="*/ 188 w 272"/>
                <a:gd name="T77" fmla="*/ 167 h 425"/>
                <a:gd name="T78" fmla="*/ 186 w 272"/>
                <a:gd name="T79" fmla="*/ 73 h 425"/>
                <a:gd name="T80" fmla="*/ 186 w 272"/>
                <a:gd name="T81" fmla="*/ 3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72" h="425">
                  <a:moveTo>
                    <a:pt x="186" y="3"/>
                  </a:moveTo>
                  <a:lnTo>
                    <a:pt x="169" y="3"/>
                  </a:lnTo>
                  <a:lnTo>
                    <a:pt x="152" y="3"/>
                  </a:lnTo>
                  <a:lnTo>
                    <a:pt x="133" y="3"/>
                  </a:lnTo>
                  <a:lnTo>
                    <a:pt x="113" y="0"/>
                  </a:lnTo>
                  <a:lnTo>
                    <a:pt x="89" y="0"/>
                  </a:lnTo>
                  <a:lnTo>
                    <a:pt x="63" y="0"/>
                  </a:lnTo>
                  <a:lnTo>
                    <a:pt x="34" y="0"/>
                  </a:lnTo>
                  <a:lnTo>
                    <a:pt x="0" y="0"/>
                  </a:lnTo>
                  <a:lnTo>
                    <a:pt x="27" y="106"/>
                  </a:lnTo>
                  <a:lnTo>
                    <a:pt x="48" y="227"/>
                  </a:lnTo>
                  <a:lnTo>
                    <a:pt x="63" y="333"/>
                  </a:lnTo>
                  <a:lnTo>
                    <a:pt x="70" y="391"/>
                  </a:lnTo>
                  <a:lnTo>
                    <a:pt x="77" y="389"/>
                  </a:lnTo>
                  <a:lnTo>
                    <a:pt x="89" y="389"/>
                  </a:lnTo>
                  <a:lnTo>
                    <a:pt x="104" y="387"/>
                  </a:lnTo>
                  <a:lnTo>
                    <a:pt x="118" y="387"/>
                  </a:lnTo>
                  <a:lnTo>
                    <a:pt x="133" y="389"/>
                  </a:lnTo>
                  <a:lnTo>
                    <a:pt x="145" y="389"/>
                  </a:lnTo>
                  <a:lnTo>
                    <a:pt x="157" y="389"/>
                  </a:lnTo>
                  <a:lnTo>
                    <a:pt x="162" y="389"/>
                  </a:lnTo>
                  <a:lnTo>
                    <a:pt x="176" y="399"/>
                  </a:lnTo>
                  <a:lnTo>
                    <a:pt x="190" y="406"/>
                  </a:lnTo>
                  <a:lnTo>
                    <a:pt x="203" y="413"/>
                  </a:lnTo>
                  <a:lnTo>
                    <a:pt x="217" y="420"/>
                  </a:lnTo>
                  <a:lnTo>
                    <a:pt x="229" y="423"/>
                  </a:lnTo>
                  <a:lnTo>
                    <a:pt x="241" y="425"/>
                  </a:lnTo>
                  <a:lnTo>
                    <a:pt x="253" y="423"/>
                  </a:lnTo>
                  <a:lnTo>
                    <a:pt x="265" y="418"/>
                  </a:lnTo>
                  <a:lnTo>
                    <a:pt x="272" y="411"/>
                  </a:lnTo>
                  <a:lnTo>
                    <a:pt x="272" y="404"/>
                  </a:lnTo>
                  <a:lnTo>
                    <a:pt x="268" y="391"/>
                  </a:lnTo>
                  <a:lnTo>
                    <a:pt x="260" y="382"/>
                  </a:lnTo>
                  <a:lnTo>
                    <a:pt x="241" y="370"/>
                  </a:lnTo>
                  <a:lnTo>
                    <a:pt x="227" y="360"/>
                  </a:lnTo>
                  <a:lnTo>
                    <a:pt x="212" y="350"/>
                  </a:lnTo>
                  <a:lnTo>
                    <a:pt x="198" y="343"/>
                  </a:lnTo>
                  <a:lnTo>
                    <a:pt x="193" y="263"/>
                  </a:lnTo>
                  <a:lnTo>
                    <a:pt x="188" y="167"/>
                  </a:lnTo>
                  <a:lnTo>
                    <a:pt x="186" y="73"/>
                  </a:lnTo>
                  <a:lnTo>
                    <a:pt x="186" y="3"/>
                  </a:lnTo>
                  <a:close/>
                </a:path>
              </a:pathLst>
            </a:custGeom>
            <a:solidFill>
              <a:srgbClr val="F2CCB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25" name="Freeform 73"/>
            <p:cNvSpPr>
              <a:spLocks/>
            </p:cNvSpPr>
            <p:nvPr/>
          </p:nvSpPr>
          <p:spPr bwMode="auto">
            <a:xfrm>
              <a:off x="3086" y="3594"/>
              <a:ext cx="213" cy="21"/>
            </a:xfrm>
            <a:custGeom>
              <a:avLst/>
              <a:gdLst>
                <a:gd name="T0" fmla="*/ 17 w 196"/>
                <a:gd name="T1" fmla="*/ 7 h 21"/>
                <a:gd name="T2" fmla="*/ 10 w 196"/>
                <a:gd name="T3" fmla="*/ 16 h 21"/>
                <a:gd name="T4" fmla="*/ 44 w 196"/>
                <a:gd name="T5" fmla="*/ 19 h 21"/>
                <a:gd name="T6" fmla="*/ 73 w 196"/>
                <a:gd name="T7" fmla="*/ 19 h 21"/>
                <a:gd name="T8" fmla="*/ 99 w 196"/>
                <a:gd name="T9" fmla="*/ 19 h 21"/>
                <a:gd name="T10" fmla="*/ 123 w 196"/>
                <a:gd name="T11" fmla="*/ 19 h 21"/>
                <a:gd name="T12" fmla="*/ 143 w 196"/>
                <a:gd name="T13" fmla="*/ 19 h 21"/>
                <a:gd name="T14" fmla="*/ 162 w 196"/>
                <a:gd name="T15" fmla="*/ 21 h 21"/>
                <a:gd name="T16" fmla="*/ 179 w 196"/>
                <a:gd name="T17" fmla="*/ 21 h 21"/>
                <a:gd name="T18" fmla="*/ 196 w 196"/>
                <a:gd name="T19" fmla="*/ 19 h 21"/>
                <a:gd name="T20" fmla="*/ 196 w 196"/>
                <a:gd name="T21" fmla="*/ 4 h 21"/>
                <a:gd name="T22" fmla="*/ 179 w 196"/>
                <a:gd name="T23" fmla="*/ 2 h 21"/>
                <a:gd name="T24" fmla="*/ 162 w 196"/>
                <a:gd name="T25" fmla="*/ 2 h 21"/>
                <a:gd name="T26" fmla="*/ 143 w 196"/>
                <a:gd name="T27" fmla="*/ 4 h 21"/>
                <a:gd name="T28" fmla="*/ 123 w 196"/>
                <a:gd name="T29" fmla="*/ 0 h 21"/>
                <a:gd name="T30" fmla="*/ 99 w 196"/>
                <a:gd name="T31" fmla="*/ 0 h 21"/>
                <a:gd name="T32" fmla="*/ 73 w 196"/>
                <a:gd name="T33" fmla="*/ 0 h 21"/>
                <a:gd name="T34" fmla="*/ 44 w 196"/>
                <a:gd name="T35" fmla="*/ 0 h 21"/>
                <a:gd name="T36" fmla="*/ 10 w 196"/>
                <a:gd name="T37" fmla="*/ 2 h 21"/>
                <a:gd name="T38" fmla="*/ 3 w 196"/>
                <a:gd name="T39" fmla="*/ 12 h 21"/>
                <a:gd name="T40" fmla="*/ 10 w 196"/>
                <a:gd name="T41" fmla="*/ 0 h 21"/>
                <a:gd name="T42" fmla="*/ 3 w 196"/>
                <a:gd name="T43" fmla="*/ 2 h 21"/>
                <a:gd name="T44" fmla="*/ 0 w 196"/>
                <a:gd name="T45" fmla="*/ 9 h 21"/>
                <a:gd name="T46" fmla="*/ 3 w 196"/>
                <a:gd name="T47" fmla="*/ 16 h 21"/>
                <a:gd name="T48" fmla="*/ 10 w 196"/>
                <a:gd name="T49" fmla="*/ 19 h 21"/>
                <a:gd name="T50" fmla="*/ 17 w 196"/>
                <a:gd name="T51" fmla="*/ 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6" h="21">
                  <a:moveTo>
                    <a:pt x="17" y="7"/>
                  </a:moveTo>
                  <a:lnTo>
                    <a:pt x="10" y="16"/>
                  </a:lnTo>
                  <a:lnTo>
                    <a:pt x="44" y="19"/>
                  </a:lnTo>
                  <a:lnTo>
                    <a:pt x="73" y="19"/>
                  </a:lnTo>
                  <a:lnTo>
                    <a:pt x="99" y="19"/>
                  </a:lnTo>
                  <a:lnTo>
                    <a:pt x="123" y="19"/>
                  </a:lnTo>
                  <a:lnTo>
                    <a:pt x="143" y="19"/>
                  </a:lnTo>
                  <a:lnTo>
                    <a:pt x="162" y="21"/>
                  </a:lnTo>
                  <a:lnTo>
                    <a:pt x="179" y="21"/>
                  </a:lnTo>
                  <a:lnTo>
                    <a:pt x="196" y="19"/>
                  </a:lnTo>
                  <a:lnTo>
                    <a:pt x="196" y="4"/>
                  </a:lnTo>
                  <a:lnTo>
                    <a:pt x="179" y="2"/>
                  </a:lnTo>
                  <a:lnTo>
                    <a:pt x="162" y="2"/>
                  </a:lnTo>
                  <a:lnTo>
                    <a:pt x="143" y="4"/>
                  </a:lnTo>
                  <a:lnTo>
                    <a:pt x="123" y="0"/>
                  </a:lnTo>
                  <a:lnTo>
                    <a:pt x="99" y="0"/>
                  </a:lnTo>
                  <a:lnTo>
                    <a:pt x="73" y="0"/>
                  </a:lnTo>
                  <a:lnTo>
                    <a:pt x="44" y="0"/>
                  </a:lnTo>
                  <a:lnTo>
                    <a:pt x="10" y="2"/>
                  </a:lnTo>
                  <a:lnTo>
                    <a:pt x="3" y="12"/>
                  </a:lnTo>
                  <a:lnTo>
                    <a:pt x="10" y="0"/>
                  </a:lnTo>
                  <a:lnTo>
                    <a:pt x="3" y="2"/>
                  </a:lnTo>
                  <a:lnTo>
                    <a:pt x="0" y="9"/>
                  </a:lnTo>
                  <a:lnTo>
                    <a:pt x="3" y="16"/>
                  </a:lnTo>
                  <a:lnTo>
                    <a:pt x="10" y="19"/>
                  </a:lnTo>
                  <a:lnTo>
                    <a:pt x="17"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26" name="Freeform 74"/>
            <p:cNvSpPr>
              <a:spLocks/>
            </p:cNvSpPr>
            <p:nvPr/>
          </p:nvSpPr>
          <p:spPr bwMode="auto">
            <a:xfrm>
              <a:off x="3090" y="3601"/>
              <a:ext cx="91" cy="401"/>
            </a:xfrm>
            <a:custGeom>
              <a:avLst/>
              <a:gdLst>
                <a:gd name="T0" fmla="*/ 74 w 84"/>
                <a:gd name="T1" fmla="*/ 386 h 401"/>
                <a:gd name="T2" fmla="*/ 84 w 84"/>
                <a:gd name="T3" fmla="*/ 393 h 401"/>
                <a:gd name="T4" fmla="*/ 77 w 84"/>
                <a:gd name="T5" fmla="*/ 335 h 401"/>
                <a:gd name="T6" fmla="*/ 62 w 84"/>
                <a:gd name="T7" fmla="*/ 229 h 401"/>
                <a:gd name="T8" fmla="*/ 41 w 84"/>
                <a:gd name="T9" fmla="*/ 108 h 401"/>
                <a:gd name="T10" fmla="*/ 14 w 84"/>
                <a:gd name="T11" fmla="*/ 0 h 401"/>
                <a:gd name="T12" fmla="*/ 0 w 84"/>
                <a:gd name="T13" fmla="*/ 5 h 401"/>
                <a:gd name="T14" fmla="*/ 26 w 84"/>
                <a:gd name="T15" fmla="*/ 108 h 401"/>
                <a:gd name="T16" fmla="*/ 48 w 84"/>
                <a:gd name="T17" fmla="*/ 229 h 401"/>
                <a:gd name="T18" fmla="*/ 62 w 84"/>
                <a:gd name="T19" fmla="*/ 335 h 401"/>
                <a:gd name="T20" fmla="*/ 70 w 84"/>
                <a:gd name="T21" fmla="*/ 393 h 401"/>
                <a:gd name="T22" fmla="*/ 79 w 84"/>
                <a:gd name="T23" fmla="*/ 401 h 401"/>
                <a:gd name="T24" fmla="*/ 70 w 84"/>
                <a:gd name="T25" fmla="*/ 393 h 401"/>
                <a:gd name="T26" fmla="*/ 72 w 84"/>
                <a:gd name="T27" fmla="*/ 398 h 401"/>
                <a:gd name="T28" fmla="*/ 77 w 84"/>
                <a:gd name="T29" fmla="*/ 401 h 401"/>
                <a:gd name="T30" fmla="*/ 82 w 84"/>
                <a:gd name="T31" fmla="*/ 398 h 401"/>
                <a:gd name="T32" fmla="*/ 84 w 84"/>
                <a:gd name="T33" fmla="*/ 393 h 401"/>
                <a:gd name="T34" fmla="*/ 74 w 84"/>
                <a:gd name="T35" fmla="*/ 386 h 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4" h="401">
                  <a:moveTo>
                    <a:pt x="74" y="386"/>
                  </a:moveTo>
                  <a:lnTo>
                    <a:pt x="84" y="393"/>
                  </a:lnTo>
                  <a:lnTo>
                    <a:pt x="77" y="335"/>
                  </a:lnTo>
                  <a:lnTo>
                    <a:pt x="62" y="229"/>
                  </a:lnTo>
                  <a:lnTo>
                    <a:pt x="41" y="108"/>
                  </a:lnTo>
                  <a:lnTo>
                    <a:pt x="14" y="0"/>
                  </a:lnTo>
                  <a:lnTo>
                    <a:pt x="0" y="5"/>
                  </a:lnTo>
                  <a:lnTo>
                    <a:pt x="26" y="108"/>
                  </a:lnTo>
                  <a:lnTo>
                    <a:pt x="48" y="229"/>
                  </a:lnTo>
                  <a:lnTo>
                    <a:pt x="62" y="335"/>
                  </a:lnTo>
                  <a:lnTo>
                    <a:pt x="70" y="393"/>
                  </a:lnTo>
                  <a:lnTo>
                    <a:pt x="79" y="401"/>
                  </a:lnTo>
                  <a:lnTo>
                    <a:pt x="70" y="393"/>
                  </a:lnTo>
                  <a:lnTo>
                    <a:pt x="72" y="398"/>
                  </a:lnTo>
                  <a:lnTo>
                    <a:pt x="77" y="401"/>
                  </a:lnTo>
                  <a:lnTo>
                    <a:pt x="82" y="398"/>
                  </a:lnTo>
                  <a:lnTo>
                    <a:pt x="84" y="393"/>
                  </a:lnTo>
                  <a:lnTo>
                    <a:pt x="74" y="38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27" name="Freeform 75"/>
            <p:cNvSpPr>
              <a:spLocks/>
            </p:cNvSpPr>
            <p:nvPr/>
          </p:nvSpPr>
          <p:spPr bwMode="auto">
            <a:xfrm>
              <a:off x="3170" y="3982"/>
              <a:ext cx="113" cy="20"/>
            </a:xfrm>
            <a:custGeom>
              <a:avLst/>
              <a:gdLst>
                <a:gd name="T0" fmla="*/ 99 w 104"/>
                <a:gd name="T1" fmla="*/ 3 h 20"/>
                <a:gd name="T2" fmla="*/ 95 w 104"/>
                <a:gd name="T3" fmla="*/ 0 h 20"/>
                <a:gd name="T4" fmla="*/ 90 w 104"/>
                <a:gd name="T5" fmla="*/ 0 h 20"/>
                <a:gd name="T6" fmla="*/ 78 w 104"/>
                <a:gd name="T7" fmla="*/ 0 h 20"/>
                <a:gd name="T8" fmla="*/ 66 w 104"/>
                <a:gd name="T9" fmla="*/ 3 h 20"/>
                <a:gd name="T10" fmla="*/ 51 w 104"/>
                <a:gd name="T11" fmla="*/ 0 h 20"/>
                <a:gd name="T12" fmla="*/ 37 w 104"/>
                <a:gd name="T13" fmla="*/ 0 h 20"/>
                <a:gd name="T14" fmla="*/ 22 w 104"/>
                <a:gd name="T15" fmla="*/ 3 h 20"/>
                <a:gd name="T16" fmla="*/ 10 w 104"/>
                <a:gd name="T17" fmla="*/ 3 h 20"/>
                <a:gd name="T18" fmla="*/ 0 w 104"/>
                <a:gd name="T19" fmla="*/ 5 h 20"/>
                <a:gd name="T20" fmla="*/ 5 w 104"/>
                <a:gd name="T21" fmla="*/ 20 h 20"/>
                <a:gd name="T22" fmla="*/ 10 w 104"/>
                <a:gd name="T23" fmla="*/ 17 h 20"/>
                <a:gd name="T24" fmla="*/ 22 w 104"/>
                <a:gd name="T25" fmla="*/ 17 h 20"/>
                <a:gd name="T26" fmla="*/ 37 w 104"/>
                <a:gd name="T27" fmla="*/ 15 h 20"/>
                <a:gd name="T28" fmla="*/ 51 w 104"/>
                <a:gd name="T29" fmla="*/ 15 h 20"/>
                <a:gd name="T30" fmla="*/ 66 w 104"/>
                <a:gd name="T31" fmla="*/ 17 h 20"/>
                <a:gd name="T32" fmla="*/ 78 w 104"/>
                <a:gd name="T33" fmla="*/ 20 h 20"/>
                <a:gd name="T34" fmla="*/ 90 w 104"/>
                <a:gd name="T35" fmla="*/ 20 h 20"/>
                <a:gd name="T36" fmla="*/ 95 w 104"/>
                <a:gd name="T37" fmla="*/ 20 h 20"/>
                <a:gd name="T38" fmla="*/ 90 w 104"/>
                <a:gd name="T39" fmla="*/ 17 h 20"/>
                <a:gd name="T40" fmla="*/ 95 w 104"/>
                <a:gd name="T41" fmla="*/ 20 h 20"/>
                <a:gd name="T42" fmla="*/ 102 w 104"/>
                <a:gd name="T43" fmla="*/ 17 h 20"/>
                <a:gd name="T44" fmla="*/ 104 w 104"/>
                <a:gd name="T45" fmla="*/ 10 h 20"/>
                <a:gd name="T46" fmla="*/ 102 w 104"/>
                <a:gd name="T47" fmla="*/ 3 h 20"/>
                <a:gd name="T48" fmla="*/ 95 w 104"/>
                <a:gd name="T49" fmla="*/ 0 h 20"/>
                <a:gd name="T50" fmla="*/ 99 w 104"/>
                <a:gd name="T51" fmla="*/ 3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4" h="20">
                  <a:moveTo>
                    <a:pt x="99" y="3"/>
                  </a:moveTo>
                  <a:lnTo>
                    <a:pt x="95" y="0"/>
                  </a:lnTo>
                  <a:lnTo>
                    <a:pt x="90" y="0"/>
                  </a:lnTo>
                  <a:lnTo>
                    <a:pt x="78" y="0"/>
                  </a:lnTo>
                  <a:lnTo>
                    <a:pt x="66" y="3"/>
                  </a:lnTo>
                  <a:lnTo>
                    <a:pt x="51" y="0"/>
                  </a:lnTo>
                  <a:lnTo>
                    <a:pt x="37" y="0"/>
                  </a:lnTo>
                  <a:lnTo>
                    <a:pt x="22" y="3"/>
                  </a:lnTo>
                  <a:lnTo>
                    <a:pt x="10" y="3"/>
                  </a:lnTo>
                  <a:lnTo>
                    <a:pt x="0" y="5"/>
                  </a:lnTo>
                  <a:lnTo>
                    <a:pt x="5" y="20"/>
                  </a:lnTo>
                  <a:lnTo>
                    <a:pt x="10" y="17"/>
                  </a:lnTo>
                  <a:lnTo>
                    <a:pt x="22" y="17"/>
                  </a:lnTo>
                  <a:lnTo>
                    <a:pt x="37" y="15"/>
                  </a:lnTo>
                  <a:lnTo>
                    <a:pt x="51" y="15"/>
                  </a:lnTo>
                  <a:lnTo>
                    <a:pt x="66" y="17"/>
                  </a:lnTo>
                  <a:lnTo>
                    <a:pt x="78" y="20"/>
                  </a:lnTo>
                  <a:lnTo>
                    <a:pt x="90" y="20"/>
                  </a:lnTo>
                  <a:lnTo>
                    <a:pt x="95" y="20"/>
                  </a:lnTo>
                  <a:lnTo>
                    <a:pt x="90" y="17"/>
                  </a:lnTo>
                  <a:lnTo>
                    <a:pt x="95" y="20"/>
                  </a:lnTo>
                  <a:lnTo>
                    <a:pt x="102" y="17"/>
                  </a:lnTo>
                  <a:lnTo>
                    <a:pt x="104" y="10"/>
                  </a:lnTo>
                  <a:lnTo>
                    <a:pt x="102" y="3"/>
                  </a:lnTo>
                  <a:lnTo>
                    <a:pt x="95" y="0"/>
                  </a:lnTo>
                  <a:lnTo>
                    <a:pt x="99" y="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28" name="Freeform 76"/>
            <p:cNvSpPr>
              <a:spLocks/>
            </p:cNvSpPr>
            <p:nvPr/>
          </p:nvSpPr>
          <p:spPr bwMode="auto">
            <a:xfrm>
              <a:off x="3267" y="3985"/>
              <a:ext cx="123" cy="53"/>
            </a:xfrm>
            <a:custGeom>
              <a:avLst/>
              <a:gdLst>
                <a:gd name="T0" fmla="*/ 103 w 113"/>
                <a:gd name="T1" fmla="*/ 29 h 53"/>
                <a:gd name="T2" fmla="*/ 106 w 113"/>
                <a:gd name="T3" fmla="*/ 29 h 53"/>
                <a:gd name="T4" fmla="*/ 94 w 113"/>
                <a:gd name="T5" fmla="*/ 34 h 53"/>
                <a:gd name="T6" fmla="*/ 84 w 113"/>
                <a:gd name="T7" fmla="*/ 34 h 53"/>
                <a:gd name="T8" fmla="*/ 72 w 113"/>
                <a:gd name="T9" fmla="*/ 34 h 53"/>
                <a:gd name="T10" fmla="*/ 62 w 113"/>
                <a:gd name="T11" fmla="*/ 31 h 53"/>
                <a:gd name="T12" fmla="*/ 48 w 113"/>
                <a:gd name="T13" fmla="*/ 24 h 53"/>
                <a:gd name="T14" fmla="*/ 36 w 113"/>
                <a:gd name="T15" fmla="*/ 17 h 53"/>
                <a:gd name="T16" fmla="*/ 24 w 113"/>
                <a:gd name="T17" fmla="*/ 9 h 53"/>
                <a:gd name="T18" fmla="*/ 9 w 113"/>
                <a:gd name="T19" fmla="*/ 0 h 53"/>
                <a:gd name="T20" fmla="*/ 0 w 113"/>
                <a:gd name="T21" fmla="*/ 14 h 53"/>
                <a:gd name="T22" fmla="*/ 14 w 113"/>
                <a:gd name="T23" fmla="*/ 24 h 53"/>
                <a:gd name="T24" fmla="*/ 31 w 113"/>
                <a:gd name="T25" fmla="*/ 31 h 53"/>
                <a:gd name="T26" fmla="*/ 43 w 113"/>
                <a:gd name="T27" fmla="*/ 38 h 53"/>
                <a:gd name="T28" fmla="*/ 58 w 113"/>
                <a:gd name="T29" fmla="*/ 46 h 53"/>
                <a:gd name="T30" fmla="*/ 72 w 113"/>
                <a:gd name="T31" fmla="*/ 48 h 53"/>
                <a:gd name="T32" fmla="*/ 84 w 113"/>
                <a:gd name="T33" fmla="*/ 53 h 53"/>
                <a:gd name="T34" fmla="*/ 99 w 113"/>
                <a:gd name="T35" fmla="*/ 48 h 53"/>
                <a:gd name="T36" fmla="*/ 111 w 113"/>
                <a:gd name="T37" fmla="*/ 43 h 53"/>
                <a:gd name="T38" fmla="*/ 113 w 113"/>
                <a:gd name="T39" fmla="*/ 43 h 53"/>
                <a:gd name="T40" fmla="*/ 103 w 113"/>
                <a:gd name="T41" fmla="*/ 2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3" h="53">
                  <a:moveTo>
                    <a:pt x="103" y="29"/>
                  </a:moveTo>
                  <a:lnTo>
                    <a:pt x="106" y="29"/>
                  </a:lnTo>
                  <a:lnTo>
                    <a:pt x="94" y="34"/>
                  </a:lnTo>
                  <a:lnTo>
                    <a:pt x="84" y="34"/>
                  </a:lnTo>
                  <a:lnTo>
                    <a:pt x="72" y="34"/>
                  </a:lnTo>
                  <a:lnTo>
                    <a:pt x="62" y="31"/>
                  </a:lnTo>
                  <a:lnTo>
                    <a:pt x="48" y="24"/>
                  </a:lnTo>
                  <a:lnTo>
                    <a:pt x="36" y="17"/>
                  </a:lnTo>
                  <a:lnTo>
                    <a:pt x="24" y="9"/>
                  </a:lnTo>
                  <a:lnTo>
                    <a:pt x="9" y="0"/>
                  </a:lnTo>
                  <a:lnTo>
                    <a:pt x="0" y="14"/>
                  </a:lnTo>
                  <a:lnTo>
                    <a:pt x="14" y="24"/>
                  </a:lnTo>
                  <a:lnTo>
                    <a:pt x="31" y="31"/>
                  </a:lnTo>
                  <a:lnTo>
                    <a:pt x="43" y="38"/>
                  </a:lnTo>
                  <a:lnTo>
                    <a:pt x="58" y="46"/>
                  </a:lnTo>
                  <a:lnTo>
                    <a:pt x="72" y="48"/>
                  </a:lnTo>
                  <a:lnTo>
                    <a:pt x="84" y="53"/>
                  </a:lnTo>
                  <a:lnTo>
                    <a:pt x="99" y="48"/>
                  </a:lnTo>
                  <a:lnTo>
                    <a:pt x="111" y="43"/>
                  </a:lnTo>
                  <a:lnTo>
                    <a:pt x="113" y="43"/>
                  </a:lnTo>
                  <a:lnTo>
                    <a:pt x="103" y="2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29" name="Freeform 77"/>
            <p:cNvSpPr>
              <a:spLocks/>
            </p:cNvSpPr>
            <p:nvPr/>
          </p:nvSpPr>
          <p:spPr bwMode="auto">
            <a:xfrm>
              <a:off x="3371" y="3975"/>
              <a:ext cx="30" cy="53"/>
            </a:xfrm>
            <a:custGeom>
              <a:avLst/>
              <a:gdLst>
                <a:gd name="T0" fmla="*/ 3 w 27"/>
                <a:gd name="T1" fmla="*/ 17 h 53"/>
                <a:gd name="T2" fmla="*/ 0 w 27"/>
                <a:gd name="T3" fmla="*/ 15 h 53"/>
                <a:gd name="T4" fmla="*/ 7 w 27"/>
                <a:gd name="T5" fmla="*/ 22 h 53"/>
                <a:gd name="T6" fmla="*/ 12 w 27"/>
                <a:gd name="T7" fmla="*/ 32 h 53"/>
                <a:gd name="T8" fmla="*/ 12 w 27"/>
                <a:gd name="T9" fmla="*/ 36 h 53"/>
                <a:gd name="T10" fmla="*/ 7 w 27"/>
                <a:gd name="T11" fmla="*/ 39 h 53"/>
                <a:gd name="T12" fmla="*/ 17 w 27"/>
                <a:gd name="T13" fmla="*/ 53 h 53"/>
                <a:gd name="T14" fmla="*/ 27 w 27"/>
                <a:gd name="T15" fmla="*/ 41 h 53"/>
                <a:gd name="T16" fmla="*/ 27 w 27"/>
                <a:gd name="T17" fmla="*/ 32 h 53"/>
                <a:gd name="T18" fmla="*/ 22 w 27"/>
                <a:gd name="T19" fmla="*/ 17 h 53"/>
                <a:gd name="T20" fmla="*/ 15 w 27"/>
                <a:gd name="T21" fmla="*/ 5 h 53"/>
                <a:gd name="T22" fmla="*/ 12 w 27"/>
                <a:gd name="T23" fmla="*/ 3 h 53"/>
                <a:gd name="T24" fmla="*/ 15 w 27"/>
                <a:gd name="T25" fmla="*/ 5 h 53"/>
                <a:gd name="T26" fmla="*/ 10 w 27"/>
                <a:gd name="T27" fmla="*/ 0 h 53"/>
                <a:gd name="T28" fmla="*/ 5 w 27"/>
                <a:gd name="T29" fmla="*/ 3 h 53"/>
                <a:gd name="T30" fmla="*/ 0 w 27"/>
                <a:gd name="T31" fmla="*/ 7 h 53"/>
                <a:gd name="T32" fmla="*/ 0 w 27"/>
                <a:gd name="T33" fmla="*/ 15 h 53"/>
                <a:gd name="T34" fmla="*/ 3 w 27"/>
                <a:gd name="T35" fmla="*/ 1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53">
                  <a:moveTo>
                    <a:pt x="3" y="17"/>
                  </a:moveTo>
                  <a:lnTo>
                    <a:pt x="0" y="15"/>
                  </a:lnTo>
                  <a:lnTo>
                    <a:pt x="7" y="22"/>
                  </a:lnTo>
                  <a:lnTo>
                    <a:pt x="12" y="32"/>
                  </a:lnTo>
                  <a:lnTo>
                    <a:pt x="12" y="36"/>
                  </a:lnTo>
                  <a:lnTo>
                    <a:pt x="7" y="39"/>
                  </a:lnTo>
                  <a:lnTo>
                    <a:pt x="17" y="53"/>
                  </a:lnTo>
                  <a:lnTo>
                    <a:pt x="27" y="41"/>
                  </a:lnTo>
                  <a:lnTo>
                    <a:pt x="27" y="32"/>
                  </a:lnTo>
                  <a:lnTo>
                    <a:pt x="22" y="17"/>
                  </a:lnTo>
                  <a:lnTo>
                    <a:pt x="15" y="5"/>
                  </a:lnTo>
                  <a:lnTo>
                    <a:pt x="12" y="3"/>
                  </a:lnTo>
                  <a:lnTo>
                    <a:pt x="15" y="5"/>
                  </a:lnTo>
                  <a:lnTo>
                    <a:pt x="10" y="0"/>
                  </a:lnTo>
                  <a:lnTo>
                    <a:pt x="5" y="3"/>
                  </a:lnTo>
                  <a:lnTo>
                    <a:pt x="0" y="7"/>
                  </a:lnTo>
                  <a:lnTo>
                    <a:pt x="0" y="15"/>
                  </a:lnTo>
                  <a:lnTo>
                    <a:pt x="3"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30" name="Freeform 78"/>
            <p:cNvSpPr>
              <a:spLocks/>
            </p:cNvSpPr>
            <p:nvPr/>
          </p:nvSpPr>
          <p:spPr bwMode="auto">
            <a:xfrm>
              <a:off x="3301" y="3939"/>
              <a:ext cx="83" cy="53"/>
            </a:xfrm>
            <a:custGeom>
              <a:avLst/>
              <a:gdLst>
                <a:gd name="T0" fmla="*/ 2 w 77"/>
                <a:gd name="T1" fmla="*/ 7 h 53"/>
                <a:gd name="T2" fmla="*/ 5 w 77"/>
                <a:gd name="T3" fmla="*/ 14 h 53"/>
                <a:gd name="T4" fmla="*/ 19 w 77"/>
                <a:gd name="T5" fmla="*/ 22 h 53"/>
                <a:gd name="T6" fmla="*/ 34 w 77"/>
                <a:gd name="T7" fmla="*/ 31 h 53"/>
                <a:gd name="T8" fmla="*/ 48 w 77"/>
                <a:gd name="T9" fmla="*/ 41 h 53"/>
                <a:gd name="T10" fmla="*/ 68 w 77"/>
                <a:gd name="T11" fmla="*/ 53 h 53"/>
                <a:gd name="T12" fmla="*/ 77 w 77"/>
                <a:gd name="T13" fmla="*/ 39 h 53"/>
                <a:gd name="T14" fmla="*/ 58 w 77"/>
                <a:gd name="T15" fmla="*/ 26 h 53"/>
                <a:gd name="T16" fmla="*/ 43 w 77"/>
                <a:gd name="T17" fmla="*/ 17 h 53"/>
                <a:gd name="T18" fmla="*/ 29 w 77"/>
                <a:gd name="T19" fmla="*/ 7 h 53"/>
                <a:gd name="T20" fmla="*/ 15 w 77"/>
                <a:gd name="T21" fmla="*/ 0 h 53"/>
                <a:gd name="T22" fmla="*/ 17 w 77"/>
                <a:gd name="T23" fmla="*/ 7 h 53"/>
                <a:gd name="T24" fmla="*/ 15 w 77"/>
                <a:gd name="T25" fmla="*/ 0 h 53"/>
                <a:gd name="T26" fmla="*/ 7 w 77"/>
                <a:gd name="T27" fmla="*/ 0 h 53"/>
                <a:gd name="T28" fmla="*/ 2 w 77"/>
                <a:gd name="T29" fmla="*/ 2 h 53"/>
                <a:gd name="T30" fmla="*/ 0 w 77"/>
                <a:gd name="T31" fmla="*/ 10 h 53"/>
                <a:gd name="T32" fmla="*/ 5 w 77"/>
                <a:gd name="T33" fmla="*/ 14 h 53"/>
                <a:gd name="T34" fmla="*/ 2 w 77"/>
                <a:gd name="T35"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7" h="53">
                  <a:moveTo>
                    <a:pt x="2" y="7"/>
                  </a:moveTo>
                  <a:lnTo>
                    <a:pt x="5" y="14"/>
                  </a:lnTo>
                  <a:lnTo>
                    <a:pt x="19" y="22"/>
                  </a:lnTo>
                  <a:lnTo>
                    <a:pt x="34" y="31"/>
                  </a:lnTo>
                  <a:lnTo>
                    <a:pt x="48" y="41"/>
                  </a:lnTo>
                  <a:lnTo>
                    <a:pt x="68" y="53"/>
                  </a:lnTo>
                  <a:lnTo>
                    <a:pt x="77" y="39"/>
                  </a:lnTo>
                  <a:lnTo>
                    <a:pt x="58" y="26"/>
                  </a:lnTo>
                  <a:lnTo>
                    <a:pt x="43" y="17"/>
                  </a:lnTo>
                  <a:lnTo>
                    <a:pt x="29" y="7"/>
                  </a:lnTo>
                  <a:lnTo>
                    <a:pt x="15" y="0"/>
                  </a:lnTo>
                  <a:lnTo>
                    <a:pt x="17" y="7"/>
                  </a:lnTo>
                  <a:lnTo>
                    <a:pt x="15" y="0"/>
                  </a:lnTo>
                  <a:lnTo>
                    <a:pt x="7" y="0"/>
                  </a:lnTo>
                  <a:lnTo>
                    <a:pt x="2" y="2"/>
                  </a:lnTo>
                  <a:lnTo>
                    <a:pt x="0" y="10"/>
                  </a:lnTo>
                  <a:lnTo>
                    <a:pt x="5" y="14"/>
                  </a:lnTo>
                  <a:lnTo>
                    <a:pt x="2"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31" name="Freeform 79"/>
            <p:cNvSpPr>
              <a:spLocks/>
            </p:cNvSpPr>
            <p:nvPr/>
          </p:nvSpPr>
          <p:spPr bwMode="auto">
            <a:xfrm>
              <a:off x="3288" y="3596"/>
              <a:ext cx="31" cy="350"/>
            </a:xfrm>
            <a:custGeom>
              <a:avLst/>
              <a:gdLst>
                <a:gd name="T0" fmla="*/ 10 w 29"/>
                <a:gd name="T1" fmla="*/ 17 h 350"/>
                <a:gd name="T2" fmla="*/ 0 w 29"/>
                <a:gd name="T3" fmla="*/ 10 h 350"/>
                <a:gd name="T4" fmla="*/ 0 w 29"/>
                <a:gd name="T5" fmla="*/ 80 h 350"/>
                <a:gd name="T6" fmla="*/ 5 w 29"/>
                <a:gd name="T7" fmla="*/ 174 h 350"/>
                <a:gd name="T8" fmla="*/ 10 w 29"/>
                <a:gd name="T9" fmla="*/ 270 h 350"/>
                <a:gd name="T10" fmla="*/ 14 w 29"/>
                <a:gd name="T11" fmla="*/ 350 h 350"/>
                <a:gd name="T12" fmla="*/ 29 w 29"/>
                <a:gd name="T13" fmla="*/ 350 h 350"/>
                <a:gd name="T14" fmla="*/ 24 w 29"/>
                <a:gd name="T15" fmla="*/ 270 h 350"/>
                <a:gd name="T16" fmla="*/ 19 w 29"/>
                <a:gd name="T17" fmla="*/ 174 h 350"/>
                <a:gd name="T18" fmla="*/ 19 w 29"/>
                <a:gd name="T19" fmla="*/ 80 h 350"/>
                <a:gd name="T20" fmla="*/ 19 w 29"/>
                <a:gd name="T21" fmla="*/ 10 h 350"/>
                <a:gd name="T22" fmla="*/ 10 w 29"/>
                <a:gd name="T23" fmla="*/ 2 h 350"/>
                <a:gd name="T24" fmla="*/ 19 w 29"/>
                <a:gd name="T25" fmla="*/ 10 h 350"/>
                <a:gd name="T26" fmla="*/ 17 w 29"/>
                <a:gd name="T27" fmla="*/ 2 h 350"/>
                <a:gd name="T28" fmla="*/ 10 w 29"/>
                <a:gd name="T29" fmla="*/ 0 h 350"/>
                <a:gd name="T30" fmla="*/ 2 w 29"/>
                <a:gd name="T31" fmla="*/ 2 h 350"/>
                <a:gd name="T32" fmla="*/ 0 w 29"/>
                <a:gd name="T33" fmla="*/ 10 h 350"/>
                <a:gd name="T34" fmla="*/ 10 w 29"/>
                <a:gd name="T35" fmla="*/ 17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9" h="350">
                  <a:moveTo>
                    <a:pt x="10" y="17"/>
                  </a:moveTo>
                  <a:lnTo>
                    <a:pt x="0" y="10"/>
                  </a:lnTo>
                  <a:lnTo>
                    <a:pt x="0" y="80"/>
                  </a:lnTo>
                  <a:lnTo>
                    <a:pt x="5" y="174"/>
                  </a:lnTo>
                  <a:lnTo>
                    <a:pt x="10" y="270"/>
                  </a:lnTo>
                  <a:lnTo>
                    <a:pt x="14" y="350"/>
                  </a:lnTo>
                  <a:lnTo>
                    <a:pt x="29" y="350"/>
                  </a:lnTo>
                  <a:lnTo>
                    <a:pt x="24" y="270"/>
                  </a:lnTo>
                  <a:lnTo>
                    <a:pt x="19" y="174"/>
                  </a:lnTo>
                  <a:lnTo>
                    <a:pt x="19" y="80"/>
                  </a:lnTo>
                  <a:lnTo>
                    <a:pt x="19" y="10"/>
                  </a:lnTo>
                  <a:lnTo>
                    <a:pt x="10" y="2"/>
                  </a:lnTo>
                  <a:lnTo>
                    <a:pt x="19" y="10"/>
                  </a:lnTo>
                  <a:lnTo>
                    <a:pt x="17" y="2"/>
                  </a:lnTo>
                  <a:lnTo>
                    <a:pt x="10" y="0"/>
                  </a:lnTo>
                  <a:lnTo>
                    <a:pt x="2" y="2"/>
                  </a:lnTo>
                  <a:lnTo>
                    <a:pt x="0" y="10"/>
                  </a:lnTo>
                  <a:lnTo>
                    <a:pt x="10"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32" name="Freeform 80"/>
            <p:cNvSpPr>
              <a:spLocks/>
            </p:cNvSpPr>
            <p:nvPr/>
          </p:nvSpPr>
          <p:spPr bwMode="auto">
            <a:xfrm>
              <a:off x="2277" y="3043"/>
              <a:ext cx="104" cy="208"/>
            </a:xfrm>
            <a:custGeom>
              <a:avLst/>
              <a:gdLst>
                <a:gd name="T0" fmla="*/ 96 w 96"/>
                <a:gd name="T1" fmla="*/ 116 h 208"/>
                <a:gd name="T2" fmla="*/ 80 w 96"/>
                <a:gd name="T3" fmla="*/ 87 h 208"/>
                <a:gd name="T4" fmla="*/ 65 w 96"/>
                <a:gd name="T5" fmla="*/ 56 h 208"/>
                <a:gd name="T6" fmla="*/ 51 w 96"/>
                <a:gd name="T7" fmla="*/ 27 h 208"/>
                <a:gd name="T8" fmla="*/ 39 w 96"/>
                <a:gd name="T9" fmla="*/ 0 h 208"/>
                <a:gd name="T10" fmla="*/ 17 w 96"/>
                <a:gd name="T11" fmla="*/ 34 h 208"/>
                <a:gd name="T12" fmla="*/ 7 w 96"/>
                <a:gd name="T13" fmla="*/ 65 h 208"/>
                <a:gd name="T14" fmla="*/ 2 w 96"/>
                <a:gd name="T15" fmla="*/ 97 h 208"/>
                <a:gd name="T16" fmla="*/ 0 w 96"/>
                <a:gd name="T17" fmla="*/ 126 h 208"/>
                <a:gd name="T18" fmla="*/ 2 w 96"/>
                <a:gd name="T19" fmla="*/ 152 h 208"/>
                <a:gd name="T20" fmla="*/ 10 w 96"/>
                <a:gd name="T21" fmla="*/ 176 h 208"/>
                <a:gd name="T22" fmla="*/ 19 w 96"/>
                <a:gd name="T23" fmla="*/ 198 h 208"/>
                <a:gd name="T24" fmla="*/ 29 w 96"/>
                <a:gd name="T25" fmla="*/ 208 h 208"/>
                <a:gd name="T26" fmla="*/ 46 w 96"/>
                <a:gd name="T27" fmla="*/ 183 h 208"/>
                <a:gd name="T28" fmla="*/ 65 w 96"/>
                <a:gd name="T29" fmla="*/ 159 h 208"/>
                <a:gd name="T30" fmla="*/ 82 w 96"/>
                <a:gd name="T31" fmla="*/ 138 h 208"/>
                <a:gd name="T32" fmla="*/ 96 w 96"/>
                <a:gd name="T33" fmla="*/ 116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6" h="208">
                  <a:moveTo>
                    <a:pt x="96" y="116"/>
                  </a:moveTo>
                  <a:lnTo>
                    <a:pt x="80" y="87"/>
                  </a:lnTo>
                  <a:lnTo>
                    <a:pt x="65" y="56"/>
                  </a:lnTo>
                  <a:lnTo>
                    <a:pt x="51" y="27"/>
                  </a:lnTo>
                  <a:lnTo>
                    <a:pt x="39" y="0"/>
                  </a:lnTo>
                  <a:lnTo>
                    <a:pt x="17" y="34"/>
                  </a:lnTo>
                  <a:lnTo>
                    <a:pt x="7" y="65"/>
                  </a:lnTo>
                  <a:lnTo>
                    <a:pt x="2" y="97"/>
                  </a:lnTo>
                  <a:lnTo>
                    <a:pt x="0" y="126"/>
                  </a:lnTo>
                  <a:lnTo>
                    <a:pt x="2" y="152"/>
                  </a:lnTo>
                  <a:lnTo>
                    <a:pt x="10" y="176"/>
                  </a:lnTo>
                  <a:lnTo>
                    <a:pt x="19" y="198"/>
                  </a:lnTo>
                  <a:lnTo>
                    <a:pt x="29" y="208"/>
                  </a:lnTo>
                  <a:lnTo>
                    <a:pt x="46" y="183"/>
                  </a:lnTo>
                  <a:lnTo>
                    <a:pt x="65" y="159"/>
                  </a:lnTo>
                  <a:lnTo>
                    <a:pt x="82" y="138"/>
                  </a:lnTo>
                  <a:lnTo>
                    <a:pt x="96" y="116"/>
                  </a:lnTo>
                  <a:close/>
                </a:path>
              </a:pathLst>
            </a:custGeom>
            <a:solidFill>
              <a:srgbClr val="F2CCB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33" name="Freeform 81"/>
            <p:cNvSpPr>
              <a:spLocks/>
            </p:cNvSpPr>
            <p:nvPr/>
          </p:nvSpPr>
          <p:spPr bwMode="auto">
            <a:xfrm>
              <a:off x="2311" y="3036"/>
              <a:ext cx="79" cy="125"/>
            </a:xfrm>
            <a:custGeom>
              <a:avLst/>
              <a:gdLst>
                <a:gd name="T0" fmla="*/ 15 w 73"/>
                <a:gd name="T1" fmla="*/ 12 h 125"/>
                <a:gd name="T2" fmla="*/ 0 w 73"/>
                <a:gd name="T3" fmla="*/ 9 h 125"/>
                <a:gd name="T4" fmla="*/ 12 w 73"/>
                <a:gd name="T5" fmla="*/ 36 h 125"/>
                <a:gd name="T6" fmla="*/ 27 w 73"/>
                <a:gd name="T7" fmla="*/ 65 h 125"/>
                <a:gd name="T8" fmla="*/ 41 w 73"/>
                <a:gd name="T9" fmla="*/ 96 h 125"/>
                <a:gd name="T10" fmla="*/ 58 w 73"/>
                <a:gd name="T11" fmla="*/ 125 h 125"/>
                <a:gd name="T12" fmla="*/ 73 w 73"/>
                <a:gd name="T13" fmla="*/ 120 h 125"/>
                <a:gd name="T14" fmla="*/ 56 w 73"/>
                <a:gd name="T15" fmla="*/ 91 h 125"/>
                <a:gd name="T16" fmla="*/ 41 w 73"/>
                <a:gd name="T17" fmla="*/ 60 h 125"/>
                <a:gd name="T18" fmla="*/ 27 w 73"/>
                <a:gd name="T19" fmla="*/ 31 h 125"/>
                <a:gd name="T20" fmla="*/ 15 w 73"/>
                <a:gd name="T21" fmla="*/ 5 h 125"/>
                <a:gd name="T22" fmla="*/ 0 w 73"/>
                <a:gd name="T23" fmla="*/ 2 h 125"/>
                <a:gd name="T24" fmla="*/ 15 w 73"/>
                <a:gd name="T25" fmla="*/ 5 h 125"/>
                <a:gd name="T26" fmla="*/ 12 w 73"/>
                <a:gd name="T27" fmla="*/ 0 h 125"/>
                <a:gd name="T28" fmla="*/ 5 w 73"/>
                <a:gd name="T29" fmla="*/ 0 h 125"/>
                <a:gd name="T30" fmla="*/ 0 w 73"/>
                <a:gd name="T31" fmla="*/ 2 h 125"/>
                <a:gd name="T32" fmla="*/ 0 w 73"/>
                <a:gd name="T33" fmla="*/ 9 h 125"/>
                <a:gd name="T34" fmla="*/ 15 w 73"/>
                <a:gd name="T35" fmla="*/ 12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3" h="125">
                  <a:moveTo>
                    <a:pt x="15" y="12"/>
                  </a:moveTo>
                  <a:lnTo>
                    <a:pt x="0" y="9"/>
                  </a:lnTo>
                  <a:lnTo>
                    <a:pt x="12" y="36"/>
                  </a:lnTo>
                  <a:lnTo>
                    <a:pt x="27" y="65"/>
                  </a:lnTo>
                  <a:lnTo>
                    <a:pt x="41" y="96"/>
                  </a:lnTo>
                  <a:lnTo>
                    <a:pt x="58" y="125"/>
                  </a:lnTo>
                  <a:lnTo>
                    <a:pt x="73" y="120"/>
                  </a:lnTo>
                  <a:lnTo>
                    <a:pt x="56" y="91"/>
                  </a:lnTo>
                  <a:lnTo>
                    <a:pt x="41" y="60"/>
                  </a:lnTo>
                  <a:lnTo>
                    <a:pt x="27" y="31"/>
                  </a:lnTo>
                  <a:lnTo>
                    <a:pt x="15" y="5"/>
                  </a:lnTo>
                  <a:lnTo>
                    <a:pt x="0" y="2"/>
                  </a:lnTo>
                  <a:lnTo>
                    <a:pt x="15" y="5"/>
                  </a:lnTo>
                  <a:lnTo>
                    <a:pt x="12" y="0"/>
                  </a:lnTo>
                  <a:lnTo>
                    <a:pt x="5" y="0"/>
                  </a:lnTo>
                  <a:lnTo>
                    <a:pt x="0" y="2"/>
                  </a:lnTo>
                  <a:lnTo>
                    <a:pt x="0" y="9"/>
                  </a:lnTo>
                  <a:lnTo>
                    <a:pt x="15" y="1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34" name="Freeform 82"/>
            <p:cNvSpPr>
              <a:spLocks/>
            </p:cNvSpPr>
            <p:nvPr/>
          </p:nvSpPr>
          <p:spPr bwMode="auto">
            <a:xfrm>
              <a:off x="2266" y="3038"/>
              <a:ext cx="61" cy="131"/>
            </a:xfrm>
            <a:custGeom>
              <a:avLst/>
              <a:gdLst>
                <a:gd name="T0" fmla="*/ 20 w 56"/>
                <a:gd name="T1" fmla="*/ 131 h 131"/>
                <a:gd name="T2" fmla="*/ 17 w 56"/>
                <a:gd name="T3" fmla="*/ 131 h 131"/>
                <a:gd name="T4" fmla="*/ 20 w 56"/>
                <a:gd name="T5" fmla="*/ 102 h 131"/>
                <a:gd name="T6" fmla="*/ 24 w 56"/>
                <a:gd name="T7" fmla="*/ 70 h 131"/>
                <a:gd name="T8" fmla="*/ 34 w 56"/>
                <a:gd name="T9" fmla="*/ 41 h 131"/>
                <a:gd name="T10" fmla="*/ 56 w 56"/>
                <a:gd name="T11" fmla="*/ 10 h 131"/>
                <a:gd name="T12" fmla="*/ 41 w 56"/>
                <a:gd name="T13" fmla="*/ 0 h 131"/>
                <a:gd name="T14" fmla="*/ 20 w 56"/>
                <a:gd name="T15" fmla="*/ 36 h 131"/>
                <a:gd name="T16" fmla="*/ 10 w 56"/>
                <a:gd name="T17" fmla="*/ 70 h 131"/>
                <a:gd name="T18" fmla="*/ 5 w 56"/>
                <a:gd name="T19" fmla="*/ 102 h 131"/>
                <a:gd name="T20" fmla="*/ 3 w 56"/>
                <a:gd name="T21" fmla="*/ 131 h 131"/>
                <a:gd name="T22" fmla="*/ 0 w 56"/>
                <a:gd name="T23" fmla="*/ 131 h 131"/>
                <a:gd name="T24" fmla="*/ 20 w 56"/>
                <a:gd name="T25" fmla="*/ 131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6" h="131">
                  <a:moveTo>
                    <a:pt x="20" y="131"/>
                  </a:moveTo>
                  <a:lnTo>
                    <a:pt x="17" y="131"/>
                  </a:lnTo>
                  <a:lnTo>
                    <a:pt x="20" y="102"/>
                  </a:lnTo>
                  <a:lnTo>
                    <a:pt x="24" y="70"/>
                  </a:lnTo>
                  <a:lnTo>
                    <a:pt x="34" y="41"/>
                  </a:lnTo>
                  <a:lnTo>
                    <a:pt x="56" y="10"/>
                  </a:lnTo>
                  <a:lnTo>
                    <a:pt x="41" y="0"/>
                  </a:lnTo>
                  <a:lnTo>
                    <a:pt x="20" y="36"/>
                  </a:lnTo>
                  <a:lnTo>
                    <a:pt x="10" y="70"/>
                  </a:lnTo>
                  <a:lnTo>
                    <a:pt x="5" y="102"/>
                  </a:lnTo>
                  <a:lnTo>
                    <a:pt x="3" y="131"/>
                  </a:lnTo>
                  <a:lnTo>
                    <a:pt x="0" y="131"/>
                  </a:lnTo>
                  <a:lnTo>
                    <a:pt x="20" y="13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35" name="Freeform 83"/>
            <p:cNvSpPr>
              <a:spLocks/>
            </p:cNvSpPr>
            <p:nvPr/>
          </p:nvSpPr>
          <p:spPr bwMode="auto">
            <a:xfrm>
              <a:off x="2266" y="3169"/>
              <a:ext cx="50" cy="89"/>
            </a:xfrm>
            <a:custGeom>
              <a:avLst/>
              <a:gdLst>
                <a:gd name="T0" fmla="*/ 32 w 46"/>
                <a:gd name="T1" fmla="*/ 77 h 89"/>
                <a:gd name="T2" fmla="*/ 41 w 46"/>
                <a:gd name="T3" fmla="*/ 74 h 89"/>
                <a:gd name="T4" fmla="*/ 37 w 46"/>
                <a:gd name="T5" fmla="*/ 67 h 89"/>
                <a:gd name="T6" fmla="*/ 27 w 46"/>
                <a:gd name="T7" fmla="*/ 48 h 89"/>
                <a:gd name="T8" fmla="*/ 20 w 46"/>
                <a:gd name="T9" fmla="*/ 26 h 89"/>
                <a:gd name="T10" fmla="*/ 20 w 46"/>
                <a:gd name="T11" fmla="*/ 0 h 89"/>
                <a:gd name="T12" fmla="*/ 0 w 46"/>
                <a:gd name="T13" fmla="*/ 0 h 89"/>
                <a:gd name="T14" fmla="*/ 5 w 46"/>
                <a:gd name="T15" fmla="*/ 26 h 89"/>
                <a:gd name="T16" fmla="*/ 12 w 46"/>
                <a:gd name="T17" fmla="*/ 53 h 89"/>
                <a:gd name="T18" fmla="*/ 22 w 46"/>
                <a:gd name="T19" fmla="*/ 77 h 89"/>
                <a:gd name="T20" fmla="*/ 37 w 46"/>
                <a:gd name="T21" fmla="*/ 89 h 89"/>
                <a:gd name="T22" fmla="*/ 46 w 46"/>
                <a:gd name="T23" fmla="*/ 86 h 89"/>
                <a:gd name="T24" fmla="*/ 37 w 46"/>
                <a:gd name="T25" fmla="*/ 89 h 89"/>
                <a:gd name="T26" fmla="*/ 44 w 46"/>
                <a:gd name="T27" fmla="*/ 89 h 89"/>
                <a:gd name="T28" fmla="*/ 46 w 46"/>
                <a:gd name="T29" fmla="*/ 84 h 89"/>
                <a:gd name="T30" fmla="*/ 46 w 46"/>
                <a:gd name="T31" fmla="*/ 77 h 89"/>
                <a:gd name="T32" fmla="*/ 41 w 46"/>
                <a:gd name="T33" fmla="*/ 74 h 89"/>
                <a:gd name="T34" fmla="*/ 32 w 46"/>
                <a:gd name="T35" fmla="*/ 77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6" h="89">
                  <a:moveTo>
                    <a:pt x="32" y="77"/>
                  </a:moveTo>
                  <a:lnTo>
                    <a:pt x="41" y="74"/>
                  </a:lnTo>
                  <a:lnTo>
                    <a:pt x="37" y="67"/>
                  </a:lnTo>
                  <a:lnTo>
                    <a:pt x="27" y="48"/>
                  </a:lnTo>
                  <a:lnTo>
                    <a:pt x="20" y="26"/>
                  </a:lnTo>
                  <a:lnTo>
                    <a:pt x="20" y="0"/>
                  </a:lnTo>
                  <a:lnTo>
                    <a:pt x="0" y="0"/>
                  </a:lnTo>
                  <a:lnTo>
                    <a:pt x="5" y="26"/>
                  </a:lnTo>
                  <a:lnTo>
                    <a:pt x="12" y="53"/>
                  </a:lnTo>
                  <a:lnTo>
                    <a:pt x="22" y="77"/>
                  </a:lnTo>
                  <a:lnTo>
                    <a:pt x="37" y="89"/>
                  </a:lnTo>
                  <a:lnTo>
                    <a:pt x="46" y="86"/>
                  </a:lnTo>
                  <a:lnTo>
                    <a:pt x="37" y="89"/>
                  </a:lnTo>
                  <a:lnTo>
                    <a:pt x="44" y="89"/>
                  </a:lnTo>
                  <a:lnTo>
                    <a:pt x="46" y="84"/>
                  </a:lnTo>
                  <a:lnTo>
                    <a:pt x="46" y="77"/>
                  </a:lnTo>
                  <a:lnTo>
                    <a:pt x="41" y="74"/>
                  </a:lnTo>
                  <a:lnTo>
                    <a:pt x="32" y="7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36" name="Freeform 84"/>
            <p:cNvSpPr>
              <a:spLocks/>
            </p:cNvSpPr>
            <p:nvPr/>
          </p:nvSpPr>
          <p:spPr bwMode="auto">
            <a:xfrm>
              <a:off x="2301" y="3149"/>
              <a:ext cx="89" cy="106"/>
            </a:xfrm>
            <a:custGeom>
              <a:avLst/>
              <a:gdLst>
                <a:gd name="T0" fmla="*/ 67 w 82"/>
                <a:gd name="T1" fmla="*/ 12 h 106"/>
                <a:gd name="T2" fmla="*/ 67 w 82"/>
                <a:gd name="T3" fmla="*/ 5 h 106"/>
                <a:gd name="T4" fmla="*/ 53 w 82"/>
                <a:gd name="T5" fmla="*/ 27 h 106"/>
                <a:gd name="T6" fmla="*/ 36 w 82"/>
                <a:gd name="T7" fmla="*/ 49 h 106"/>
                <a:gd name="T8" fmla="*/ 17 w 82"/>
                <a:gd name="T9" fmla="*/ 73 h 106"/>
                <a:gd name="T10" fmla="*/ 0 w 82"/>
                <a:gd name="T11" fmla="*/ 97 h 106"/>
                <a:gd name="T12" fmla="*/ 14 w 82"/>
                <a:gd name="T13" fmla="*/ 106 h 106"/>
                <a:gd name="T14" fmla="*/ 31 w 82"/>
                <a:gd name="T15" fmla="*/ 82 h 106"/>
                <a:gd name="T16" fmla="*/ 50 w 82"/>
                <a:gd name="T17" fmla="*/ 58 h 106"/>
                <a:gd name="T18" fmla="*/ 67 w 82"/>
                <a:gd name="T19" fmla="*/ 36 h 106"/>
                <a:gd name="T20" fmla="*/ 82 w 82"/>
                <a:gd name="T21" fmla="*/ 15 h 106"/>
                <a:gd name="T22" fmla="*/ 82 w 82"/>
                <a:gd name="T23" fmla="*/ 7 h 106"/>
                <a:gd name="T24" fmla="*/ 82 w 82"/>
                <a:gd name="T25" fmla="*/ 15 h 106"/>
                <a:gd name="T26" fmla="*/ 82 w 82"/>
                <a:gd name="T27" fmla="*/ 7 h 106"/>
                <a:gd name="T28" fmla="*/ 79 w 82"/>
                <a:gd name="T29" fmla="*/ 3 h 106"/>
                <a:gd name="T30" fmla="*/ 72 w 82"/>
                <a:gd name="T31" fmla="*/ 0 h 106"/>
                <a:gd name="T32" fmla="*/ 67 w 82"/>
                <a:gd name="T33" fmla="*/ 5 h 106"/>
                <a:gd name="T34" fmla="*/ 67 w 82"/>
                <a:gd name="T35" fmla="*/ 1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2" h="106">
                  <a:moveTo>
                    <a:pt x="67" y="12"/>
                  </a:moveTo>
                  <a:lnTo>
                    <a:pt x="67" y="5"/>
                  </a:lnTo>
                  <a:lnTo>
                    <a:pt x="53" y="27"/>
                  </a:lnTo>
                  <a:lnTo>
                    <a:pt x="36" y="49"/>
                  </a:lnTo>
                  <a:lnTo>
                    <a:pt x="17" y="73"/>
                  </a:lnTo>
                  <a:lnTo>
                    <a:pt x="0" y="97"/>
                  </a:lnTo>
                  <a:lnTo>
                    <a:pt x="14" y="106"/>
                  </a:lnTo>
                  <a:lnTo>
                    <a:pt x="31" y="82"/>
                  </a:lnTo>
                  <a:lnTo>
                    <a:pt x="50" y="58"/>
                  </a:lnTo>
                  <a:lnTo>
                    <a:pt x="67" y="36"/>
                  </a:lnTo>
                  <a:lnTo>
                    <a:pt x="82" y="15"/>
                  </a:lnTo>
                  <a:lnTo>
                    <a:pt x="82" y="7"/>
                  </a:lnTo>
                  <a:lnTo>
                    <a:pt x="82" y="15"/>
                  </a:lnTo>
                  <a:lnTo>
                    <a:pt x="82" y="7"/>
                  </a:lnTo>
                  <a:lnTo>
                    <a:pt x="79" y="3"/>
                  </a:lnTo>
                  <a:lnTo>
                    <a:pt x="72" y="0"/>
                  </a:lnTo>
                  <a:lnTo>
                    <a:pt x="67" y="5"/>
                  </a:lnTo>
                  <a:lnTo>
                    <a:pt x="67" y="1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37" name="Freeform 85"/>
            <p:cNvSpPr>
              <a:spLocks/>
            </p:cNvSpPr>
            <p:nvPr/>
          </p:nvSpPr>
          <p:spPr bwMode="auto">
            <a:xfrm>
              <a:off x="3604" y="3031"/>
              <a:ext cx="117" cy="227"/>
            </a:xfrm>
            <a:custGeom>
              <a:avLst/>
              <a:gdLst>
                <a:gd name="T0" fmla="*/ 82 w 108"/>
                <a:gd name="T1" fmla="*/ 0 h 227"/>
                <a:gd name="T2" fmla="*/ 79 w 108"/>
                <a:gd name="T3" fmla="*/ 2 h 227"/>
                <a:gd name="T4" fmla="*/ 74 w 108"/>
                <a:gd name="T5" fmla="*/ 7 h 227"/>
                <a:gd name="T6" fmla="*/ 65 w 108"/>
                <a:gd name="T7" fmla="*/ 14 h 227"/>
                <a:gd name="T8" fmla="*/ 53 w 108"/>
                <a:gd name="T9" fmla="*/ 22 h 227"/>
                <a:gd name="T10" fmla="*/ 38 w 108"/>
                <a:gd name="T11" fmla="*/ 34 h 227"/>
                <a:gd name="T12" fmla="*/ 26 w 108"/>
                <a:gd name="T13" fmla="*/ 46 h 227"/>
                <a:gd name="T14" fmla="*/ 12 w 108"/>
                <a:gd name="T15" fmla="*/ 58 h 227"/>
                <a:gd name="T16" fmla="*/ 0 w 108"/>
                <a:gd name="T17" fmla="*/ 72 h 227"/>
                <a:gd name="T18" fmla="*/ 9 w 108"/>
                <a:gd name="T19" fmla="*/ 87 h 227"/>
                <a:gd name="T20" fmla="*/ 21 w 108"/>
                <a:gd name="T21" fmla="*/ 106 h 227"/>
                <a:gd name="T22" fmla="*/ 33 w 108"/>
                <a:gd name="T23" fmla="*/ 128 h 227"/>
                <a:gd name="T24" fmla="*/ 45 w 108"/>
                <a:gd name="T25" fmla="*/ 150 h 227"/>
                <a:gd name="T26" fmla="*/ 55 w 108"/>
                <a:gd name="T27" fmla="*/ 171 h 227"/>
                <a:gd name="T28" fmla="*/ 65 w 108"/>
                <a:gd name="T29" fmla="*/ 193 h 227"/>
                <a:gd name="T30" fmla="*/ 70 w 108"/>
                <a:gd name="T31" fmla="*/ 212 h 227"/>
                <a:gd name="T32" fmla="*/ 72 w 108"/>
                <a:gd name="T33" fmla="*/ 227 h 227"/>
                <a:gd name="T34" fmla="*/ 94 w 108"/>
                <a:gd name="T35" fmla="*/ 193 h 227"/>
                <a:gd name="T36" fmla="*/ 106 w 108"/>
                <a:gd name="T37" fmla="*/ 159 h 227"/>
                <a:gd name="T38" fmla="*/ 108 w 108"/>
                <a:gd name="T39" fmla="*/ 130 h 227"/>
                <a:gd name="T40" fmla="*/ 108 w 108"/>
                <a:gd name="T41" fmla="*/ 101 h 227"/>
                <a:gd name="T42" fmla="*/ 106 w 108"/>
                <a:gd name="T43" fmla="*/ 72 h 227"/>
                <a:gd name="T44" fmla="*/ 99 w 108"/>
                <a:gd name="T45" fmla="*/ 46 h 227"/>
                <a:gd name="T46" fmla="*/ 91 w 108"/>
                <a:gd name="T47" fmla="*/ 19 h 227"/>
                <a:gd name="T48" fmla="*/ 82 w 108"/>
                <a:gd name="T49" fmla="*/ 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8" h="227">
                  <a:moveTo>
                    <a:pt x="82" y="0"/>
                  </a:moveTo>
                  <a:lnTo>
                    <a:pt x="79" y="2"/>
                  </a:lnTo>
                  <a:lnTo>
                    <a:pt x="74" y="7"/>
                  </a:lnTo>
                  <a:lnTo>
                    <a:pt x="65" y="14"/>
                  </a:lnTo>
                  <a:lnTo>
                    <a:pt x="53" y="22"/>
                  </a:lnTo>
                  <a:lnTo>
                    <a:pt x="38" y="34"/>
                  </a:lnTo>
                  <a:lnTo>
                    <a:pt x="26" y="46"/>
                  </a:lnTo>
                  <a:lnTo>
                    <a:pt x="12" y="58"/>
                  </a:lnTo>
                  <a:lnTo>
                    <a:pt x="0" y="72"/>
                  </a:lnTo>
                  <a:lnTo>
                    <a:pt x="9" y="87"/>
                  </a:lnTo>
                  <a:lnTo>
                    <a:pt x="21" y="106"/>
                  </a:lnTo>
                  <a:lnTo>
                    <a:pt x="33" y="128"/>
                  </a:lnTo>
                  <a:lnTo>
                    <a:pt x="45" y="150"/>
                  </a:lnTo>
                  <a:lnTo>
                    <a:pt x="55" y="171"/>
                  </a:lnTo>
                  <a:lnTo>
                    <a:pt x="65" y="193"/>
                  </a:lnTo>
                  <a:lnTo>
                    <a:pt x="70" y="212"/>
                  </a:lnTo>
                  <a:lnTo>
                    <a:pt x="72" y="227"/>
                  </a:lnTo>
                  <a:lnTo>
                    <a:pt x="94" y="193"/>
                  </a:lnTo>
                  <a:lnTo>
                    <a:pt x="106" y="159"/>
                  </a:lnTo>
                  <a:lnTo>
                    <a:pt x="108" y="130"/>
                  </a:lnTo>
                  <a:lnTo>
                    <a:pt x="108" y="101"/>
                  </a:lnTo>
                  <a:lnTo>
                    <a:pt x="106" y="72"/>
                  </a:lnTo>
                  <a:lnTo>
                    <a:pt x="99" y="46"/>
                  </a:lnTo>
                  <a:lnTo>
                    <a:pt x="91" y="19"/>
                  </a:lnTo>
                  <a:lnTo>
                    <a:pt x="82" y="0"/>
                  </a:lnTo>
                  <a:close/>
                </a:path>
              </a:pathLst>
            </a:custGeom>
            <a:solidFill>
              <a:srgbClr val="F2CCB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38" name="Freeform 86"/>
            <p:cNvSpPr>
              <a:spLocks/>
            </p:cNvSpPr>
            <p:nvPr/>
          </p:nvSpPr>
          <p:spPr bwMode="auto">
            <a:xfrm>
              <a:off x="3596" y="3024"/>
              <a:ext cx="101" cy="89"/>
            </a:xfrm>
            <a:custGeom>
              <a:avLst/>
              <a:gdLst>
                <a:gd name="T0" fmla="*/ 15 w 94"/>
                <a:gd name="T1" fmla="*/ 75 h 89"/>
                <a:gd name="T2" fmla="*/ 15 w 94"/>
                <a:gd name="T3" fmla="*/ 84 h 89"/>
                <a:gd name="T4" fmla="*/ 25 w 94"/>
                <a:gd name="T5" fmla="*/ 70 h 89"/>
                <a:gd name="T6" fmla="*/ 39 w 94"/>
                <a:gd name="T7" fmla="*/ 58 h 89"/>
                <a:gd name="T8" fmla="*/ 51 w 94"/>
                <a:gd name="T9" fmla="*/ 46 h 89"/>
                <a:gd name="T10" fmla="*/ 66 w 94"/>
                <a:gd name="T11" fmla="*/ 36 h 89"/>
                <a:gd name="T12" fmla="*/ 78 w 94"/>
                <a:gd name="T13" fmla="*/ 29 h 89"/>
                <a:gd name="T14" fmla="*/ 87 w 94"/>
                <a:gd name="T15" fmla="*/ 21 h 89"/>
                <a:gd name="T16" fmla="*/ 92 w 94"/>
                <a:gd name="T17" fmla="*/ 14 h 89"/>
                <a:gd name="T18" fmla="*/ 94 w 94"/>
                <a:gd name="T19" fmla="*/ 14 h 89"/>
                <a:gd name="T20" fmla="*/ 85 w 94"/>
                <a:gd name="T21" fmla="*/ 0 h 89"/>
                <a:gd name="T22" fmla="*/ 82 w 94"/>
                <a:gd name="T23" fmla="*/ 4 h 89"/>
                <a:gd name="T24" fmla="*/ 78 w 94"/>
                <a:gd name="T25" fmla="*/ 7 h 89"/>
                <a:gd name="T26" fmla="*/ 68 w 94"/>
                <a:gd name="T27" fmla="*/ 14 h 89"/>
                <a:gd name="T28" fmla="*/ 56 w 94"/>
                <a:gd name="T29" fmla="*/ 21 h 89"/>
                <a:gd name="T30" fmla="*/ 41 w 94"/>
                <a:gd name="T31" fmla="*/ 36 h 89"/>
                <a:gd name="T32" fmla="*/ 29 w 94"/>
                <a:gd name="T33" fmla="*/ 48 h 89"/>
                <a:gd name="T34" fmla="*/ 15 w 94"/>
                <a:gd name="T35" fmla="*/ 60 h 89"/>
                <a:gd name="T36" fmla="*/ 0 w 94"/>
                <a:gd name="T37" fmla="*/ 75 h 89"/>
                <a:gd name="T38" fmla="*/ 0 w 94"/>
                <a:gd name="T39" fmla="*/ 84 h 89"/>
                <a:gd name="T40" fmla="*/ 0 w 94"/>
                <a:gd name="T41" fmla="*/ 75 h 89"/>
                <a:gd name="T42" fmla="*/ 0 w 94"/>
                <a:gd name="T43" fmla="*/ 82 h 89"/>
                <a:gd name="T44" fmla="*/ 5 w 94"/>
                <a:gd name="T45" fmla="*/ 87 h 89"/>
                <a:gd name="T46" fmla="*/ 10 w 94"/>
                <a:gd name="T47" fmla="*/ 89 h 89"/>
                <a:gd name="T48" fmla="*/ 15 w 94"/>
                <a:gd name="T49" fmla="*/ 84 h 89"/>
                <a:gd name="T50" fmla="*/ 15 w 94"/>
                <a:gd name="T51" fmla="*/ 75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4" h="89">
                  <a:moveTo>
                    <a:pt x="15" y="75"/>
                  </a:moveTo>
                  <a:lnTo>
                    <a:pt x="15" y="84"/>
                  </a:lnTo>
                  <a:lnTo>
                    <a:pt x="25" y="70"/>
                  </a:lnTo>
                  <a:lnTo>
                    <a:pt x="39" y="58"/>
                  </a:lnTo>
                  <a:lnTo>
                    <a:pt x="51" y="46"/>
                  </a:lnTo>
                  <a:lnTo>
                    <a:pt x="66" y="36"/>
                  </a:lnTo>
                  <a:lnTo>
                    <a:pt x="78" y="29"/>
                  </a:lnTo>
                  <a:lnTo>
                    <a:pt x="87" y="21"/>
                  </a:lnTo>
                  <a:lnTo>
                    <a:pt x="92" y="14"/>
                  </a:lnTo>
                  <a:lnTo>
                    <a:pt x="94" y="14"/>
                  </a:lnTo>
                  <a:lnTo>
                    <a:pt x="85" y="0"/>
                  </a:lnTo>
                  <a:lnTo>
                    <a:pt x="82" y="4"/>
                  </a:lnTo>
                  <a:lnTo>
                    <a:pt x="78" y="7"/>
                  </a:lnTo>
                  <a:lnTo>
                    <a:pt x="68" y="14"/>
                  </a:lnTo>
                  <a:lnTo>
                    <a:pt x="56" y="21"/>
                  </a:lnTo>
                  <a:lnTo>
                    <a:pt x="41" y="36"/>
                  </a:lnTo>
                  <a:lnTo>
                    <a:pt x="29" y="48"/>
                  </a:lnTo>
                  <a:lnTo>
                    <a:pt x="15" y="60"/>
                  </a:lnTo>
                  <a:lnTo>
                    <a:pt x="0" y="75"/>
                  </a:lnTo>
                  <a:lnTo>
                    <a:pt x="0" y="84"/>
                  </a:lnTo>
                  <a:lnTo>
                    <a:pt x="0" y="75"/>
                  </a:lnTo>
                  <a:lnTo>
                    <a:pt x="0" y="82"/>
                  </a:lnTo>
                  <a:lnTo>
                    <a:pt x="5" y="87"/>
                  </a:lnTo>
                  <a:lnTo>
                    <a:pt x="10" y="89"/>
                  </a:lnTo>
                  <a:lnTo>
                    <a:pt x="15" y="84"/>
                  </a:lnTo>
                  <a:lnTo>
                    <a:pt x="15" y="7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39" name="Freeform 87"/>
            <p:cNvSpPr>
              <a:spLocks/>
            </p:cNvSpPr>
            <p:nvPr/>
          </p:nvSpPr>
          <p:spPr bwMode="auto">
            <a:xfrm>
              <a:off x="3596" y="3099"/>
              <a:ext cx="97" cy="169"/>
            </a:xfrm>
            <a:custGeom>
              <a:avLst/>
              <a:gdLst>
                <a:gd name="T0" fmla="*/ 73 w 90"/>
                <a:gd name="T1" fmla="*/ 154 h 169"/>
                <a:gd name="T2" fmla="*/ 90 w 90"/>
                <a:gd name="T3" fmla="*/ 159 h 169"/>
                <a:gd name="T4" fmla="*/ 85 w 90"/>
                <a:gd name="T5" fmla="*/ 144 h 169"/>
                <a:gd name="T6" fmla="*/ 80 w 90"/>
                <a:gd name="T7" fmla="*/ 123 h 169"/>
                <a:gd name="T8" fmla="*/ 70 w 90"/>
                <a:gd name="T9" fmla="*/ 101 h 169"/>
                <a:gd name="T10" fmla="*/ 61 w 90"/>
                <a:gd name="T11" fmla="*/ 79 h 169"/>
                <a:gd name="T12" fmla="*/ 49 w 90"/>
                <a:gd name="T13" fmla="*/ 57 h 169"/>
                <a:gd name="T14" fmla="*/ 37 w 90"/>
                <a:gd name="T15" fmla="*/ 33 h 169"/>
                <a:gd name="T16" fmla="*/ 25 w 90"/>
                <a:gd name="T17" fmla="*/ 14 h 169"/>
                <a:gd name="T18" fmla="*/ 15 w 90"/>
                <a:gd name="T19" fmla="*/ 0 h 169"/>
                <a:gd name="T20" fmla="*/ 0 w 90"/>
                <a:gd name="T21" fmla="*/ 9 h 169"/>
                <a:gd name="T22" fmla="*/ 10 w 90"/>
                <a:gd name="T23" fmla="*/ 24 h 169"/>
                <a:gd name="T24" fmla="*/ 22 w 90"/>
                <a:gd name="T25" fmla="*/ 43 h 169"/>
                <a:gd name="T26" fmla="*/ 34 w 90"/>
                <a:gd name="T27" fmla="*/ 62 h 169"/>
                <a:gd name="T28" fmla="*/ 46 w 90"/>
                <a:gd name="T29" fmla="*/ 84 h 169"/>
                <a:gd name="T30" fmla="*/ 56 w 90"/>
                <a:gd name="T31" fmla="*/ 106 h 169"/>
                <a:gd name="T32" fmla="*/ 66 w 90"/>
                <a:gd name="T33" fmla="*/ 127 h 169"/>
                <a:gd name="T34" fmla="*/ 70 w 90"/>
                <a:gd name="T35" fmla="*/ 144 h 169"/>
                <a:gd name="T36" fmla="*/ 70 w 90"/>
                <a:gd name="T37" fmla="*/ 159 h 169"/>
                <a:gd name="T38" fmla="*/ 87 w 90"/>
                <a:gd name="T39" fmla="*/ 164 h 169"/>
                <a:gd name="T40" fmla="*/ 70 w 90"/>
                <a:gd name="T41" fmla="*/ 159 h 169"/>
                <a:gd name="T42" fmla="*/ 73 w 90"/>
                <a:gd name="T43" fmla="*/ 166 h 169"/>
                <a:gd name="T44" fmla="*/ 80 w 90"/>
                <a:gd name="T45" fmla="*/ 169 h 169"/>
                <a:gd name="T46" fmla="*/ 87 w 90"/>
                <a:gd name="T47" fmla="*/ 166 h 169"/>
                <a:gd name="T48" fmla="*/ 90 w 90"/>
                <a:gd name="T49" fmla="*/ 159 h 169"/>
                <a:gd name="T50" fmla="*/ 73 w 90"/>
                <a:gd name="T51" fmla="*/ 154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0" h="169">
                  <a:moveTo>
                    <a:pt x="73" y="154"/>
                  </a:moveTo>
                  <a:lnTo>
                    <a:pt x="90" y="159"/>
                  </a:lnTo>
                  <a:lnTo>
                    <a:pt x="85" y="144"/>
                  </a:lnTo>
                  <a:lnTo>
                    <a:pt x="80" y="123"/>
                  </a:lnTo>
                  <a:lnTo>
                    <a:pt x="70" y="101"/>
                  </a:lnTo>
                  <a:lnTo>
                    <a:pt x="61" y="79"/>
                  </a:lnTo>
                  <a:lnTo>
                    <a:pt x="49" y="57"/>
                  </a:lnTo>
                  <a:lnTo>
                    <a:pt x="37" y="33"/>
                  </a:lnTo>
                  <a:lnTo>
                    <a:pt x="25" y="14"/>
                  </a:lnTo>
                  <a:lnTo>
                    <a:pt x="15" y="0"/>
                  </a:lnTo>
                  <a:lnTo>
                    <a:pt x="0" y="9"/>
                  </a:lnTo>
                  <a:lnTo>
                    <a:pt x="10" y="24"/>
                  </a:lnTo>
                  <a:lnTo>
                    <a:pt x="22" y="43"/>
                  </a:lnTo>
                  <a:lnTo>
                    <a:pt x="34" y="62"/>
                  </a:lnTo>
                  <a:lnTo>
                    <a:pt x="46" y="84"/>
                  </a:lnTo>
                  <a:lnTo>
                    <a:pt x="56" y="106"/>
                  </a:lnTo>
                  <a:lnTo>
                    <a:pt x="66" y="127"/>
                  </a:lnTo>
                  <a:lnTo>
                    <a:pt x="70" y="144"/>
                  </a:lnTo>
                  <a:lnTo>
                    <a:pt x="70" y="159"/>
                  </a:lnTo>
                  <a:lnTo>
                    <a:pt x="87" y="164"/>
                  </a:lnTo>
                  <a:lnTo>
                    <a:pt x="70" y="159"/>
                  </a:lnTo>
                  <a:lnTo>
                    <a:pt x="73" y="166"/>
                  </a:lnTo>
                  <a:lnTo>
                    <a:pt x="80" y="169"/>
                  </a:lnTo>
                  <a:lnTo>
                    <a:pt x="87" y="166"/>
                  </a:lnTo>
                  <a:lnTo>
                    <a:pt x="90" y="159"/>
                  </a:lnTo>
                  <a:lnTo>
                    <a:pt x="73" y="1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40" name="Freeform 88"/>
            <p:cNvSpPr>
              <a:spLocks/>
            </p:cNvSpPr>
            <p:nvPr/>
          </p:nvSpPr>
          <p:spPr bwMode="auto">
            <a:xfrm>
              <a:off x="3675" y="3132"/>
              <a:ext cx="57" cy="131"/>
            </a:xfrm>
            <a:custGeom>
              <a:avLst/>
              <a:gdLst>
                <a:gd name="T0" fmla="*/ 36 w 53"/>
                <a:gd name="T1" fmla="*/ 0 h 131"/>
                <a:gd name="T2" fmla="*/ 36 w 53"/>
                <a:gd name="T3" fmla="*/ 0 h 131"/>
                <a:gd name="T4" fmla="*/ 34 w 53"/>
                <a:gd name="T5" fmla="*/ 29 h 131"/>
                <a:gd name="T6" fmla="*/ 34 w 53"/>
                <a:gd name="T7" fmla="*/ 58 h 131"/>
                <a:gd name="T8" fmla="*/ 21 w 53"/>
                <a:gd name="T9" fmla="*/ 90 h 131"/>
                <a:gd name="T10" fmla="*/ 0 w 53"/>
                <a:gd name="T11" fmla="*/ 121 h 131"/>
                <a:gd name="T12" fmla="*/ 14 w 53"/>
                <a:gd name="T13" fmla="*/ 131 h 131"/>
                <a:gd name="T14" fmla="*/ 36 w 53"/>
                <a:gd name="T15" fmla="*/ 94 h 131"/>
                <a:gd name="T16" fmla="*/ 48 w 53"/>
                <a:gd name="T17" fmla="*/ 58 h 131"/>
                <a:gd name="T18" fmla="*/ 53 w 53"/>
                <a:gd name="T19" fmla="*/ 29 h 131"/>
                <a:gd name="T20" fmla="*/ 50 w 53"/>
                <a:gd name="T21" fmla="*/ 0 h 131"/>
                <a:gd name="T22" fmla="*/ 50 w 53"/>
                <a:gd name="T23" fmla="*/ 0 h 131"/>
                <a:gd name="T24" fmla="*/ 36 w 53"/>
                <a:gd name="T25" fmla="*/ 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 h="131">
                  <a:moveTo>
                    <a:pt x="36" y="0"/>
                  </a:moveTo>
                  <a:lnTo>
                    <a:pt x="36" y="0"/>
                  </a:lnTo>
                  <a:lnTo>
                    <a:pt x="34" y="29"/>
                  </a:lnTo>
                  <a:lnTo>
                    <a:pt x="34" y="58"/>
                  </a:lnTo>
                  <a:lnTo>
                    <a:pt x="21" y="90"/>
                  </a:lnTo>
                  <a:lnTo>
                    <a:pt x="0" y="121"/>
                  </a:lnTo>
                  <a:lnTo>
                    <a:pt x="14" y="131"/>
                  </a:lnTo>
                  <a:lnTo>
                    <a:pt x="36" y="94"/>
                  </a:lnTo>
                  <a:lnTo>
                    <a:pt x="48" y="58"/>
                  </a:lnTo>
                  <a:lnTo>
                    <a:pt x="53" y="29"/>
                  </a:lnTo>
                  <a:lnTo>
                    <a:pt x="50" y="0"/>
                  </a:lnTo>
                  <a:lnTo>
                    <a:pt x="50" y="0"/>
                  </a:lnTo>
                  <a:lnTo>
                    <a:pt x="36"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41" name="Freeform 89"/>
            <p:cNvSpPr>
              <a:spLocks/>
            </p:cNvSpPr>
            <p:nvPr/>
          </p:nvSpPr>
          <p:spPr bwMode="auto">
            <a:xfrm>
              <a:off x="3684" y="3024"/>
              <a:ext cx="45" cy="108"/>
            </a:xfrm>
            <a:custGeom>
              <a:avLst/>
              <a:gdLst>
                <a:gd name="T0" fmla="*/ 12 w 41"/>
                <a:gd name="T1" fmla="*/ 14 h 108"/>
                <a:gd name="T2" fmla="*/ 0 w 41"/>
                <a:gd name="T3" fmla="*/ 9 h 108"/>
                <a:gd name="T4" fmla="*/ 10 w 41"/>
                <a:gd name="T5" fmla="*/ 29 h 108"/>
                <a:gd name="T6" fmla="*/ 17 w 41"/>
                <a:gd name="T7" fmla="*/ 55 h 108"/>
                <a:gd name="T8" fmla="*/ 25 w 41"/>
                <a:gd name="T9" fmla="*/ 79 h 108"/>
                <a:gd name="T10" fmla="*/ 27 w 41"/>
                <a:gd name="T11" fmla="*/ 108 h 108"/>
                <a:gd name="T12" fmla="*/ 41 w 41"/>
                <a:gd name="T13" fmla="*/ 108 h 108"/>
                <a:gd name="T14" fmla="*/ 39 w 41"/>
                <a:gd name="T15" fmla="*/ 79 h 108"/>
                <a:gd name="T16" fmla="*/ 32 w 41"/>
                <a:gd name="T17" fmla="*/ 50 h 108"/>
                <a:gd name="T18" fmla="*/ 25 w 41"/>
                <a:gd name="T19" fmla="*/ 24 h 108"/>
                <a:gd name="T20" fmla="*/ 15 w 41"/>
                <a:gd name="T21" fmla="*/ 4 h 108"/>
                <a:gd name="T22" fmla="*/ 3 w 41"/>
                <a:gd name="T23" fmla="*/ 0 h 108"/>
                <a:gd name="T24" fmla="*/ 15 w 41"/>
                <a:gd name="T25" fmla="*/ 4 h 108"/>
                <a:gd name="T26" fmla="*/ 12 w 41"/>
                <a:gd name="T27" fmla="*/ 0 h 108"/>
                <a:gd name="T28" fmla="*/ 5 w 41"/>
                <a:gd name="T29" fmla="*/ 0 h 108"/>
                <a:gd name="T30" fmla="*/ 0 w 41"/>
                <a:gd name="T31" fmla="*/ 2 h 108"/>
                <a:gd name="T32" fmla="*/ 0 w 41"/>
                <a:gd name="T33" fmla="*/ 9 h 108"/>
                <a:gd name="T34" fmla="*/ 12 w 41"/>
                <a:gd name="T35" fmla="*/ 14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 h="108">
                  <a:moveTo>
                    <a:pt x="12" y="14"/>
                  </a:moveTo>
                  <a:lnTo>
                    <a:pt x="0" y="9"/>
                  </a:lnTo>
                  <a:lnTo>
                    <a:pt x="10" y="29"/>
                  </a:lnTo>
                  <a:lnTo>
                    <a:pt x="17" y="55"/>
                  </a:lnTo>
                  <a:lnTo>
                    <a:pt x="25" y="79"/>
                  </a:lnTo>
                  <a:lnTo>
                    <a:pt x="27" y="108"/>
                  </a:lnTo>
                  <a:lnTo>
                    <a:pt x="41" y="108"/>
                  </a:lnTo>
                  <a:lnTo>
                    <a:pt x="39" y="79"/>
                  </a:lnTo>
                  <a:lnTo>
                    <a:pt x="32" y="50"/>
                  </a:lnTo>
                  <a:lnTo>
                    <a:pt x="25" y="24"/>
                  </a:lnTo>
                  <a:lnTo>
                    <a:pt x="15" y="4"/>
                  </a:lnTo>
                  <a:lnTo>
                    <a:pt x="3" y="0"/>
                  </a:lnTo>
                  <a:lnTo>
                    <a:pt x="15" y="4"/>
                  </a:lnTo>
                  <a:lnTo>
                    <a:pt x="12" y="0"/>
                  </a:lnTo>
                  <a:lnTo>
                    <a:pt x="5" y="0"/>
                  </a:lnTo>
                  <a:lnTo>
                    <a:pt x="0" y="2"/>
                  </a:lnTo>
                  <a:lnTo>
                    <a:pt x="0" y="9"/>
                  </a:lnTo>
                  <a:lnTo>
                    <a:pt x="12" y="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42" name="Freeform 90"/>
            <p:cNvSpPr>
              <a:spLocks/>
            </p:cNvSpPr>
            <p:nvPr/>
          </p:nvSpPr>
          <p:spPr bwMode="auto">
            <a:xfrm>
              <a:off x="2771" y="1676"/>
              <a:ext cx="506" cy="671"/>
            </a:xfrm>
            <a:custGeom>
              <a:avLst/>
              <a:gdLst>
                <a:gd name="T0" fmla="*/ 349 w 467"/>
                <a:gd name="T1" fmla="*/ 536 h 671"/>
                <a:gd name="T2" fmla="*/ 349 w 467"/>
                <a:gd name="T3" fmla="*/ 548 h 671"/>
                <a:gd name="T4" fmla="*/ 352 w 467"/>
                <a:gd name="T5" fmla="*/ 568 h 671"/>
                <a:gd name="T6" fmla="*/ 352 w 467"/>
                <a:gd name="T7" fmla="*/ 592 h 671"/>
                <a:gd name="T8" fmla="*/ 349 w 467"/>
                <a:gd name="T9" fmla="*/ 621 h 671"/>
                <a:gd name="T10" fmla="*/ 325 w 467"/>
                <a:gd name="T11" fmla="*/ 642 h 671"/>
                <a:gd name="T12" fmla="*/ 299 w 467"/>
                <a:gd name="T13" fmla="*/ 657 h 671"/>
                <a:gd name="T14" fmla="*/ 267 w 467"/>
                <a:gd name="T15" fmla="*/ 667 h 671"/>
                <a:gd name="T16" fmla="*/ 236 w 467"/>
                <a:gd name="T17" fmla="*/ 671 h 671"/>
                <a:gd name="T18" fmla="*/ 202 w 467"/>
                <a:gd name="T19" fmla="*/ 669 h 671"/>
                <a:gd name="T20" fmla="*/ 173 w 467"/>
                <a:gd name="T21" fmla="*/ 664 h 671"/>
                <a:gd name="T22" fmla="*/ 144 w 467"/>
                <a:gd name="T23" fmla="*/ 657 h 671"/>
                <a:gd name="T24" fmla="*/ 118 w 467"/>
                <a:gd name="T25" fmla="*/ 645 h 671"/>
                <a:gd name="T26" fmla="*/ 115 w 467"/>
                <a:gd name="T27" fmla="*/ 616 h 671"/>
                <a:gd name="T28" fmla="*/ 113 w 467"/>
                <a:gd name="T29" fmla="*/ 592 h 671"/>
                <a:gd name="T30" fmla="*/ 113 w 467"/>
                <a:gd name="T31" fmla="*/ 568 h 671"/>
                <a:gd name="T32" fmla="*/ 113 w 467"/>
                <a:gd name="T33" fmla="*/ 548 h 671"/>
                <a:gd name="T34" fmla="*/ 113 w 467"/>
                <a:gd name="T35" fmla="*/ 529 h 671"/>
                <a:gd name="T36" fmla="*/ 115 w 467"/>
                <a:gd name="T37" fmla="*/ 510 h 671"/>
                <a:gd name="T38" fmla="*/ 115 w 467"/>
                <a:gd name="T39" fmla="*/ 490 h 671"/>
                <a:gd name="T40" fmla="*/ 115 w 467"/>
                <a:gd name="T41" fmla="*/ 473 h 671"/>
                <a:gd name="T42" fmla="*/ 106 w 467"/>
                <a:gd name="T43" fmla="*/ 464 h 671"/>
                <a:gd name="T44" fmla="*/ 96 w 467"/>
                <a:gd name="T45" fmla="*/ 452 h 671"/>
                <a:gd name="T46" fmla="*/ 84 w 467"/>
                <a:gd name="T47" fmla="*/ 440 h 671"/>
                <a:gd name="T48" fmla="*/ 74 w 467"/>
                <a:gd name="T49" fmla="*/ 428 h 671"/>
                <a:gd name="T50" fmla="*/ 55 w 467"/>
                <a:gd name="T51" fmla="*/ 401 h 671"/>
                <a:gd name="T52" fmla="*/ 38 w 467"/>
                <a:gd name="T53" fmla="*/ 372 h 671"/>
                <a:gd name="T54" fmla="*/ 24 w 467"/>
                <a:gd name="T55" fmla="*/ 338 h 671"/>
                <a:gd name="T56" fmla="*/ 12 w 467"/>
                <a:gd name="T57" fmla="*/ 304 h 671"/>
                <a:gd name="T58" fmla="*/ 2 w 467"/>
                <a:gd name="T59" fmla="*/ 266 h 671"/>
                <a:gd name="T60" fmla="*/ 0 w 467"/>
                <a:gd name="T61" fmla="*/ 227 h 671"/>
                <a:gd name="T62" fmla="*/ 4 w 467"/>
                <a:gd name="T63" fmla="*/ 186 h 671"/>
                <a:gd name="T64" fmla="*/ 14 w 467"/>
                <a:gd name="T65" fmla="*/ 145 h 671"/>
                <a:gd name="T66" fmla="*/ 62 w 467"/>
                <a:gd name="T67" fmla="*/ 155 h 671"/>
                <a:gd name="T68" fmla="*/ 113 w 467"/>
                <a:gd name="T69" fmla="*/ 160 h 671"/>
                <a:gd name="T70" fmla="*/ 164 w 467"/>
                <a:gd name="T71" fmla="*/ 157 h 671"/>
                <a:gd name="T72" fmla="*/ 212 w 467"/>
                <a:gd name="T73" fmla="*/ 145 h 671"/>
                <a:gd name="T74" fmla="*/ 260 w 467"/>
                <a:gd name="T75" fmla="*/ 126 h 671"/>
                <a:gd name="T76" fmla="*/ 303 w 467"/>
                <a:gd name="T77" fmla="*/ 94 h 671"/>
                <a:gd name="T78" fmla="*/ 342 w 467"/>
                <a:gd name="T79" fmla="*/ 53 h 671"/>
                <a:gd name="T80" fmla="*/ 373 w 467"/>
                <a:gd name="T81" fmla="*/ 0 h 671"/>
                <a:gd name="T82" fmla="*/ 402 w 467"/>
                <a:gd name="T83" fmla="*/ 34 h 671"/>
                <a:gd name="T84" fmla="*/ 429 w 467"/>
                <a:gd name="T85" fmla="*/ 77 h 671"/>
                <a:gd name="T86" fmla="*/ 450 w 467"/>
                <a:gd name="T87" fmla="*/ 128 h 671"/>
                <a:gd name="T88" fmla="*/ 463 w 467"/>
                <a:gd name="T89" fmla="*/ 188 h 671"/>
                <a:gd name="T90" fmla="*/ 467 w 467"/>
                <a:gd name="T91" fmla="*/ 251 h 671"/>
                <a:gd name="T92" fmla="*/ 455 w 467"/>
                <a:gd name="T93" fmla="*/ 314 h 671"/>
                <a:gd name="T94" fmla="*/ 429 w 467"/>
                <a:gd name="T95" fmla="*/ 377 h 671"/>
                <a:gd name="T96" fmla="*/ 383 w 467"/>
                <a:gd name="T97" fmla="*/ 437 h 671"/>
                <a:gd name="T98" fmla="*/ 376 w 467"/>
                <a:gd name="T99" fmla="*/ 447 h 671"/>
                <a:gd name="T100" fmla="*/ 366 w 467"/>
                <a:gd name="T101" fmla="*/ 454 h 671"/>
                <a:gd name="T102" fmla="*/ 359 w 467"/>
                <a:gd name="T103" fmla="*/ 461 h 671"/>
                <a:gd name="T104" fmla="*/ 349 w 467"/>
                <a:gd name="T105" fmla="*/ 466 h 671"/>
                <a:gd name="T106" fmla="*/ 349 w 467"/>
                <a:gd name="T107" fmla="*/ 481 h 671"/>
                <a:gd name="T108" fmla="*/ 349 w 467"/>
                <a:gd name="T109" fmla="*/ 502 h 671"/>
                <a:gd name="T110" fmla="*/ 349 w 467"/>
                <a:gd name="T111" fmla="*/ 524 h 671"/>
                <a:gd name="T112" fmla="*/ 349 w 467"/>
                <a:gd name="T113" fmla="*/ 536 h 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7" h="671">
                  <a:moveTo>
                    <a:pt x="349" y="536"/>
                  </a:moveTo>
                  <a:lnTo>
                    <a:pt x="349" y="548"/>
                  </a:lnTo>
                  <a:lnTo>
                    <a:pt x="352" y="568"/>
                  </a:lnTo>
                  <a:lnTo>
                    <a:pt x="352" y="592"/>
                  </a:lnTo>
                  <a:lnTo>
                    <a:pt x="349" y="621"/>
                  </a:lnTo>
                  <a:lnTo>
                    <a:pt x="325" y="642"/>
                  </a:lnTo>
                  <a:lnTo>
                    <a:pt x="299" y="657"/>
                  </a:lnTo>
                  <a:lnTo>
                    <a:pt x="267" y="667"/>
                  </a:lnTo>
                  <a:lnTo>
                    <a:pt x="236" y="671"/>
                  </a:lnTo>
                  <a:lnTo>
                    <a:pt x="202" y="669"/>
                  </a:lnTo>
                  <a:lnTo>
                    <a:pt x="173" y="664"/>
                  </a:lnTo>
                  <a:lnTo>
                    <a:pt x="144" y="657"/>
                  </a:lnTo>
                  <a:lnTo>
                    <a:pt x="118" y="645"/>
                  </a:lnTo>
                  <a:lnTo>
                    <a:pt x="115" y="616"/>
                  </a:lnTo>
                  <a:lnTo>
                    <a:pt x="113" y="592"/>
                  </a:lnTo>
                  <a:lnTo>
                    <a:pt x="113" y="568"/>
                  </a:lnTo>
                  <a:lnTo>
                    <a:pt x="113" y="548"/>
                  </a:lnTo>
                  <a:lnTo>
                    <a:pt x="113" y="529"/>
                  </a:lnTo>
                  <a:lnTo>
                    <a:pt x="115" y="510"/>
                  </a:lnTo>
                  <a:lnTo>
                    <a:pt x="115" y="490"/>
                  </a:lnTo>
                  <a:lnTo>
                    <a:pt x="115" y="473"/>
                  </a:lnTo>
                  <a:lnTo>
                    <a:pt x="106" y="464"/>
                  </a:lnTo>
                  <a:lnTo>
                    <a:pt x="96" y="452"/>
                  </a:lnTo>
                  <a:lnTo>
                    <a:pt x="84" y="440"/>
                  </a:lnTo>
                  <a:lnTo>
                    <a:pt x="74" y="428"/>
                  </a:lnTo>
                  <a:lnTo>
                    <a:pt x="55" y="401"/>
                  </a:lnTo>
                  <a:lnTo>
                    <a:pt x="38" y="372"/>
                  </a:lnTo>
                  <a:lnTo>
                    <a:pt x="24" y="338"/>
                  </a:lnTo>
                  <a:lnTo>
                    <a:pt x="12" y="304"/>
                  </a:lnTo>
                  <a:lnTo>
                    <a:pt x="2" y="266"/>
                  </a:lnTo>
                  <a:lnTo>
                    <a:pt x="0" y="227"/>
                  </a:lnTo>
                  <a:lnTo>
                    <a:pt x="4" y="186"/>
                  </a:lnTo>
                  <a:lnTo>
                    <a:pt x="14" y="145"/>
                  </a:lnTo>
                  <a:lnTo>
                    <a:pt x="62" y="155"/>
                  </a:lnTo>
                  <a:lnTo>
                    <a:pt x="113" y="160"/>
                  </a:lnTo>
                  <a:lnTo>
                    <a:pt x="164" y="157"/>
                  </a:lnTo>
                  <a:lnTo>
                    <a:pt x="212" y="145"/>
                  </a:lnTo>
                  <a:lnTo>
                    <a:pt x="260" y="126"/>
                  </a:lnTo>
                  <a:lnTo>
                    <a:pt x="303" y="94"/>
                  </a:lnTo>
                  <a:lnTo>
                    <a:pt x="342" y="53"/>
                  </a:lnTo>
                  <a:lnTo>
                    <a:pt x="373" y="0"/>
                  </a:lnTo>
                  <a:lnTo>
                    <a:pt x="402" y="34"/>
                  </a:lnTo>
                  <a:lnTo>
                    <a:pt x="429" y="77"/>
                  </a:lnTo>
                  <a:lnTo>
                    <a:pt x="450" y="128"/>
                  </a:lnTo>
                  <a:lnTo>
                    <a:pt x="463" y="188"/>
                  </a:lnTo>
                  <a:lnTo>
                    <a:pt x="467" y="251"/>
                  </a:lnTo>
                  <a:lnTo>
                    <a:pt x="455" y="314"/>
                  </a:lnTo>
                  <a:lnTo>
                    <a:pt x="429" y="377"/>
                  </a:lnTo>
                  <a:lnTo>
                    <a:pt x="383" y="437"/>
                  </a:lnTo>
                  <a:lnTo>
                    <a:pt x="376" y="447"/>
                  </a:lnTo>
                  <a:lnTo>
                    <a:pt x="366" y="454"/>
                  </a:lnTo>
                  <a:lnTo>
                    <a:pt x="359" y="461"/>
                  </a:lnTo>
                  <a:lnTo>
                    <a:pt x="349" y="466"/>
                  </a:lnTo>
                  <a:lnTo>
                    <a:pt x="349" y="481"/>
                  </a:lnTo>
                  <a:lnTo>
                    <a:pt x="349" y="502"/>
                  </a:lnTo>
                  <a:lnTo>
                    <a:pt x="349" y="524"/>
                  </a:lnTo>
                  <a:lnTo>
                    <a:pt x="349" y="536"/>
                  </a:lnTo>
                  <a:close/>
                </a:path>
              </a:pathLst>
            </a:custGeom>
            <a:solidFill>
              <a:srgbClr val="F2CCB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43" name="Freeform 91"/>
            <p:cNvSpPr>
              <a:spLocks/>
            </p:cNvSpPr>
            <p:nvPr/>
          </p:nvSpPr>
          <p:spPr bwMode="auto">
            <a:xfrm>
              <a:off x="3140" y="2212"/>
              <a:ext cx="22" cy="92"/>
            </a:xfrm>
            <a:custGeom>
              <a:avLst/>
              <a:gdLst>
                <a:gd name="T0" fmla="*/ 16 w 21"/>
                <a:gd name="T1" fmla="*/ 90 h 92"/>
                <a:gd name="T2" fmla="*/ 16 w 21"/>
                <a:gd name="T3" fmla="*/ 85 h 92"/>
                <a:gd name="T4" fmla="*/ 21 w 21"/>
                <a:gd name="T5" fmla="*/ 56 h 92"/>
                <a:gd name="T6" fmla="*/ 21 w 21"/>
                <a:gd name="T7" fmla="*/ 32 h 92"/>
                <a:gd name="T8" fmla="*/ 16 w 21"/>
                <a:gd name="T9" fmla="*/ 12 h 92"/>
                <a:gd name="T10" fmla="*/ 19 w 21"/>
                <a:gd name="T11" fmla="*/ 0 h 92"/>
                <a:gd name="T12" fmla="*/ 0 w 21"/>
                <a:gd name="T13" fmla="*/ 0 h 92"/>
                <a:gd name="T14" fmla="*/ 2 w 21"/>
                <a:gd name="T15" fmla="*/ 12 h 92"/>
                <a:gd name="T16" fmla="*/ 2 w 21"/>
                <a:gd name="T17" fmla="*/ 32 h 92"/>
                <a:gd name="T18" fmla="*/ 2 w 21"/>
                <a:gd name="T19" fmla="*/ 56 h 92"/>
                <a:gd name="T20" fmla="*/ 2 w 21"/>
                <a:gd name="T21" fmla="*/ 85 h 92"/>
                <a:gd name="T22" fmla="*/ 2 w 21"/>
                <a:gd name="T23" fmla="*/ 80 h 92"/>
                <a:gd name="T24" fmla="*/ 2 w 21"/>
                <a:gd name="T25" fmla="*/ 85 h 92"/>
                <a:gd name="T26" fmla="*/ 4 w 21"/>
                <a:gd name="T27" fmla="*/ 90 h 92"/>
                <a:gd name="T28" fmla="*/ 9 w 21"/>
                <a:gd name="T29" fmla="*/ 92 h 92"/>
                <a:gd name="T30" fmla="*/ 14 w 21"/>
                <a:gd name="T31" fmla="*/ 90 h 92"/>
                <a:gd name="T32" fmla="*/ 16 w 21"/>
                <a:gd name="T33" fmla="*/ 85 h 92"/>
                <a:gd name="T34" fmla="*/ 16 w 21"/>
                <a:gd name="T35" fmla="*/ 9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 h="92">
                  <a:moveTo>
                    <a:pt x="16" y="90"/>
                  </a:moveTo>
                  <a:lnTo>
                    <a:pt x="16" y="85"/>
                  </a:lnTo>
                  <a:lnTo>
                    <a:pt x="21" y="56"/>
                  </a:lnTo>
                  <a:lnTo>
                    <a:pt x="21" y="32"/>
                  </a:lnTo>
                  <a:lnTo>
                    <a:pt x="16" y="12"/>
                  </a:lnTo>
                  <a:lnTo>
                    <a:pt x="19" y="0"/>
                  </a:lnTo>
                  <a:lnTo>
                    <a:pt x="0" y="0"/>
                  </a:lnTo>
                  <a:lnTo>
                    <a:pt x="2" y="12"/>
                  </a:lnTo>
                  <a:lnTo>
                    <a:pt x="2" y="32"/>
                  </a:lnTo>
                  <a:lnTo>
                    <a:pt x="2" y="56"/>
                  </a:lnTo>
                  <a:lnTo>
                    <a:pt x="2" y="85"/>
                  </a:lnTo>
                  <a:lnTo>
                    <a:pt x="2" y="80"/>
                  </a:lnTo>
                  <a:lnTo>
                    <a:pt x="2" y="85"/>
                  </a:lnTo>
                  <a:lnTo>
                    <a:pt x="4" y="90"/>
                  </a:lnTo>
                  <a:lnTo>
                    <a:pt x="9" y="92"/>
                  </a:lnTo>
                  <a:lnTo>
                    <a:pt x="14" y="90"/>
                  </a:lnTo>
                  <a:lnTo>
                    <a:pt x="16" y="85"/>
                  </a:lnTo>
                  <a:lnTo>
                    <a:pt x="16" y="9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44" name="Freeform 92"/>
            <p:cNvSpPr>
              <a:spLocks/>
            </p:cNvSpPr>
            <p:nvPr/>
          </p:nvSpPr>
          <p:spPr bwMode="auto">
            <a:xfrm>
              <a:off x="2891" y="2292"/>
              <a:ext cx="266" cy="65"/>
            </a:xfrm>
            <a:custGeom>
              <a:avLst/>
              <a:gdLst>
                <a:gd name="T0" fmla="*/ 0 w 245"/>
                <a:gd name="T1" fmla="*/ 29 h 65"/>
                <a:gd name="T2" fmla="*/ 4 w 245"/>
                <a:gd name="T3" fmla="*/ 36 h 65"/>
                <a:gd name="T4" fmla="*/ 31 w 245"/>
                <a:gd name="T5" fmla="*/ 48 h 65"/>
                <a:gd name="T6" fmla="*/ 62 w 245"/>
                <a:gd name="T7" fmla="*/ 55 h 65"/>
                <a:gd name="T8" fmla="*/ 91 w 245"/>
                <a:gd name="T9" fmla="*/ 60 h 65"/>
                <a:gd name="T10" fmla="*/ 125 w 245"/>
                <a:gd name="T11" fmla="*/ 65 h 65"/>
                <a:gd name="T12" fmla="*/ 156 w 245"/>
                <a:gd name="T13" fmla="*/ 58 h 65"/>
                <a:gd name="T14" fmla="*/ 190 w 245"/>
                <a:gd name="T15" fmla="*/ 48 h 65"/>
                <a:gd name="T16" fmla="*/ 219 w 245"/>
                <a:gd name="T17" fmla="*/ 34 h 65"/>
                <a:gd name="T18" fmla="*/ 245 w 245"/>
                <a:gd name="T19" fmla="*/ 10 h 65"/>
                <a:gd name="T20" fmla="*/ 231 w 245"/>
                <a:gd name="T21" fmla="*/ 0 h 65"/>
                <a:gd name="T22" fmla="*/ 209 w 245"/>
                <a:gd name="T23" fmla="*/ 19 h 65"/>
                <a:gd name="T24" fmla="*/ 185 w 245"/>
                <a:gd name="T25" fmla="*/ 34 h 65"/>
                <a:gd name="T26" fmla="*/ 156 w 245"/>
                <a:gd name="T27" fmla="*/ 43 h 65"/>
                <a:gd name="T28" fmla="*/ 125 w 245"/>
                <a:gd name="T29" fmla="*/ 46 h 65"/>
                <a:gd name="T30" fmla="*/ 91 w 245"/>
                <a:gd name="T31" fmla="*/ 46 h 65"/>
                <a:gd name="T32" fmla="*/ 62 w 245"/>
                <a:gd name="T33" fmla="*/ 41 h 65"/>
                <a:gd name="T34" fmla="*/ 36 w 245"/>
                <a:gd name="T35" fmla="*/ 34 h 65"/>
                <a:gd name="T36" fmla="*/ 9 w 245"/>
                <a:gd name="T37" fmla="*/ 22 h 65"/>
                <a:gd name="T38" fmla="*/ 14 w 245"/>
                <a:gd name="T39" fmla="*/ 29 h 65"/>
                <a:gd name="T40" fmla="*/ 9 w 245"/>
                <a:gd name="T41" fmla="*/ 22 h 65"/>
                <a:gd name="T42" fmla="*/ 2 w 245"/>
                <a:gd name="T43" fmla="*/ 22 h 65"/>
                <a:gd name="T44" fmla="*/ 0 w 245"/>
                <a:gd name="T45" fmla="*/ 26 h 65"/>
                <a:gd name="T46" fmla="*/ 0 w 245"/>
                <a:gd name="T47" fmla="*/ 31 h 65"/>
                <a:gd name="T48" fmla="*/ 4 w 245"/>
                <a:gd name="T49" fmla="*/ 36 h 65"/>
                <a:gd name="T50" fmla="*/ 0 w 245"/>
                <a:gd name="T51" fmla="*/ 29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45" h="65">
                  <a:moveTo>
                    <a:pt x="0" y="29"/>
                  </a:moveTo>
                  <a:lnTo>
                    <a:pt x="4" y="36"/>
                  </a:lnTo>
                  <a:lnTo>
                    <a:pt x="31" y="48"/>
                  </a:lnTo>
                  <a:lnTo>
                    <a:pt x="62" y="55"/>
                  </a:lnTo>
                  <a:lnTo>
                    <a:pt x="91" y="60"/>
                  </a:lnTo>
                  <a:lnTo>
                    <a:pt x="125" y="65"/>
                  </a:lnTo>
                  <a:lnTo>
                    <a:pt x="156" y="58"/>
                  </a:lnTo>
                  <a:lnTo>
                    <a:pt x="190" y="48"/>
                  </a:lnTo>
                  <a:lnTo>
                    <a:pt x="219" y="34"/>
                  </a:lnTo>
                  <a:lnTo>
                    <a:pt x="245" y="10"/>
                  </a:lnTo>
                  <a:lnTo>
                    <a:pt x="231" y="0"/>
                  </a:lnTo>
                  <a:lnTo>
                    <a:pt x="209" y="19"/>
                  </a:lnTo>
                  <a:lnTo>
                    <a:pt x="185" y="34"/>
                  </a:lnTo>
                  <a:lnTo>
                    <a:pt x="156" y="43"/>
                  </a:lnTo>
                  <a:lnTo>
                    <a:pt x="125" y="46"/>
                  </a:lnTo>
                  <a:lnTo>
                    <a:pt x="91" y="46"/>
                  </a:lnTo>
                  <a:lnTo>
                    <a:pt x="62" y="41"/>
                  </a:lnTo>
                  <a:lnTo>
                    <a:pt x="36" y="34"/>
                  </a:lnTo>
                  <a:lnTo>
                    <a:pt x="9" y="22"/>
                  </a:lnTo>
                  <a:lnTo>
                    <a:pt x="14" y="29"/>
                  </a:lnTo>
                  <a:lnTo>
                    <a:pt x="9" y="22"/>
                  </a:lnTo>
                  <a:lnTo>
                    <a:pt x="2" y="22"/>
                  </a:lnTo>
                  <a:lnTo>
                    <a:pt x="0" y="26"/>
                  </a:lnTo>
                  <a:lnTo>
                    <a:pt x="0" y="31"/>
                  </a:lnTo>
                  <a:lnTo>
                    <a:pt x="4" y="36"/>
                  </a:lnTo>
                  <a:lnTo>
                    <a:pt x="0" y="2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45" name="Freeform 93"/>
            <p:cNvSpPr>
              <a:spLocks/>
            </p:cNvSpPr>
            <p:nvPr/>
          </p:nvSpPr>
          <p:spPr bwMode="auto">
            <a:xfrm>
              <a:off x="2883" y="2215"/>
              <a:ext cx="24" cy="106"/>
            </a:xfrm>
            <a:custGeom>
              <a:avLst/>
              <a:gdLst>
                <a:gd name="T0" fmla="*/ 0 w 22"/>
                <a:gd name="T1" fmla="*/ 9 h 106"/>
                <a:gd name="T2" fmla="*/ 0 w 22"/>
                <a:gd name="T3" fmla="*/ 9 h 106"/>
                <a:gd name="T4" fmla="*/ 0 w 22"/>
                <a:gd name="T5" fmla="*/ 29 h 106"/>
                <a:gd name="T6" fmla="*/ 0 w 22"/>
                <a:gd name="T7" fmla="*/ 53 h 106"/>
                <a:gd name="T8" fmla="*/ 5 w 22"/>
                <a:gd name="T9" fmla="*/ 77 h 106"/>
                <a:gd name="T10" fmla="*/ 8 w 22"/>
                <a:gd name="T11" fmla="*/ 106 h 106"/>
                <a:gd name="T12" fmla="*/ 22 w 22"/>
                <a:gd name="T13" fmla="*/ 106 h 106"/>
                <a:gd name="T14" fmla="*/ 20 w 22"/>
                <a:gd name="T15" fmla="*/ 77 h 106"/>
                <a:gd name="T16" fmla="*/ 20 w 22"/>
                <a:gd name="T17" fmla="*/ 53 h 106"/>
                <a:gd name="T18" fmla="*/ 20 w 22"/>
                <a:gd name="T19" fmla="*/ 29 h 106"/>
                <a:gd name="T20" fmla="*/ 20 w 22"/>
                <a:gd name="T21" fmla="*/ 9 h 106"/>
                <a:gd name="T22" fmla="*/ 20 w 22"/>
                <a:gd name="T23" fmla="*/ 9 h 106"/>
                <a:gd name="T24" fmla="*/ 20 w 22"/>
                <a:gd name="T25" fmla="*/ 9 h 106"/>
                <a:gd name="T26" fmla="*/ 17 w 22"/>
                <a:gd name="T27" fmla="*/ 2 h 106"/>
                <a:gd name="T28" fmla="*/ 10 w 22"/>
                <a:gd name="T29" fmla="*/ 0 h 106"/>
                <a:gd name="T30" fmla="*/ 3 w 22"/>
                <a:gd name="T31" fmla="*/ 2 h 106"/>
                <a:gd name="T32" fmla="*/ 0 w 22"/>
                <a:gd name="T33" fmla="*/ 9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106">
                  <a:moveTo>
                    <a:pt x="0" y="9"/>
                  </a:moveTo>
                  <a:lnTo>
                    <a:pt x="0" y="9"/>
                  </a:lnTo>
                  <a:lnTo>
                    <a:pt x="0" y="29"/>
                  </a:lnTo>
                  <a:lnTo>
                    <a:pt x="0" y="53"/>
                  </a:lnTo>
                  <a:lnTo>
                    <a:pt x="5" y="77"/>
                  </a:lnTo>
                  <a:lnTo>
                    <a:pt x="8" y="106"/>
                  </a:lnTo>
                  <a:lnTo>
                    <a:pt x="22" y="106"/>
                  </a:lnTo>
                  <a:lnTo>
                    <a:pt x="20" y="77"/>
                  </a:lnTo>
                  <a:lnTo>
                    <a:pt x="20" y="53"/>
                  </a:lnTo>
                  <a:lnTo>
                    <a:pt x="20" y="29"/>
                  </a:lnTo>
                  <a:lnTo>
                    <a:pt x="20" y="9"/>
                  </a:lnTo>
                  <a:lnTo>
                    <a:pt x="20" y="9"/>
                  </a:lnTo>
                  <a:lnTo>
                    <a:pt x="20" y="9"/>
                  </a:lnTo>
                  <a:lnTo>
                    <a:pt x="17" y="2"/>
                  </a:lnTo>
                  <a:lnTo>
                    <a:pt x="10" y="0"/>
                  </a:lnTo>
                  <a:lnTo>
                    <a:pt x="3" y="2"/>
                  </a:lnTo>
                  <a:lnTo>
                    <a:pt x="0" y="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46" name="Freeform 94"/>
            <p:cNvSpPr>
              <a:spLocks/>
            </p:cNvSpPr>
            <p:nvPr/>
          </p:nvSpPr>
          <p:spPr bwMode="auto">
            <a:xfrm>
              <a:off x="2883" y="2140"/>
              <a:ext cx="24" cy="84"/>
            </a:xfrm>
            <a:custGeom>
              <a:avLst/>
              <a:gdLst>
                <a:gd name="T0" fmla="*/ 8 w 22"/>
                <a:gd name="T1" fmla="*/ 14 h 84"/>
                <a:gd name="T2" fmla="*/ 3 w 22"/>
                <a:gd name="T3" fmla="*/ 9 h 84"/>
                <a:gd name="T4" fmla="*/ 3 w 22"/>
                <a:gd name="T5" fmla="*/ 26 h 84"/>
                <a:gd name="T6" fmla="*/ 5 w 22"/>
                <a:gd name="T7" fmla="*/ 46 h 84"/>
                <a:gd name="T8" fmla="*/ 3 w 22"/>
                <a:gd name="T9" fmla="*/ 65 h 84"/>
                <a:gd name="T10" fmla="*/ 0 w 22"/>
                <a:gd name="T11" fmla="*/ 84 h 84"/>
                <a:gd name="T12" fmla="*/ 20 w 22"/>
                <a:gd name="T13" fmla="*/ 84 h 84"/>
                <a:gd name="T14" fmla="*/ 17 w 22"/>
                <a:gd name="T15" fmla="*/ 65 h 84"/>
                <a:gd name="T16" fmla="*/ 20 w 22"/>
                <a:gd name="T17" fmla="*/ 46 h 84"/>
                <a:gd name="T18" fmla="*/ 22 w 22"/>
                <a:gd name="T19" fmla="*/ 26 h 84"/>
                <a:gd name="T20" fmla="*/ 22 w 22"/>
                <a:gd name="T21" fmla="*/ 9 h 84"/>
                <a:gd name="T22" fmla="*/ 17 w 22"/>
                <a:gd name="T23" fmla="*/ 5 h 84"/>
                <a:gd name="T24" fmla="*/ 22 w 22"/>
                <a:gd name="T25" fmla="*/ 9 h 84"/>
                <a:gd name="T26" fmla="*/ 20 w 22"/>
                <a:gd name="T27" fmla="*/ 2 h 84"/>
                <a:gd name="T28" fmla="*/ 12 w 22"/>
                <a:gd name="T29" fmla="*/ 0 h 84"/>
                <a:gd name="T30" fmla="*/ 5 w 22"/>
                <a:gd name="T31" fmla="*/ 2 h 84"/>
                <a:gd name="T32" fmla="*/ 3 w 22"/>
                <a:gd name="T33" fmla="*/ 9 h 84"/>
                <a:gd name="T34" fmla="*/ 8 w 22"/>
                <a:gd name="T35" fmla="*/ 1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 h="84">
                  <a:moveTo>
                    <a:pt x="8" y="14"/>
                  </a:moveTo>
                  <a:lnTo>
                    <a:pt x="3" y="9"/>
                  </a:lnTo>
                  <a:lnTo>
                    <a:pt x="3" y="26"/>
                  </a:lnTo>
                  <a:lnTo>
                    <a:pt x="5" y="46"/>
                  </a:lnTo>
                  <a:lnTo>
                    <a:pt x="3" y="65"/>
                  </a:lnTo>
                  <a:lnTo>
                    <a:pt x="0" y="84"/>
                  </a:lnTo>
                  <a:lnTo>
                    <a:pt x="20" y="84"/>
                  </a:lnTo>
                  <a:lnTo>
                    <a:pt x="17" y="65"/>
                  </a:lnTo>
                  <a:lnTo>
                    <a:pt x="20" y="46"/>
                  </a:lnTo>
                  <a:lnTo>
                    <a:pt x="22" y="26"/>
                  </a:lnTo>
                  <a:lnTo>
                    <a:pt x="22" y="9"/>
                  </a:lnTo>
                  <a:lnTo>
                    <a:pt x="17" y="5"/>
                  </a:lnTo>
                  <a:lnTo>
                    <a:pt x="22" y="9"/>
                  </a:lnTo>
                  <a:lnTo>
                    <a:pt x="20" y="2"/>
                  </a:lnTo>
                  <a:lnTo>
                    <a:pt x="12" y="0"/>
                  </a:lnTo>
                  <a:lnTo>
                    <a:pt x="5" y="2"/>
                  </a:lnTo>
                  <a:lnTo>
                    <a:pt x="3" y="9"/>
                  </a:lnTo>
                  <a:lnTo>
                    <a:pt x="8" y="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47" name="Freeform 95"/>
            <p:cNvSpPr>
              <a:spLocks/>
            </p:cNvSpPr>
            <p:nvPr/>
          </p:nvSpPr>
          <p:spPr bwMode="auto">
            <a:xfrm>
              <a:off x="2844" y="2094"/>
              <a:ext cx="57" cy="60"/>
            </a:xfrm>
            <a:custGeom>
              <a:avLst/>
              <a:gdLst>
                <a:gd name="T0" fmla="*/ 0 w 53"/>
                <a:gd name="T1" fmla="*/ 14 h 60"/>
                <a:gd name="T2" fmla="*/ 0 w 53"/>
                <a:gd name="T3" fmla="*/ 14 h 60"/>
                <a:gd name="T4" fmla="*/ 12 w 53"/>
                <a:gd name="T5" fmla="*/ 26 h 60"/>
                <a:gd name="T6" fmla="*/ 24 w 53"/>
                <a:gd name="T7" fmla="*/ 39 h 60"/>
                <a:gd name="T8" fmla="*/ 34 w 53"/>
                <a:gd name="T9" fmla="*/ 51 h 60"/>
                <a:gd name="T10" fmla="*/ 44 w 53"/>
                <a:gd name="T11" fmla="*/ 60 h 60"/>
                <a:gd name="T12" fmla="*/ 53 w 53"/>
                <a:gd name="T13" fmla="*/ 51 h 60"/>
                <a:gd name="T14" fmla="*/ 44 w 53"/>
                <a:gd name="T15" fmla="*/ 41 h 60"/>
                <a:gd name="T16" fmla="*/ 34 w 53"/>
                <a:gd name="T17" fmla="*/ 29 h 60"/>
                <a:gd name="T18" fmla="*/ 22 w 53"/>
                <a:gd name="T19" fmla="*/ 17 h 60"/>
                <a:gd name="T20" fmla="*/ 15 w 53"/>
                <a:gd name="T21" fmla="*/ 5 h 60"/>
                <a:gd name="T22" fmla="*/ 15 w 53"/>
                <a:gd name="T23" fmla="*/ 5 h 60"/>
                <a:gd name="T24" fmla="*/ 15 w 53"/>
                <a:gd name="T25" fmla="*/ 5 h 60"/>
                <a:gd name="T26" fmla="*/ 10 w 53"/>
                <a:gd name="T27" fmla="*/ 0 h 60"/>
                <a:gd name="T28" fmla="*/ 5 w 53"/>
                <a:gd name="T29" fmla="*/ 2 h 60"/>
                <a:gd name="T30" fmla="*/ 0 w 53"/>
                <a:gd name="T31" fmla="*/ 7 h 60"/>
                <a:gd name="T32" fmla="*/ 0 w 53"/>
                <a:gd name="T33" fmla="*/ 1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3" h="60">
                  <a:moveTo>
                    <a:pt x="0" y="14"/>
                  </a:moveTo>
                  <a:lnTo>
                    <a:pt x="0" y="14"/>
                  </a:lnTo>
                  <a:lnTo>
                    <a:pt x="12" y="26"/>
                  </a:lnTo>
                  <a:lnTo>
                    <a:pt x="24" y="39"/>
                  </a:lnTo>
                  <a:lnTo>
                    <a:pt x="34" y="51"/>
                  </a:lnTo>
                  <a:lnTo>
                    <a:pt x="44" y="60"/>
                  </a:lnTo>
                  <a:lnTo>
                    <a:pt x="53" y="51"/>
                  </a:lnTo>
                  <a:lnTo>
                    <a:pt x="44" y="41"/>
                  </a:lnTo>
                  <a:lnTo>
                    <a:pt x="34" y="29"/>
                  </a:lnTo>
                  <a:lnTo>
                    <a:pt x="22" y="17"/>
                  </a:lnTo>
                  <a:lnTo>
                    <a:pt x="15" y="5"/>
                  </a:lnTo>
                  <a:lnTo>
                    <a:pt x="15" y="5"/>
                  </a:lnTo>
                  <a:lnTo>
                    <a:pt x="15" y="5"/>
                  </a:lnTo>
                  <a:lnTo>
                    <a:pt x="10" y="0"/>
                  </a:lnTo>
                  <a:lnTo>
                    <a:pt x="5" y="2"/>
                  </a:lnTo>
                  <a:lnTo>
                    <a:pt x="0" y="7"/>
                  </a:lnTo>
                  <a:lnTo>
                    <a:pt x="0" y="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48" name="Freeform 96"/>
            <p:cNvSpPr>
              <a:spLocks/>
            </p:cNvSpPr>
            <p:nvPr/>
          </p:nvSpPr>
          <p:spPr bwMode="auto">
            <a:xfrm>
              <a:off x="2760" y="1814"/>
              <a:ext cx="100" cy="294"/>
            </a:xfrm>
            <a:custGeom>
              <a:avLst/>
              <a:gdLst>
                <a:gd name="T0" fmla="*/ 27 w 92"/>
                <a:gd name="T1" fmla="*/ 0 h 294"/>
                <a:gd name="T2" fmla="*/ 17 w 92"/>
                <a:gd name="T3" fmla="*/ 5 h 294"/>
                <a:gd name="T4" fmla="*/ 7 w 92"/>
                <a:gd name="T5" fmla="*/ 48 h 294"/>
                <a:gd name="T6" fmla="*/ 0 w 92"/>
                <a:gd name="T7" fmla="*/ 89 h 294"/>
                <a:gd name="T8" fmla="*/ 5 w 92"/>
                <a:gd name="T9" fmla="*/ 128 h 294"/>
                <a:gd name="T10" fmla="*/ 14 w 92"/>
                <a:gd name="T11" fmla="*/ 169 h 294"/>
                <a:gd name="T12" fmla="*/ 27 w 92"/>
                <a:gd name="T13" fmla="*/ 203 h 294"/>
                <a:gd name="T14" fmla="*/ 41 w 92"/>
                <a:gd name="T15" fmla="*/ 236 h 294"/>
                <a:gd name="T16" fmla="*/ 58 w 92"/>
                <a:gd name="T17" fmla="*/ 268 h 294"/>
                <a:gd name="T18" fmla="*/ 77 w 92"/>
                <a:gd name="T19" fmla="*/ 294 h 294"/>
                <a:gd name="T20" fmla="*/ 92 w 92"/>
                <a:gd name="T21" fmla="*/ 285 h 294"/>
                <a:gd name="T22" fmla="*/ 72 w 92"/>
                <a:gd name="T23" fmla="*/ 258 h 294"/>
                <a:gd name="T24" fmla="*/ 55 w 92"/>
                <a:gd name="T25" fmla="*/ 232 h 294"/>
                <a:gd name="T26" fmla="*/ 41 w 92"/>
                <a:gd name="T27" fmla="*/ 198 h 294"/>
                <a:gd name="T28" fmla="*/ 29 w 92"/>
                <a:gd name="T29" fmla="*/ 164 h 294"/>
                <a:gd name="T30" fmla="*/ 19 w 92"/>
                <a:gd name="T31" fmla="*/ 128 h 294"/>
                <a:gd name="T32" fmla="*/ 19 w 92"/>
                <a:gd name="T33" fmla="*/ 89 h 294"/>
                <a:gd name="T34" fmla="*/ 22 w 92"/>
                <a:gd name="T35" fmla="*/ 48 h 294"/>
                <a:gd name="T36" fmla="*/ 31 w 92"/>
                <a:gd name="T37" fmla="*/ 9 h 294"/>
                <a:gd name="T38" fmla="*/ 22 w 92"/>
                <a:gd name="T39" fmla="*/ 14 h 294"/>
                <a:gd name="T40" fmla="*/ 31 w 92"/>
                <a:gd name="T41" fmla="*/ 9 h 294"/>
                <a:gd name="T42" fmla="*/ 31 w 92"/>
                <a:gd name="T43" fmla="*/ 2 h 294"/>
                <a:gd name="T44" fmla="*/ 27 w 92"/>
                <a:gd name="T45" fmla="*/ 0 h 294"/>
                <a:gd name="T46" fmla="*/ 22 w 92"/>
                <a:gd name="T47" fmla="*/ 0 h 294"/>
                <a:gd name="T48" fmla="*/ 17 w 92"/>
                <a:gd name="T49" fmla="*/ 5 h 294"/>
                <a:gd name="T50" fmla="*/ 27 w 92"/>
                <a:gd name="T51" fmla="*/ 0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2" h="294">
                  <a:moveTo>
                    <a:pt x="27" y="0"/>
                  </a:moveTo>
                  <a:lnTo>
                    <a:pt x="17" y="5"/>
                  </a:lnTo>
                  <a:lnTo>
                    <a:pt x="7" y="48"/>
                  </a:lnTo>
                  <a:lnTo>
                    <a:pt x="0" y="89"/>
                  </a:lnTo>
                  <a:lnTo>
                    <a:pt x="5" y="128"/>
                  </a:lnTo>
                  <a:lnTo>
                    <a:pt x="14" y="169"/>
                  </a:lnTo>
                  <a:lnTo>
                    <a:pt x="27" y="203"/>
                  </a:lnTo>
                  <a:lnTo>
                    <a:pt x="41" y="236"/>
                  </a:lnTo>
                  <a:lnTo>
                    <a:pt x="58" y="268"/>
                  </a:lnTo>
                  <a:lnTo>
                    <a:pt x="77" y="294"/>
                  </a:lnTo>
                  <a:lnTo>
                    <a:pt x="92" y="285"/>
                  </a:lnTo>
                  <a:lnTo>
                    <a:pt x="72" y="258"/>
                  </a:lnTo>
                  <a:lnTo>
                    <a:pt x="55" y="232"/>
                  </a:lnTo>
                  <a:lnTo>
                    <a:pt x="41" y="198"/>
                  </a:lnTo>
                  <a:lnTo>
                    <a:pt x="29" y="164"/>
                  </a:lnTo>
                  <a:lnTo>
                    <a:pt x="19" y="128"/>
                  </a:lnTo>
                  <a:lnTo>
                    <a:pt x="19" y="89"/>
                  </a:lnTo>
                  <a:lnTo>
                    <a:pt x="22" y="48"/>
                  </a:lnTo>
                  <a:lnTo>
                    <a:pt x="31" y="9"/>
                  </a:lnTo>
                  <a:lnTo>
                    <a:pt x="22" y="14"/>
                  </a:lnTo>
                  <a:lnTo>
                    <a:pt x="31" y="9"/>
                  </a:lnTo>
                  <a:lnTo>
                    <a:pt x="31" y="2"/>
                  </a:lnTo>
                  <a:lnTo>
                    <a:pt x="27" y="0"/>
                  </a:lnTo>
                  <a:lnTo>
                    <a:pt x="22" y="0"/>
                  </a:lnTo>
                  <a:lnTo>
                    <a:pt x="17" y="5"/>
                  </a:lnTo>
                  <a:lnTo>
                    <a:pt x="27"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49" name="Freeform 97"/>
            <p:cNvSpPr>
              <a:spLocks/>
            </p:cNvSpPr>
            <p:nvPr/>
          </p:nvSpPr>
          <p:spPr bwMode="auto">
            <a:xfrm>
              <a:off x="2784" y="1669"/>
              <a:ext cx="400" cy="176"/>
            </a:xfrm>
            <a:custGeom>
              <a:avLst/>
              <a:gdLst>
                <a:gd name="T0" fmla="*/ 366 w 369"/>
                <a:gd name="T1" fmla="*/ 2 h 176"/>
                <a:gd name="T2" fmla="*/ 354 w 369"/>
                <a:gd name="T3" fmla="*/ 5 h 176"/>
                <a:gd name="T4" fmla="*/ 323 w 369"/>
                <a:gd name="T5" fmla="*/ 55 h 176"/>
                <a:gd name="T6" fmla="*/ 287 w 369"/>
                <a:gd name="T7" fmla="*/ 94 h 176"/>
                <a:gd name="T8" fmla="*/ 246 w 369"/>
                <a:gd name="T9" fmla="*/ 125 h 176"/>
                <a:gd name="T10" fmla="*/ 197 w 369"/>
                <a:gd name="T11" fmla="*/ 145 h 176"/>
                <a:gd name="T12" fmla="*/ 152 w 369"/>
                <a:gd name="T13" fmla="*/ 157 h 176"/>
                <a:gd name="T14" fmla="*/ 101 w 369"/>
                <a:gd name="T15" fmla="*/ 157 h 176"/>
                <a:gd name="T16" fmla="*/ 50 w 369"/>
                <a:gd name="T17" fmla="*/ 154 h 176"/>
                <a:gd name="T18" fmla="*/ 5 w 369"/>
                <a:gd name="T19" fmla="*/ 145 h 176"/>
                <a:gd name="T20" fmla="*/ 0 w 369"/>
                <a:gd name="T21" fmla="*/ 159 h 176"/>
                <a:gd name="T22" fmla="*/ 50 w 369"/>
                <a:gd name="T23" fmla="*/ 169 h 176"/>
                <a:gd name="T24" fmla="*/ 101 w 369"/>
                <a:gd name="T25" fmla="*/ 176 h 176"/>
                <a:gd name="T26" fmla="*/ 152 w 369"/>
                <a:gd name="T27" fmla="*/ 171 h 176"/>
                <a:gd name="T28" fmla="*/ 202 w 369"/>
                <a:gd name="T29" fmla="*/ 159 h 176"/>
                <a:gd name="T30" fmla="*/ 250 w 369"/>
                <a:gd name="T31" fmla="*/ 140 h 176"/>
                <a:gd name="T32" fmla="*/ 296 w 369"/>
                <a:gd name="T33" fmla="*/ 109 h 176"/>
                <a:gd name="T34" fmla="*/ 337 w 369"/>
                <a:gd name="T35" fmla="*/ 65 h 176"/>
                <a:gd name="T36" fmla="*/ 369 w 369"/>
                <a:gd name="T37" fmla="*/ 10 h 176"/>
                <a:gd name="T38" fmla="*/ 356 w 369"/>
                <a:gd name="T39" fmla="*/ 12 h 176"/>
                <a:gd name="T40" fmla="*/ 369 w 369"/>
                <a:gd name="T41" fmla="*/ 10 h 176"/>
                <a:gd name="T42" fmla="*/ 369 w 369"/>
                <a:gd name="T43" fmla="*/ 2 h 176"/>
                <a:gd name="T44" fmla="*/ 364 w 369"/>
                <a:gd name="T45" fmla="*/ 0 h 176"/>
                <a:gd name="T46" fmla="*/ 359 w 369"/>
                <a:gd name="T47" fmla="*/ 0 h 176"/>
                <a:gd name="T48" fmla="*/ 354 w 369"/>
                <a:gd name="T49" fmla="*/ 5 h 176"/>
                <a:gd name="T50" fmla="*/ 366 w 369"/>
                <a:gd name="T51" fmla="*/ 2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69" h="176">
                  <a:moveTo>
                    <a:pt x="366" y="2"/>
                  </a:moveTo>
                  <a:lnTo>
                    <a:pt x="354" y="5"/>
                  </a:lnTo>
                  <a:lnTo>
                    <a:pt x="323" y="55"/>
                  </a:lnTo>
                  <a:lnTo>
                    <a:pt x="287" y="94"/>
                  </a:lnTo>
                  <a:lnTo>
                    <a:pt x="246" y="125"/>
                  </a:lnTo>
                  <a:lnTo>
                    <a:pt x="197" y="145"/>
                  </a:lnTo>
                  <a:lnTo>
                    <a:pt x="152" y="157"/>
                  </a:lnTo>
                  <a:lnTo>
                    <a:pt x="101" y="157"/>
                  </a:lnTo>
                  <a:lnTo>
                    <a:pt x="50" y="154"/>
                  </a:lnTo>
                  <a:lnTo>
                    <a:pt x="5" y="145"/>
                  </a:lnTo>
                  <a:lnTo>
                    <a:pt x="0" y="159"/>
                  </a:lnTo>
                  <a:lnTo>
                    <a:pt x="50" y="169"/>
                  </a:lnTo>
                  <a:lnTo>
                    <a:pt x="101" y="176"/>
                  </a:lnTo>
                  <a:lnTo>
                    <a:pt x="152" y="171"/>
                  </a:lnTo>
                  <a:lnTo>
                    <a:pt x="202" y="159"/>
                  </a:lnTo>
                  <a:lnTo>
                    <a:pt x="250" y="140"/>
                  </a:lnTo>
                  <a:lnTo>
                    <a:pt x="296" y="109"/>
                  </a:lnTo>
                  <a:lnTo>
                    <a:pt x="337" y="65"/>
                  </a:lnTo>
                  <a:lnTo>
                    <a:pt x="369" y="10"/>
                  </a:lnTo>
                  <a:lnTo>
                    <a:pt x="356" y="12"/>
                  </a:lnTo>
                  <a:lnTo>
                    <a:pt x="369" y="10"/>
                  </a:lnTo>
                  <a:lnTo>
                    <a:pt x="369" y="2"/>
                  </a:lnTo>
                  <a:lnTo>
                    <a:pt x="364" y="0"/>
                  </a:lnTo>
                  <a:lnTo>
                    <a:pt x="359" y="0"/>
                  </a:lnTo>
                  <a:lnTo>
                    <a:pt x="354" y="5"/>
                  </a:lnTo>
                  <a:lnTo>
                    <a:pt x="366" y="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50" name="Freeform 98"/>
            <p:cNvSpPr>
              <a:spLocks/>
            </p:cNvSpPr>
            <p:nvPr/>
          </p:nvSpPr>
          <p:spPr bwMode="auto">
            <a:xfrm>
              <a:off x="3170" y="1671"/>
              <a:ext cx="116" cy="447"/>
            </a:xfrm>
            <a:custGeom>
              <a:avLst/>
              <a:gdLst>
                <a:gd name="T0" fmla="*/ 22 w 107"/>
                <a:gd name="T1" fmla="*/ 447 h 447"/>
                <a:gd name="T2" fmla="*/ 20 w 107"/>
                <a:gd name="T3" fmla="*/ 447 h 447"/>
                <a:gd name="T4" fmla="*/ 68 w 107"/>
                <a:gd name="T5" fmla="*/ 387 h 447"/>
                <a:gd name="T6" fmla="*/ 95 w 107"/>
                <a:gd name="T7" fmla="*/ 321 h 447"/>
                <a:gd name="T8" fmla="*/ 107 w 107"/>
                <a:gd name="T9" fmla="*/ 256 h 447"/>
                <a:gd name="T10" fmla="*/ 102 w 107"/>
                <a:gd name="T11" fmla="*/ 193 h 447"/>
                <a:gd name="T12" fmla="*/ 90 w 107"/>
                <a:gd name="T13" fmla="*/ 131 h 447"/>
                <a:gd name="T14" fmla="*/ 68 w 107"/>
                <a:gd name="T15" fmla="*/ 80 h 447"/>
                <a:gd name="T16" fmla="*/ 41 w 107"/>
                <a:gd name="T17" fmla="*/ 34 h 447"/>
                <a:gd name="T18" fmla="*/ 10 w 107"/>
                <a:gd name="T19" fmla="*/ 0 h 447"/>
                <a:gd name="T20" fmla="*/ 0 w 107"/>
                <a:gd name="T21" fmla="*/ 10 h 447"/>
                <a:gd name="T22" fmla="*/ 27 w 107"/>
                <a:gd name="T23" fmla="*/ 44 h 447"/>
                <a:gd name="T24" fmla="*/ 54 w 107"/>
                <a:gd name="T25" fmla="*/ 85 h 447"/>
                <a:gd name="T26" fmla="*/ 75 w 107"/>
                <a:gd name="T27" fmla="*/ 136 h 447"/>
                <a:gd name="T28" fmla="*/ 87 w 107"/>
                <a:gd name="T29" fmla="*/ 193 h 447"/>
                <a:gd name="T30" fmla="*/ 92 w 107"/>
                <a:gd name="T31" fmla="*/ 256 h 447"/>
                <a:gd name="T32" fmla="*/ 80 w 107"/>
                <a:gd name="T33" fmla="*/ 317 h 447"/>
                <a:gd name="T34" fmla="*/ 54 w 107"/>
                <a:gd name="T35" fmla="*/ 377 h 447"/>
                <a:gd name="T36" fmla="*/ 10 w 107"/>
                <a:gd name="T37" fmla="*/ 437 h 447"/>
                <a:gd name="T38" fmla="*/ 8 w 107"/>
                <a:gd name="T39" fmla="*/ 437 h 447"/>
                <a:gd name="T40" fmla="*/ 10 w 107"/>
                <a:gd name="T41" fmla="*/ 437 h 447"/>
                <a:gd name="T42" fmla="*/ 10 w 107"/>
                <a:gd name="T43" fmla="*/ 442 h 447"/>
                <a:gd name="T44" fmla="*/ 13 w 107"/>
                <a:gd name="T45" fmla="*/ 445 h 447"/>
                <a:gd name="T46" fmla="*/ 15 w 107"/>
                <a:gd name="T47" fmla="*/ 447 h 447"/>
                <a:gd name="T48" fmla="*/ 20 w 107"/>
                <a:gd name="T49" fmla="*/ 447 h 447"/>
                <a:gd name="T50" fmla="*/ 22 w 107"/>
                <a:gd name="T51" fmla="*/ 447 h 4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7" h="447">
                  <a:moveTo>
                    <a:pt x="22" y="447"/>
                  </a:moveTo>
                  <a:lnTo>
                    <a:pt x="20" y="447"/>
                  </a:lnTo>
                  <a:lnTo>
                    <a:pt x="68" y="387"/>
                  </a:lnTo>
                  <a:lnTo>
                    <a:pt x="95" y="321"/>
                  </a:lnTo>
                  <a:lnTo>
                    <a:pt x="107" y="256"/>
                  </a:lnTo>
                  <a:lnTo>
                    <a:pt x="102" y="193"/>
                  </a:lnTo>
                  <a:lnTo>
                    <a:pt x="90" y="131"/>
                  </a:lnTo>
                  <a:lnTo>
                    <a:pt x="68" y="80"/>
                  </a:lnTo>
                  <a:lnTo>
                    <a:pt x="41" y="34"/>
                  </a:lnTo>
                  <a:lnTo>
                    <a:pt x="10" y="0"/>
                  </a:lnTo>
                  <a:lnTo>
                    <a:pt x="0" y="10"/>
                  </a:lnTo>
                  <a:lnTo>
                    <a:pt x="27" y="44"/>
                  </a:lnTo>
                  <a:lnTo>
                    <a:pt x="54" y="85"/>
                  </a:lnTo>
                  <a:lnTo>
                    <a:pt x="75" y="136"/>
                  </a:lnTo>
                  <a:lnTo>
                    <a:pt x="87" y="193"/>
                  </a:lnTo>
                  <a:lnTo>
                    <a:pt x="92" y="256"/>
                  </a:lnTo>
                  <a:lnTo>
                    <a:pt x="80" y="317"/>
                  </a:lnTo>
                  <a:lnTo>
                    <a:pt x="54" y="377"/>
                  </a:lnTo>
                  <a:lnTo>
                    <a:pt x="10" y="437"/>
                  </a:lnTo>
                  <a:lnTo>
                    <a:pt x="8" y="437"/>
                  </a:lnTo>
                  <a:lnTo>
                    <a:pt x="10" y="437"/>
                  </a:lnTo>
                  <a:lnTo>
                    <a:pt x="10" y="442"/>
                  </a:lnTo>
                  <a:lnTo>
                    <a:pt x="13" y="445"/>
                  </a:lnTo>
                  <a:lnTo>
                    <a:pt x="15" y="447"/>
                  </a:lnTo>
                  <a:lnTo>
                    <a:pt x="20" y="447"/>
                  </a:lnTo>
                  <a:lnTo>
                    <a:pt x="22" y="44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51" name="Freeform 99"/>
            <p:cNvSpPr>
              <a:spLocks/>
            </p:cNvSpPr>
            <p:nvPr/>
          </p:nvSpPr>
          <p:spPr bwMode="auto">
            <a:xfrm>
              <a:off x="3140" y="2108"/>
              <a:ext cx="54" cy="41"/>
            </a:xfrm>
            <a:custGeom>
              <a:avLst/>
              <a:gdLst>
                <a:gd name="T0" fmla="*/ 19 w 50"/>
                <a:gd name="T1" fmla="*/ 34 h 41"/>
                <a:gd name="T2" fmla="*/ 14 w 50"/>
                <a:gd name="T3" fmla="*/ 41 h 41"/>
                <a:gd name="T4" fmla="*/ 24 w 50"/>
                <a:gd name="T5" fmla="*/ 37 h 41"/>
                <a:gd name="T6" fmla="*/ 31 w 50"/>
                <a:gd name="T7" fmla="*/ 29 h 41"/>
                <a:gd name="T8" fmla="*/ 41 w 50"/>
                <a:gd name="T9" fmla="*/ 20 h 41"/>
                <a:gd name="T10" fmla="*/ 50 w 50"/>
                <a:gd name="T11" fmla="*/ 10 h 41"/>
                <a:gd name="T12" fmla="*/ 36 w 50"/>
                <a:gd name="T13" fmla="*/ 0 h 41"/>
                <a:gd name="T14" fmla="*/ 31 w 50"/>
                <a:gd name="T15" fmla="*/ 10 h 41"/>
                <a:gd name="T16" fmla="*/ 21 w 50"/>
                <a:gd name="T17" fmla="*/ 15 h 41"/>
                <a:gd name="T18" fmla="*/ 14 w 50"/>
                <a:gd name="T19" fmla="*/ 22 h 41"/>
                <a:gd name="T20" fmla="*/ 4 w 50"/>
                <a:gd name="T21" fmla="*/ 27 h 41"/>
                <a:gd name="T22" fmla="*/ 0 w 50"/>
                <a:gd name="T23" fmla="*/ 34 h 41"/>
                <a:gd name="T24" fmla="*/ 4 w 50"/>
                <a:gd name="T25" fmla="*/ 27 h 41"/>
                <a:gd name="T26" fmla="*/ 0 w 50"/>
                <a:gd name="T27" fmla="*/ 32 h 41"/>
                <a:gd name="T28" fmla="*/ 2 w 50"/>
                <a:gd name="T29" fmla="*/ 37 h 41"/>
                <a:gd name="T30" fmla="*/ 7 w 50"/>
                <a:gd name="T31" fmla="*/ 41 h 41"/>
                <a:gd name="T32" fmla="*/ 14 w 50"/>
                <a:gd name="T33" fmla="*/ 41 h 41"/>
                <a:gd name="T34" fmla="*/ 19 w 50"/>
                <a:gd name="T35" fmla="*/ 3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0" h="41">
                  <a:moveTo>
                    <a:pt x="19" y="34"/>
                  </a:moveTo>
                  <a:lnTo>
                    <a:pt x="14" y="41"/>
                  </a:lnTo>
                  <a:lnTo>
                    <a:pt x="24" y="37"/>
                  </a:lnTo>
                  <a:lnTo>
                    <a:pt x="31" y="29"/>
                  </a:lnTo>
                  <a:lnTo>
                    <a:pt x="41" y="20"/>
                  </a:lnTo>
                  <a:lnTo>
                    <a:pt x="50" y="10"/>
                  </a:lnTo>
                  <a:lnTo>
                    <a:pt x="36" y="0"/>
                  </a:lnTo>
                  <a:lnTo>
                    <a:pt x="31" y="10"/>
                  </a:lnTo>
                  <a:lnTo>
                    <a:pt x="21" y="15"/>
                  </a:lnTo>
                  <a:lnTo>
                    <a:pt x="14" y="22"/>
                  </a:lnTo>
                  <a:lnTo>
                    <a:pt x="4" y="27"/>
                  </a:lnTo>
                  <a:lnTo>
                    <a:pt x="0" y="34"/>
                  </a:lnTo>
                  <a:lnTo>
                    <a:pt x="4" y="27"/>
                  </a:lnTo>
                  <a:lnTo>
                    <a:pt x="0" y="32"/>
                  </a:lnTo>
                  <a:lnTo>
                    <a:pt x="2" y="37"/>
                  </a:lnTo>
                  <a:lnTo>
                    <a:pt x="7" y="41"/>
                  </a:lnTo>
                  <a:lnTo>
                    <a:pt x="14" y="41"/>
                  </a:lnTo>
                  <a:lnTo>
                    <a:pt x="19" y="3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52" name="Freeform 100"/>
            <p:cNvSpPr>
              <a:spLocks/>
            </p:cNvSpPr>
            <p:nvPr/>
          </p:nvSpPr>
          <p:spPr bwMode="auto">
            <a:xfrm>
              <a:off x="3140" y="2142"/>
              <a:ext cx="20" cy="80"/>
            </a:xfrm>
            <a:custGeom>
              <a:avLst/>
              <a:gdLst>
                <a:gd name="T0" fmla="*/ 19 w 19"/>
                <a:gd name="T1" fmla="*/ 70 h 80"/>
                <a:gd name="T2" fmla="*/ 19 w 19"/>
                <a:gd name="T3" fmla="*/ 70 h 80"/>
                <a:gd name="T4" fmla="*/ 19 w 19"/>
                <a:gd name="T5" fmla="*/ 58 h 80"/>
                <a:gd name="T6" fmla="*/ 19 w 19"/>
                <a:gd name="T7" fmla="*/ 36 h 80"/>
                <a:gd name="T8" fmla="*/ 19 w 19"/>
                <a:gd name="T9" fmla="*/ 15 h 80"/>
                <a:gd name="T10" fmla="*/ 19 w 19"/>
                <a:gd name="T11" fmla="*/ 0 h 80"/>
                <a:gd name="T12" fmla="*/ 0 w 19"/>
                <a:gd name="T13" fmla="*/ 0 h 80"/>
                <a:gd name="T14" fmla="*/ 0 w 19"/>
                <a:gd name="T15" fmla="*/ 15 h 80"/>
                <a:gd name="T16" fmla="*/ 0 w 19"/>
                <a:gd name="T17" fmla="*/ 36 h 80"/>
                <a:gd name="T18" fmla="*/ 0 w 19"/>
                <a:gd name="T19" fmla="*/ 58 h 80"/>
                <a:gd name="T20" fmla="*/ 0 w 19"/>
                <a:gd name="T21" fmla="*/ 70 h 80"/>
                <a:gd name="T22" fmla="*/ 0 w 19"/>
                <a:gd name="T23" fmla="*/ 70 h 80"/>
                <a:gd name="T24" fmla="*/ 0 w 19"/>
                <a:gd name="T25" fmla="*/ 70 h 80"/>
                <a:gd name="T26" fmla="*/ 2 w 19"/>
                <a:gd name="T27" fmla="*/ 77 h 80"/>
                <a:gd name="T28" fmla="*/ 9 w 19"/>
                <a:gd name="T29" fmla="*/ 80 h 80"/>
                <a:gd name="T30" fmla="*/ 16 w 19"/>
                <a:gd name="T31" fmla="*/ 77 h 80"/>
                <a:gd name="T32" fmla="*/ 19 w 19"/>
                <a:gd name="T33" fmla="*/ 7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 h="80">
                  <a:moveTo>
                    <a:pt x="19" y="70"/>
                  </a:moveTo>
                  <a:lnTo>
                    <a:pt x="19" y="70"/>
                  </a:lnTo>
                  <a:lnTo>
                    <a:pt x="19" y="58"/>
                  </a:lnTo>
                  <a:lnTo>
                    <a:pt x="19" y="36"/>
                  </a:lnTo>
                  <a:lnTo>
                    <a:pt x="19" y="15"/>
                  </a:lnTo>
                  <a:lnTo>
                    <a:pt x="19" y="0"/>
                  </a:lnTo>
                  <a:lnTo>
                    <a:pt x="0" y="0"/>
                  </a:lnTo>
                  <a:lnTo>
                    <a:pt x="0" y="15"/>
                  </a:lnTo>
                  <a:lnTo>
                    <a:pt x="0" y="36"/>
                  </a:lnTo>
                  <a:lnTo>
                    <a:pt x="0" y="58"/>
                  </a:lnTo>
                  <a:lnTo>
                    <a:pt x="0" y="70"/>
                  </a:lnTo>
                  <a:lnTo>
                    <a:pt x="0" y="70"/>
                  </a:lnTo>
                  <a:lnTo>
                    <a:pt x="0" y="70"/>
                  </a:lnTo>
                  <a:lnTo>
                    <a:pt x="2" y="77"/>
                  </a:lnTo>
                  <a:lnTo>
                    <a:pt x="9" y="80"/>
                  </a:lnTo>
                  <a:lnTo>
                    <a:pt x="16" y="77"/>
                  </a:lnTo>
                  <a:lnTo>
                    <a:pt x="19" y="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53" name="Freeform 101"/>
            <p:cNvSpPr>
              <a:spLocks/>
            </p:cNvSpPr>
            <p:nvPr/>
          </p:nvSpPr>
          <p:spPr bwMode="auto">
            <a:xfrm>
              <a:off x="2659" y="1543"/>
              <a:ext cx="697" cy="580"/>
            </a:xfrm>
            <a:custGeom>
              <a:avLst/>
              <a:gdLst>
                <a:gd name="T0" fmla="*/ 533 w 644"/>
                <a:gd name="T1" fmla="*/ 510 h 580"/>
                <a:gd name="T2" fmla="*/ 571 w 644"/>
                <a:gd name="T3" fmla="*/ 384 h 580"/>
                <a:gd name="T4" fmla="*/ 554 w 644"/>
                <a:gd name="T5" fmla="*/ 261 h 580"/>
                <a:gd name="T6" fmla="*/ 506 w 644"/>
                <a:gd name="T7" fmla="*/ 167 h 580"/>
                <a:gd name="T8" fmla="*/ 446 w 644"/>
                <a:gd name="T9" fmla="*/ 186 h 580"/>
                <a:gd name="T10" fmla="*/ 364 w 644"/>
                <a:gd name="T11" fmla="*/ 259 h 580"/>
                <a:gd name="T12" fmla="*/ 268 w 644"/>
                <a:gd name="T13" fmla="*/ 290 h 580"/>
                <a:gd name="T14" fmla="*/ 166 w 644"/>
                <a:gd name="T15" fmla="*/ 288 h 580"/>
                <a:gd name="T16" fmla="*/ 108 w 644"/>
                <a:gd name="T17" fmla="*/ 319 h 580"/>
                <a:gd name="T18" fmla="*/ 106 w 644"/>
                <a:gd name="T19" fmla="*/ 399 h 580"/>
                <a:gd name="T20" fmla="*/ 128 w 644"/>
                <a:gd name="T21" fmla="*/ 471 h 580"/>
                <a:gd name="T22" fmla="*/ 159 w 644"/>
                <a:gd name="T23" fmla="*/ 534 h 580"/>
                <a:gd name="T24" fmla="*/ 162 w 644"/>
                <a:gd name="T25" fmla="*/ 568 h 580"/>
                <a:gd name="T26" fmla="*/ 116 w 644"/>
                <a:gd name="T27" fmla="*/ 577 h 580"/>
                <a:gd name="T28" fmla="*/ 65 w 644"/>
                <a:gd name="T29" fmla="*/ 577 h 580"/>
                <a:gd name="T30" fmla="*/ 19 w 644"/>
                <a:gd name="T31" fmla="*/ 558 h 580"/>
                <a:gd name="T32" fmla="*/ 7 w 644"/>
                <a:gd name="T33" fmla="*/ 512 h 580"/>
                <a:gd name="T34" fmla="*/ 26 w 644"/>
                <a:gd name="T35" fmla="*/ 435 h 580"/>
                <a:gd name="T36" fmla="*/ 51 w 644"/>
                <a:gd name="T37" fmla="*/ 338 h 580"/>
                <a:gd name="T38" fmla="*/ 84 w 644"/>
                <a:gd name="T39" fmla="*/ 242 h 580"/>
                <a:gd name="T40" fmla="*/ 125 w 644"/>
                <a:gd name="T41" fmla="*/ 162 h 580"/>
                <a:gd name="T42" fmla="*/ 171 w 644"/>
                <a:gd name="T43" fmla="*/ 102 h 580"/>
                <a:gd name="T44" fmla="*/ 219 w 644"/>
                <a:gd name="T45" fmla="*/ 56 h 580"/>
                <a:gd name="T46" fmla="*/ 272 w 644"/>
                <a:gd name="T47" fmla="*/ 27 h 580"/>
                <a:gd name="T48" fmla="*/ 330 w 644"/>
                <a:gd name="T49" fmla="*/ 10 h 580"/>
                <a:gd name="T50" fmla="*/ 371 w 644"/>
                <a:gd name="T51" fmla="*/ 0 h 580"/>
                <a:gd name="T52" fmla="*/ 398 w 644"/>
                <a:gd name="T53" fmla="*/ 12 h 580"/>
                <a:gd name="T54" fmla="*/ 422 w 644"/>
                <a:gd name="T55" fmla="*/ 53 h 580"/>
                <a:gd name="T56" fmla="*/ 446 w 644"/>
                <a:gd name="T57" fmla="*/ 78 h 580"/>
                <a:gd name="T58" fmla="*/ 475 w 644"/>
                <a:gd name="T59" fmla="*/ 61 h 580"/>
                <a:gd name="T60" fmla="*/ 506 w 644"/>
                <a:gd name="T61" fmla="*/ 56 h 580"/>
                <a:gd name="T62" fmla="*/ 535 w 644"/>
                <a:gd name="T63" fmla="*/ 73 h 580"/>
                <a:gd name="T64" fmla="*/ 564 w 644"/>
                <a:gd name="T65" fmla="*/ 128 h 580"/>
                <a:gd name="T66" fmla="*/ 595 w 644"/>
                <a:gd name="T67" fmla="*/ 225 h 580"/>
                <a:gd name="T68" fmla="*/ 624 w 644"/>
                <a:gd name="T69" fmla="*/ 348 h 580"/>
                <a:gd name="T70" fmla="*/ 641 w 644"/>
                <a:gd name="T71" fmla="*/ 478 h 580"/>
                <a:gd name="T72" fmla="*/ 629 w 644"/>
                <a:gd name="T73" fmla="*/ 553 h 580"/>
                <a:gd name="T74" fmla="*/ 591 w 644"/>
                <a:gd name="T75" fmla="*/ 568 h 580"/>
                <a:gd name="T76" fmla="*/ 547 w 644"/>
                <a:gd name="T77" fmla="*/ 577 h 580"/>
                <a:gd name="T78" fmla="*/ 506 w 644"/>
                <a:gd name="T79" fmla="*/ 575 h 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44" h="580">
                  <a:moveTo>
                    <a:pt x="487" y="570"/>
                  </a:moveTo>
                  <a:lnTo>
                    <a:pt x="533" y="510"/>
                  </a:lnTo>
                  <a:lnTo>
                    <a:pt x="559" y="447"/>
                  </a:lnTo>
                  <a:lnTo>
                    <a:pt x="571" y="384"/>
                  </a:lnTo>
                  <a:lnTo>
                    <a:pt x="567" y="321"/>
                  </a:lnTo>
                  <a:lnTo>
                    <a:pt x="554" y="261"/>
                  </a:lnTo>
                  <a:lnTo>
                    <a:pt x="533" y="210"/>
                  </a:lnTo>
                  <a:lnTo>
                    <a:pt x="506" y="167"/>
                  </a:lnTo>
                  <a:lnTo>
                    <a:pt x="477" y="133"/>
                  </a:lnTo>
                  <a:lnTo>
                    <a:pt x="446" y="186"/>
                  </a:lnTo>
                  <a:lnTo>
                    <a:pt x="407" y="227"/>
                  </a:lnTo>
                  <a:lnTo>
                    <a:pt x="364" y="259"/>
                  </a:lnTo>
                  <a:lnTo>
                    <a:pt x="316" y="278"/>
                  </a:lnTo>
                  <a:lnTo>
                    <a:pt x="268" y="290"/>
                  </a:lnTo>
                  <a:lnTo>
                    <a:pt x="217" y="293"/>
                  </a:lnTo>
                  <a:lnTo>
                    <a:pt x="166" y="288"/>
                  </a:lnTo>
                  <a:lnTo>
                    <a:pt x="118" y="278"/>
                  </a:lnTo>
                  <a:lnTo>
                    <a:pt x="108" y="319"/>
                  </a:lnTo>
                  <a:lnTo>
                    <a:pt x="104" y="360"/>
                  </a:lnTo>
                  <a:lnTo>
                    <a:pt x="106" y="399"/>
                  </a:lnTo>
                  <a:lnTo>
                    <a:pt x="116" y="437"/>
                  </a:lnTo>
                  <a:lnTo>
                    <a:pt x="128" y="471"/>
                  </a:lnTo>
                  <a:lnTo>
                    <a:pt x="142" y="505"/>
                  </a:lnTo>
                  <a:lnTo>
                    <a:pt x="159" y="534"/>
                  </a:lnTo>
                  <a:lnTo>
                    <a:pt x="178" y="561"/>
                  </a:lnTo>
                  <a:lnTo>
                    <a:pt x="162" y="568"/>
                  </a:lnTo>
                  <a:lnTo>
                    <a:pt x="140" y="575"/>
                  </a:lnTo>
                  <a:lnTo>
                    <a:pt x="116" y="577"/>
                  </a:lnTo>
                  <a:lnTo>
                    <a:pt x="89" y="580"/>
                  </a:lnTo>
                  <a:lnTo>
                    <a:pt x="65" y="577"/>
                  </a:lnTo>
                  <a:lnTo>
                    <a:pt x="41" y="570"/>
                  </a:lnTo>
                  <a:lnTo>
                    <a:pt x="19" y="558"/>
                  </a:lnTo>
                  <a:lnTo>
                    <a:pt x="0" y="539"/>
                  </a:lnTo>
                  <a:lnTo>
                    <a:pt x="7" y="512"/>
                  </a:lnTo>
                  <a:lnTo>
                    <a:pt x="17" y="476"/>
                  </a:lnTo>
                  <a:lnTo>
                    <a:pt x="26" y="435"/>
                  </a:lnTo>
                  <a:lnTo>
                    <a:pt x="39" y="387"/>
                  </a:lnTo>
                  <a:lnTo>
                    <a:pt x="51" y="338"/>
                  </a:lnTo>
                  <a:lnTo>
                    <a:pt x="65" y="288"/>
                  </a:lnTo>
                  <a:lnTo>
                    <a:pt x="84" y="242"/>
                  </a:lnTo>
                  <a:lnTo>
                    <a:pt x="104" y="198"/>
                  </a:lnTo>
                  <a:lnTo>
                    <a:pt x="125" y="162"/>
                  </a:lnTo>
                  <a:lnTo>
                    <a:pt x="149" y="128"/>
                  </a:lnTo>
                  <a:lnTo>
                    <a:pt x="171" y="102"/>
                  </a:lnTo>
                  <a:lnTo>
                    <a:pt x="195" y="78"/>
                  </a:lnTo>
                  <a:lnTo>
                    <a:pt x="219" y="56"/>
                  </a:lnTo>
                  <a:lnTo>
                    <a:pt x="243" y="39"/>
                  </a:lnTo>
                  <a:lnTo>
                    <a:pt x="272" y="27"/>
                  </a:lnTo>
                  <a:lnTo>
                    <a:pt x="301" y="17"/>
                  </a:lnTo>
                  <a:lnTo>
                    <a:pt x="330" y="10"/>
                  </a:lnTo>
                  <a:lnTo>
                    <a:pt x="352" y="3"/>
                  </a:lnTo>
                  <a:lnTo>
                    <a:pt x="371" y="0"/>
                  </a:lnTo>
                  <a:lnTo>
                    <a:pt x="386" y="3"/>
                  </a:lnTo>
                  <a:lnTo>
                    <a:pt x="398" y="12"/>
                  </a:lnTo>
                  <a:lnTo>
                    <a:pt x="410" y="27"/>
                  </a:lnTo>
                  <a:lnTo>
                    <a:pt x="422" y="53"/>
                  </a:lnTo>
                  <a:lnTo>
                    <a:pt x="436" y="87"/>
                  </a:lnTo>
                  <a:lnTo>
                    <a:pt x="446" y="78"/>
                  </a:lnTo>
                  <a:lnTo>
                    <a:pt x="460" y="68"/>
                  </a:lnTo>
                  <a:lnTo>
                    <a:pt x="475" y="61"/>
                  </a:lnTo>
                  <a:lnTo>
                    <a:pt x="489" y="56"/>
                  </a:lnTo>
                  <a:lnTo>
                    <a:pt x="506" y="56"/>
                  </a:lnTo>
                  <a:lnTo>
                    <a:pt x="521" y="61"/>
                  </a:lnTo>
                  <a:lnTo>
                    <a:pt x="535" y="73"/>
                  </a:lnTo>
                  <a:lnTo>
                    <a:pt x="550" y="94"/>
                  </a:lnTo>
                  <a:lnTo>
                    <a:pt x="564" y="128"/>
                  </a:lnTo>
                  <a:lnTo>
                    <a:pt x="579" y="172"/>
                  </a:lnTo>
                  <a:lnTo>
                    <a:pt x="595" y="225"/>
                  </a:lnTo>
                  <a:lnTo>
                    <a:pt x="612" y="285"/>
                  </a:lnTo>
                  <a:lnTo>
                    <a:pt x="624" y="348"/>
                  </a:lnTo>
                  <a:lnTo>
                    <a:pt x="636" y="413"/>
                  </a:lnTo>
                  <a:lnTo>
                    <a:pt x="641" y="478"/>
                  </a:lnTo>
                  <a:lnTo>
                    <a:pt x="644" y="541"/>
                  </a:lnTo>
                  <a:lnTo>
                    <a:pt x="629" y="553"/>
                  </a:lnTo>
                  <a:lnTo>
                    <a:pt x="610" y="561"/>
                  </a:lnTo>
                  <a:lnTo>
                    <a:pt x="591" y="568"/>
                  </a:lnTo>
                  <a:lnTo>
                    <a:pt x="569" y="573"/>
                  </a:lnTo>
                  <a:lnTo>
                    <a:pt x="547" y="577"/>
                  </a:lnTo>
                  <a:lnTo>
                    <a:pt x="526" y="577"/>
                  </a:lnTo>
                  <a:lnTo>
                    <a:pt x="506" y="575"/>
                  </a:lnTo>
                  <a:lnTo>
                    <a:pt x="487" y="570"/>
                  </a:lnTo>
                  <a:close/>
                </a:path>
              </a:pathLst>
            </a:cu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54" name="Freeform 102"/>
            <p:cNvSpPr>
              <a:spLocks/>
            </p:cNvSpPr>
            <p:nvPr/>
          </p:nvSpPr>
          <p:spPr bwMode="auto">
            <a:xfrm>
              <a:off x="3168" y="1669"/>
              <a:ext cx="118" cy="449"/>
            </a:xfrm>
            <a:custGeom>
              <a:avLst/>
              <a:gdLst>
                <a:gd name="T0" fmla="*/ 15 w 109"/>
                <a:gd name="T1" fmla="*/ 10 h 449"/>
                <a:gd name="T2" fmla="*/ 2 w 109"/>
                <a:gd name="T3" fmla="*/ 12 h 449"/>
                <a:gd name="T4" fmla="*/ 29 w 109"/>
                <a:gd name="T5" fmla="*/ 46 h 449"/>
                <a:gd name="T6" fmla="*/ 56 w 109"/>
                <a:gd name="T7" fmla="*/ 87 h 449"/>
                <a:gd name="T8" fmla="*/ 77 w 109"/>
                <a:gd name="T9" fmla="*/ 138 h 449"/>
                <a:gd name="T10" fmla="*/ 89 w 109"/>
                <a:gd name="T11" fmla="*/ 195 h 449"/>
                <a:gd name="T12" fmla="*/ 94 w 109"/>
                <a:gd name="T13" fmla="*/ 258 h 449"/>
                <a:gd name="T14" fmla="*/ 82 w 109"/>
                <a:gd name="T15" fmla="*/ 319 h 449"/>
                <a:gd name="T16" fmla="*/ 56 w 109"/>
                <a:gd name="T17" fmla="*/ 379 h 449"/>
                <a:gd name="T18" fmla="*/ 12 w 109"/>
                <a:gd name="T19" fmla="*/ 439 h 449"/>
                <a:gd name="T20" fmla="*/ 22 w 109"/>
                <a:gd name="T21" fmla="*/ 449 h 449"/>
                <a:gd name="T22" fmla="*/ 70 w 109"/>
                <a:gd name="T23" fmla="*/ 389 h 449"/>
                <a:gd name="T24" fmla="*/ 97 w 109"/>
                <a:gd name="T25" fmla="*/ 323 h 449"/>
                <a:gd name="T26" fmla="*/ 109 w 109"/>
                <a:gd name="T27" fmla="*/ 258 h 449"/>
                <a:gd name="T28" fmla="*/ 104 w 109"/>
                <a:gd name="T29" fmla="*/ 195 h 449"/>
                <a:gd name="T30" fmla="*/ 92 w 109"/>
                <a:gd name="T31" fmla="*/ 133 h 449"/>
                <a:gd name="T32" fmla="*/ 70 w 109"/>
                <a:gd name="T33" fmla="*/ 82 h 449"/>
                <a:gd name="T34" fmla="*/ 43 w 109"/>
                <a:gd name="T35" fmla="*/ 36 h 449"/>
                <a:gd name="T36" fmla="*/ 12 w 109"/>
                <a:gd name="T37" fmla="*/ 2 h 449"/>
                <a:gd name="T38" fmla="*/ 0 w 109"/>
                <a:gd name="T39" fmla="*/ 5 h 449"/>
                <a:gd name="T40" fmla="*/ 12 w 109"/>
                <a:gd name="T41" fmla="*/ 2 h 449"/>
                <a:gd name="T42" fmla="*/ 7 w 109"/>
                <a:gd name="T43" fmla="*/ 0 h 449"/>
                <a:gd name="T44" fmla="*/ 5 w 109"/>
                <a:gd name="T45" fmla="*/ 2 h 449"/>
                <a:gd name="T46" fmla="*/ 2 w 109"/>
                <a:gd name="T47" fmla="*/ 7 h 449"/>
                <a:gd name="T48" fmla="*/ 2 w 109"/>
                <a:gd name="T49" fmla="*/ 12 h 449"/>
                <a:gd name="T50" fmla="*/ 15 w 109"/>
                <a:gd name="T51" fmla="*/ 10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9" h="449">
                  <a:moveTo>
                    <a:pt x="15" y="10"/>
                  </a:moveTo>
                  <a:lnTo>
                    <a:pt x="2" y="12"/>
                  </a:lnTo>
                  <a:lnTo>
                    <a:pt x="29" y="46"/>
                  </a:lnTo>
                  <a:lnTo>
                    <a:pt x="56" y="87"/>
                  </a:lnTo>
                  <a:lnTo>
                    <a:pt x="77" y="138"/>
                  </a:lnTo>
                  <a:lnTo>
                    <a:pt x="89" y="195"/>
                  </a:lnTo>
                  <a:lnTo>
                    <a:pt x="94" y="258"/>
                  </a:lnTo>
                  <a:lnTo>
                    <a:pt x="82" y="319"/>
                  </a:lnTo>
                  <a:lnTo>
                    <a:pt x="56" y="379"/>
                  </a:lnTo>
                  <a:lnTo>
                    <a:pt x="12" y="439"/>
                  </a:lnTo>
                  <a:lnTo>
                    <a:pt x="22" y="449"/>
                  </a:lnTo>
                  <a:lnTo>
                    <a:pt x="70" y="389"/>
                  </a:lnTo>
                  <a:lnTo>
                    <a:pt x="97" y="323"/>
                  </a:lnTo>
                  <a:lnTo>
                    <a:pt x="109" y="258"/>
                  </a:lnTo>
                  <a:lnTo>
                    <a:pt x="104" y="195"/>
                  </a:lnTo>
                  <a:lnTo>
                    <a:pt x="92" y="133"/>
                  </a:lnTo>
                  <a:lnTo>
                    <a:pt x="70" y="82"/>
                  </a:lnTo>
                  <a:lnTo>
                    <a:pt x="43" y="36"/>
                  </a:lnTo>
                  <a:lnTo>
                    <a:pt x="12" y="2"/>
                  </a:lnTo>
                  <a:lnTo>
                    <a:pt x="0" y="5"/>
                  </a:lnTo>
                  <a:lnTo>
                    <a:pt x="12" y="2"/>
                  </a:lnTo>
                  <a:lnTo>
                    <a:pt x="7" y="0"/>
                  </a:lnTo>
                  <a:lnTo>
                    <a:pt x="5" y="2"/>
                  </a:lnTo>
                  <a:lnTo>
                    <a:pt x="2" y="7"/>
                  </a:lnTo>
                  <a:lnTo>
                    <a:pt x="2" y="12"/>
                  </a:lnTo>
                  <a:lnTo>
                    <a:pt x="15"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55" name="Freeform 103"/>
            <p:cNvSpPr>
              <a:spLocks/>
            </p:cNvSpPr>
            <p:nvPr/>
          </p:nvSpPr>
          <p:spPr bwMode="auto">
            <a:xfrm>
              <a:off x="2779" y="1674"/>
              <a:ext cx="405" cy="171"/>
            </a:xfrm>
            <a:custGeom>
              <a:avLst/>
              <a:gdLst>
                <a:gd name="T0" fmla="*/ 14 w 374"/>
                <a:gd name="T1" fmla="*/ 149 h 171"/>
                <a:gd name="T2" fmla="*/ 5 w 374"/>
                <a:gd name="T3" fmla="*/ 154 h 171"/>
                <a:gd name="T4" fmla="*/ 55 w 374"/>
                <a:gd name="T5" fmla="*/ 164 h 171"/>
                <a:gd name="T6" fmla="*/ 106 w 374"/>
                <a:gd name="T7" fmla="*/ 171 h 171"/>
                <a:gd name="T8" fmla="*/ 157 w 374"/>
                <a:gd name="T9" fmla="*/ 166 h 171"/>
                <a:gd name="T10" fmla="*/ 207 w 374"/>
                <a:gd name="T11" fmla="*/ 154 h 171"/>
                <a:gd name="T12" fmla="*/ 255 w 374"/>
                <a:gd name="T13" fmla="*/ 135 h 171"/>
                <a:gd name="T14" fmla="*/ 301 w 374"/>
                <a:gd name="T15" fmla="*/ 104 h 171"/>
                <a:gd name="T16" fmla="*/ 342 w 374"/>
                <a:gd name="T17" fmla="*/ 60 h 171"/>
                <a:gd name="T18" fmla="*/ 374 w 374"/>
                <a:gd name="T19" fmla="*/ 5 h 171"/>
                <a:gd name="T20" fmla="*/ 359 w 374"/>
                <a:gd name="T21" fmla="*/ 0 h 171"/>
                <a:gd name="T22" fmla="*/ 328 w 374"/>
                <a:gd name="T23" fmla="*/ 50 h 171"/>
                <a:gd name="T24" fmla="*/ 292 w 374"/>
                <a:gd name="T25" fmla="*/ 89 h 171"/>
                <a:gd name="T26" fmla="*/ 251 w 374"/>
                <a:gd name="T27" fmla="*/ 120 h 171"/>
                <a:gd name="T28" fmla="*/ 202 w 374"/>
                <a:gd name="T29" fmla="*/ 140 h 171"/>
                <a:gd name="T30" fmla="*/ 157 w 374"/>
                <a:gd name="T31" fmla="*/ 152 h 171"/>
                <a:gd name="T32" fmla="*/ 106 w 374"/>
                <a:gd name="T33" fmla="*/ 152 h 171"/>
                <a:gd name="T34" fmla="*/ 55 w 374"/>
                <a:gd name="T35" fmla="*/ 149 h 171"/>
                <a:gd name="T36" fmla="*/ 10 w 374"/>
                <a:gd name="T37" fmla="*/ 140 h 171"/>
                <a:gd name="T38" fmla="*/ 0 w 374"/>
                <a:gd name="T39" fmla="*/ 145 h 171"/>
                <a:gd name="T40" fmla="*/ 10 w 374"/>
                <a:gd name="T41" fmla="*/ 140 h 171"/>
                <a:gd name="T42" fmla="*/ 2 w 374"/>
                <a:gd name="T43" fmla="*/ 140 h 171"/>
                <a:gd name="T44" fmla="*/ 0 w 374"/>
                <a:gd name="T45" fmla="*/ 145 h 171"/>
                <a:gd name="T46" fmla="*/ 0 w 374"/>
                <a:gd name="T47" fmla="*/ 149 h 171"/>
                <a:gd name="T48" fmla="*/ 5 w 374"/>
                <a:gd name="T49" fmla="*/ 154 h 171"/>
                <a:gd name="T50" fmla="*/ 14 w 374"/>
                <a:gd name="T51" fmla="*/ 149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74" h="171">
                  <a:moveTo>
                    <a:pt x="14" y="149"/>
                  </a:moveTo>
                  <a:lnTo>
                    <a:pt x="5" y="154"/>
                  </a:lnTo>
                  <a:lnTo>
                    <a:pt x="55" y="164"/>
                  </a:lnTo>
                  <a:lnTo>
                    <a:pt x="106" y="171"/>
                  </a:lnTo>
                  <a:lnTo>
                    <a:pt x="157" y="166"/>
                  </a:lnTo>
                  <a:lnTo>
                    <a:pt x="207" y="154"/>
                  </a:lnTo>
                  <a:lnTo>
                    <a:pt x="255" y="135"/>
                  </a:lnTo>
                  <a:lnTo>
                    <a:pt x="301" y="104"/>
                  </a:lnTo>
                  <a:lnTo>
                    <a:pt x="342" y="60"/>
                  </a:lnTo>
                  <a:lnTo>
                    <a:pt x="374" y="5"/>
                  </a:lnTo>
                  <a:lnTo>
                    <a:pt x="359" y="0"/>
                  </a:lnTo>
                  <a:lnTo>
                    <a:pt x="328" y="50"/>
                  </a:lnTo>
                  <a:lnTo>
                    <a:pt x="292" y="89"/>
                  </a:lnTo>
                  <a:lnTo>
                    <a:pt x="251" y="120"/>
                  </a:lnTo>
                  <a:lnTo>
                    <a:pt x="202" y="140"/>
                  </a:lnTo>
                  <a:lnTo>
                    <a:pt x="157" y="152"/>
                  </a:lnTo>
                  <a:lnTo>
                    <a:pt x="106" y="152"/>
                  </a:lnTo>
                  <a:lnTo>
                    <a:pt x="55" y="149"/>
                  </a:lnTo>
                  <a:lnTo>
                    <a:pt x="10" y="140"/>
                  </a:lnTo>
                  <a:lnTo>
                    <a:pt x="0" y="145"/>
                  </a:lnTo>
                  <a:lnTo>
                    <a:pt x="10" y="140"/>
                  </a:lnTo>
                  <a:lnTo>
                    <a:pt x="2" y="140"/>
                  </a:lnTo>
                  <a:lnTo>
                    <a:pt x="0" y="145"/>
                  </a:lnTo>
                  <a:lnTo>
                    <a:pt x="0" y="149"/>
                  </a:lnTo>
                  <a:lnTo>
                    <a:pt x="5" y="154"/>
                  </a:lnTo>
                  <a:lnTo>
                    <a:pt x="14" y="14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56" name="Freeform 104"/>
            <p:cNvSpPr>
              <a:spLocks/>
            </p:cNvSpPr>
            <p:nvPr/>
          </p:nvSpPr>
          <p:spPr bwMode="auto">
            <a:xfrm>
              <a:off x="2760" y="1819"/>
              <a:ext cx="100" cy="294"/>
            </a:xfrm>
            <a:custGeom>
              <a:avLst/>
              <a:gdLst>
                <a:gd name="T0" fmla="*/ 87 w 92"/>
                <a:gd name="T1" fmla="*/ 292 h 294"/>
                <a:gd name="T2" fmla="*/ 92 w 92"/>
                <a:gd name="T3" fmla="*/ 280 h 294"/>
                <a:gd name="T4" fmla="*/ 72 w 92"/>
                <a:gd name="T5" fmla="*/ 253 h 294"/>
                <a:gd name="T6" fmla="*/ 55 w 92"/>
                <a:gd name="T7" fmla="*/ 227 h 294"/>
                <a:gd name="T8" fmla="*/ 41 w 92"/>
                <a:gd name="T9" fmla="*/ 193 h 294"/>
                <a:gd name="T10" fmla="*/ 29 w 92"/>
                <a:gd name="T11" fmla="*/ 159 h 294"/>
                <a:gd name="T12" fmla="*/ 19 w 92"/>
                <a:gd name="T13" fmla="*/ 123 h 294"/>
                <a:gd name="T14" fmla="*/ 19 w 92"/>
                <a:gd name="T15" fmla="*/ 84 h 294"/>
                <a:gd name="T16" fmla="*/ 22 w 92"/>
                <a:gd name="T17" fmla="*/ 43 h 294"/>
                <a:gd name="T18" fmla="*/ 31 w 92"/>
                <a:gd name="T19" fmla="*/ 4 h 294"/>
                <a:gd name="T20" fmla="*/ 17 w 92"/>
                <a:gd name="T21" fmla="*/ 0 h 294"/>
                <a:gd name="T22" fmla="*/ 7 w 92"/>
                <a:gd name="T23" fmla="*/ 43 h 294"/>
                <a:gd name="T24" fmla="*/ 0 w 92"/>
                <a:gd name="T25" fmla="*/ 84 h 294"/>
                <a:gd name="T26" fmla="*/ 5 w 92"/>
                <a:gd name="T27" fmla="*/ 123 h 294"/>
                <a:gd name="T28" fmla="*/ 14 w 92"/>
                <a:gd name="T29" fmla="*/ 164 h 294"/>
                <a:gd name="T30" fmla="*/ 27 w 92"/>
                <a:gd name="T31" fmla="*/ 198 h 294"/>
                <a:gd name="T32" fmla="*/ 41 w 92"/>
                <a:gd name="T33" fmla="*/ 231 h 294"/>
                <a:gd name="T34" fmla="*/ 58 w 92"/>
                <a:gd name="T35" fmla="*/ 263 h 294"/>
                <a:gd name="T36" fmla="*/ 77 w 92"/>
                <a:gd name="T37" fmla="*/ 289 h 294"/>
                <a:gd name="T38" fmla="*/ 82 w 92"/>
                <a:gd name="T39" fmla="*/ 277 h 294"/>
                <a:gd name="T40" fmla="*/ 77 w 92"/>
                <a:gd name="T41" fmla="*/ 289 h 294"/>
                <a:gd name="T42" fmla="*/ 82 w 92"/>
                <a:gd name="T43" fmla="*/ 294 h 294"/>
                <a:gd name="T44" fmla="*/ 89 w 92"/>
                <a:gd name="T45" fmla="*/ 292 h 294"/>
                <a:gd name="T46" fmla="*/ 92 w 92"/>
                <a:gd name="T47" fmla="*/ 287 h 294"/>
                <a:gd name="T48" fmla="*/ 92 w 92"/>
                <a:gd name="T49" fmla="*/ 280 h 294"/>
                <a:gd name="T50" fmla="*/ 87 w 92"/>
                <a:gd name="T51" fmla="*/ 292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2" h="294">
                  <a:moveTo>
                    <a:pt x="87" y="292"/>
                  </a:moveTo>
                  <a:lnTo>
                    <a:pt x="92" y="280"/>
                  </a:lnTo>
                  <a:lnTo>
                    <a:pt x="72" y="253"/>
                  </a:lnTo>
                  <a:lnTo>
                    <a:pt x="55" y="227"/>
                  </a:lnTo>
                  <a:lnTo>
                    <a:pt x="41" y="193"/>
                  </a:lnTo>
                  <a:lnTo>
                    <a:pt x="29" y="159"/>
                  </a:lnTo>
                  <a:lnTo>
                    <a:pt x="19" y="123"/>
                  </a:lnTo>
                  <a:lnTo>
                    <a:pt x="19" y="84"/>
                  </a:lnTo>
                  <a:lnTo>
                    <a:pt x="22" y="43"/>
                  </a:lnTo>
                  <a:lnTo>
                    <a:pt x="31" y="4"/>
                  </a:lnTo>
                  <a:lnTo>
                    <a:pt x="17" y="0"/>
                  </a:lnTo>
                  <a:lnTo>
                    <a:pt x="7" y="43"/>
                  </a:lnTo>
                  <a:lnTo>
                    <a:pt x="0" y="84"/>
                  </a:lnTo>
                  <a:lnTo>
                    <a:pt x="5" y="123"/>
                  </a:lnTo>
                  <a:lnTo>
                    <a:pt x="14" y="164"/>
                  </a:lnTo>
                  <a:lnTo>
                    <a:pt x="27" y="198"/>
                  </a:lnTo>
                  <a:lnTo>
                    <a:pt x="41" y="231"/>
                  </a:lnTo>
                  <a:lnTo>
                    <a:pt x="58" y="263"/>
                  </a:lnTo>
                  <a:lnTo>
                    <a:pt x="77" y="289"/>
                  </a:lnTo>
                  <a:lnTo>
                    <a:pt x="82" y="277"/>
                  </a:lnTo>
                  <a:lnTo>
                    <a:pt x="77" y="289"/>
                  </a:lnTo>
                  <a:lnTo>
                    <a:pt x="82" y="294"/>
                  </a:lnTo>
                  <a:lnTo>
                    <a:pt x="89" y="292"/>
                  </a:lnTo>
                  <a:lnTo>
                    <a:pt x="92" y="287"/>
                  </a:lnTo>
                  <a:lnTo>
                    <a:pt x="92" y="280"/>
                  </a:lnTo>
                  <a:lnTo>
                    <a:pt x="87" y="29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57" name="Freeform 105"/>
            <p:cNvSpPr>
              <a:spLocks/>
            </p:cNvSpPr>
            <p:nvPr/>
          </p:nvSpPr>
          <p:spPr bwMode="auto">
            <a:xfrm>
              <a:off x="2651" y="2072"/>
              <a:ext cx="204" cy="61"/>
            </a:xfrm>
            <a:custGeom>
              <a:avLst/>
              <a:gdLst>
                <a:gd name="T0" fmla="*/ 0 w 188"/>
                <a:gd name="T1" fmla="*/ 7 h 61"/>
                <a:gd name="T2" fmla="*/ 0 w 188"/>
                <a:gd name="T3" fmla="*/ 15 h 61"/>
                <a:gd name="T4" fmla="*/ 21 w 188"/>
                <a:gd name="T5" fmla="*/ 36 h 61"/>
                <a:gd name="T6" fmla="*/ 46 w 188"/>
                <a:gd name="T7" fmla="*/ 48 h 61"/>
                <a:gd name="T8" fmla="*/ 72 w 188"/>
                <a:gd name="T9" fmla="*/ 56 h 61"/>
                <a:gd name="T10" fmla="*/ 96 w 188"/>
                <a:gd name="T11" fmla="*/ 61 h 61"/>
                <a:gd name="T12" fmla="*/ 123 w 188"/>
                <a:gd name="T13" fmla="*/ 56 h 61"/>
                <a:gd name="T14" fmla="*/ 147 w 188"/>
                <a:gd name="T15" fmla="*/ 53 h 61"/>
                <a:gd name="T16" fmla="*/ 171 w 188"/>
                <a:gd name="T17" fmla="*/ 46 h 61"/>
                <a:gd name="T18" fmla="*/ 188 w 188"/>
                <a:gd name="T19" fmla="*/ 39 h 61"/>
                <a:gd name="T20" fmla="*/ 183 w 188"/>
                <a:gd name="T21" fmla="*/ 24 h 61"/>
                <a:gd name="T22" fmla="*/ 166 w 188"/>
                <a:gd name="T23" fmla="*/ 32 h 61"/>
                <a:gd name="T24" fmla="*/ 147 w 188"/>
                <a:gd name="T25" fmla="*/ 39 h 61"/>
                <a:gd name="T26" fmla="*/ 123 w 188"/>
                <a:gd name="T27" fmla="*/ 41 h 61"/>
                <a:gd name="T28" fmla="*/ 96 w 188"/>
                <a:gd name="T29" fmla="*/ 41 h 61"/>
                <a:gd name="T30" fmla="*/ 72 w 188"/>
                <a:gd name="T31" fmla="*/ 41 h 61"/>
                <a:gd name="T32" fmla="*/ 50 w 188"/>
                <a:gd name="T33" fmla="*/ 34 h 61"/>
                <a:gd name="T34" fmla="*/ 31 w 188"/>
                <a:gd name="T35" fmla="*/ 22 h 61"/>
                <a:gd name="T36" fmla="*/ 14 w 188"/>
                <a:gd name="T37" fmla="*/ 5 h 61"/>
                <a:gd name="T38" fmla="*/ 14 w 188"/>
                <a:gd name="T39" fmla="*/ 12 h 61"/>
                <a:gd name="T40" fmla="*/ 14 w 188"/>
                <a:gd name="T41" fmla="*/ 5 h 61"/>
                <a:gd name="T42" fmla="*/ 9 w 188"/>
                <a:gd name="T43" fmla="*/ 0 h 61"/>
                <a:gd name="T44" fmla="*/ 5 w 188"/>
                <a:gd name="T45" fmla="*/ 3 h 61"/>
                <a:gd name="T46" fmla="*/ 0 w 188"/>
                <a:gd name="T47" fmla="*/ 7 h 61"/>
                <a:gd name="T48" fmla="*/ 0 w 188"/>
                <a:gd name="T49" fmla="*/ 15 h 61"/>
                <a:gd name="T50" fmla="*/ 0 w 188"/>
                <a:gd name="T51" fmla="*/ 7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8" h="61">
                  <a:moveTo>
                    <a:pt x="0" y="7"/>
                  </a:moveTo>
                  <a:lnTo>
                    <a:pt x="0" y="15"/>
                  </a:lnTo>
                  <a:lnTo>
                    <a:pt x="21" y="36"/>
                  </a:lnTo>
                  <a:lnTo>
                    <a:pt x="46" y="48"/>
                  </a:lnTo>
                  <a:lnTo>
                    <a:pt x="72" y="56"/>
                  </a:lnTo>
                  <a:lnTo>
                    <a:pt x="96" y="61"/>
                  </a:lnTo>
                  <a:lnTo>
                    <a:pt x="123" y="56"/>
                  </a:lnTo>
                  <a:lnTo>
                    <a:pt x="147" y="53"/>
                  </a:lnTo>
                  <a:lnTo>
                    <a:pt x="171" y="46"/>
                  </a:lnTo>
                  <a:lnTo>
                    <a:pt x="188" y="39"/>
                  </a:lnTo>
                  <a:lnTo>
                    <a:pt x="183" y="24"/>
                  </a:lnTo>
                  <a:lnTo>
                    <a:pt x="166" y="32"/>
                  </a:lnTo>
                  <a:lnTo>
                    <a:pt x="147" y="39"/>
                  </a:lnTo>
                  <a:lnTo>
                    <a:pt x="123" y="41"/>
                  </a:lnTo>
                  <a:lnTo>
                    <a:pt x="96" y="41"/>
                  </a:lnTo>
                  <a:lnTo>
                    <a:pt x="72" y="41"/>
                  </a:lnTo>
                  <a:lnTo>
                    <a:pt x="50" y="34"/>
                  </a:lnTo>
                  <a:lnTo>
                    <a:pt x="31" y="22"/>
                  </a:lnTo>
                  <a:lnTo>
                    <a:pt x="14" y="5"/>
                  </a:lnTo>
                  <a:lnTo>
                    <a:pt x="14" y="12"/>
                  </a:lnTo>
                  <a:lnTo>
                    <a:pt x="14" y="5"/>
                  </a:lnTo>
                  <a:lnTo>
                    <a:pt x="9" y="0"/>
                  </a:lnTo>
                  <a:lnTo>
                    <a:pt x="5" y="3"/>
                  </a:lnTo>
                  <a:lnTo>
                    <a:pt x="0" y="7"/>
                  </a:lnTo>
                  <a:lnTo>
                    <a:pt x="0" y="15"/>
                  </a:lnTo>
                  <a:lnTo>
                    <a:pt x="0"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58" name="Freeform 106"/>
            <p:cNvSpPr>
              <a:spLocks/>
            </p:cNvSpPr>
            <p:nvPr/>
          </p:nvSpPr>
          <p:spPr bwMode="auto">
            <a:xfrm>
              <a:off x="2651" y="1737"/>
              <a:ext cx="128" cy="347"/>
            </a:xfrm>
            <a:custGeom>
              <a:avLst/>
              <a:gdLst>
                <a:gd name="T0" fmla="*/ 103 w 118"/>
                <a:gd name="T1" fmla="*/ 0 h 347"/>
                <a:gd name="T2" fmla="*/ 103 w 118"/>
                <a:gd name="T3" fmla="*/ 2 h 347"/>
                <a:gd name="T4" fmla="*/ 84 w 118"/>
                <a:gd name="T5" fmla="*/ 45 h 347"/>
                <a:gd name="T6" fmla="*/ 65 w 118"/>
                <a:gd name="T7" fmla="*/ 91 h 347"/>
                <a:gd name="T8" fmla="*/ 50 w 118"/>
                <a:gd name="T9" fmla="*/ 142 h 347"/>
                <a:gd name="T10" fmla="*/ 38 w 118"/>
                <a:gd name="T11" fmla="*/ 193 h 347"/>
                <a:gd name="T12" fmla="*/ 26 w 118"/>
                <a:gd name="T13" fmla="*/ 241 h 347"/>
                <a:gd name="T14" fmla="*/ 17 w 118"/>
                <a:gd name="T15" fmla="*/ 282 h 347"/>
                <a:gd name="T16" fmla="*/ 7 w 118"/>
                <a:gd name="T17" fmla="*/ 316 h 347"/>
                <a:gd name="T18" fmla="*/ 0 w 118"/>
                <a:gd name="T19" fmla="*/ 342 h 347"/>
                <a:gd name="T20" fmla="*/ 14 w 118"/>
                <a:gd name="T21" fmla="*/ 347 h 347"/>
                <a:gd name="T22" fmla="*/ 21 w 118"/>
                <a:gd name="T23" fmla="*/ 321 h 347"/>
                <a:gd name="T24" fmla="*/ 31 w 118"/>
                <a:gd name="T25" fmla="*/ 282 h 347"/>
                <a:gd name="T26" fmla="*/ 41 w 118"/>
                <a:gd name="T27" fmla="*/ 241 h 347"/>
                <a:gd name="T28" fmla="*/ 53 w 118"/>
                <a:gd name="T29" fmla="*/ 193 h 347"/>
                <a:gd name="T30" fmla="*/ 65 w 118"/>
                <a:gd name="T31" fmla="*/ 147 h 347"/>
                <a:gd name="T32" fmla="*/ 79 w 118"/>
                <a:gd name="T33" fmla="*/ 96 h 347"/>
                <a:gd name="T34" fmla="*/ 99 w 118"/>
                <a:gd name="T35" fmla="*/ 50 h 347"/>
                <a:gd name="T36" fmla="*/ 118 w 118"/>
                <a:gd name="T37" fmla="*/ 7 h 347"/>
                <a:gd name="T38" fmla="*/ 118 w 118"/>
                <a:gd name="T39" fmla="*/ 9 h 347"/>
                <a:gd name="T40" fmla="*/ 103 w 118"/>
                <a:gd name="T41" fmla="*/ 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8" h="347">
                  <a:moveTo>
                    <a:pt x="103" y="0"/>
                  </a:moveTo>
                  <a:lnTo>
                    <a:pt x="103" y="2"/>
                  </a:lnTo>
                  <a:lnTo>
                    <a:pt x="84" y="45"/>
                  </a:lnTo>
                  <a:lnTo>
                    <a:pt x="65" y="91"/>
                  </a:lnTo>
                  <a:lnTo>
                    <a:pt x="50" y="142"/>
                  </a:lnTo>
                  <a:lnTo>
                    <a:pt x="38" y="193"/>
                  </a:lnTo>
                  <a:lnTo>
                    <a:pt x="26" y="241"/>
                  </a:lnTo>
                  <a:lnTo>
                    <a:pt x="17" y="282"/>
                  </a:lnTo>
                  <a:lnTo>
                    <a:pt x="7" y="316"/>
                  </a:lnTo>
                  <a:lnTo>
                    <a:pt x="0" y="342"/>
                  </a:lnTo>
                  <a:lnTo>
                    <a:pt x="14" y="347"/>
                  </a:lnTo>
                  <a:lnTo>
                    <a:pt x="21" y="321"/>
                  </a:lnTo>
                  <a:lnTo>
                    <a:pt x="31" y="282"/>
                  </a:lnTo>
                  <a:lnTo>
                    <a:pt x="41" y="241"/>
                  </a:lnTo>
                  <a:lnTo>
                    <a:pt x="53" y="193"/>
                  </a:lnTo>
                  <a:lnTo>
                    <a:pt x="65" y="147"/>
                  </a:lnTo>
                  <a:lnTo>
                    <a:pt x="79" y="96"/>
                  </a:lnTo>
                  <a:lnTo>
                    <a:pt x="99" y="50"/>
                  </a:lnTo>
                  <a:lnTo>
                    <a:pt x="118" y="7"/>
                  </a:lnTo>
                  <a:lnTo>
                    <a:pt x="118" y="9"/>
                  </a:lnTo>
                  <a:lnTo>
                    <a:pt x="10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59" name="Freeform 107"/>
            <p:cNvSpPr>
              <a:spLocks/>
            </p:cNvSpPr>
            <p:nvPr/>
          </p:nvSpPr>
          <p:spPr bwMode="auto">
            <a:xfrm>
              <a:off x="2763" y="1553"/>
              <a:ext cx="225" cy="193"/>
            </a:xfrm>
            <a:custGeom>
              <a:avLst/>
              <a:gdLst>
                <a:gd name="T0" fmla="*/ 203 w 208"/>
                <a:gd name="T1" fmla="*/ 0 h 193"/>
                <a:gd name="T2" fmla="*/ 203 w 208"/>
                <a:gd name="T3" fmla="*/ 0 h 193"/>
                <a:gd name="T4" fmla="*/ 174 w 208"/>
                <a:gd name="T5" fmla="*/ 10 h 193"/>
                <a:gd name="T6" fmla="*/ 145 w 208"/>
                <a:gd name="T7" fmla="*/ 22 h 193"/>
                <a:gd name="T8" fmla="*/ 119 w 208"/>
                <a:gd name="T9" fmla="*/ 39 h 193"/>
                <a:gd name="T10" fmla="*/ 94 w 208"/>
                <a:gd name="T11" fmla="*/ 63 h 193"/>
                <a:gd name="T12" fmla="*/ 70 w 208"/>
                <a:gd name="T13" fmla="*/ 87 h 193"/>
                <a:gd name="T14" fmla="*/ 46 w 208"/>
                <a:gd name="T15" fmla="*/ 113 h 193"/>
                <a:gd name="T16" fmla="*/ 22 w 208"/>
                <a:gd name="T17" fmla="*/ 147 h 193"/>
                <a:gd name="T18" fmla="*/ 0 w 208"/>
                <a:gd name="T19" fmla="*/ 184 h 193"/>
                <a:gd name="T20" fmla="*/ 15 w 208"/>
                <a:gd name="T21" fmla="*/ 193 h 193"/>
                <a:gd name="T22" fmla="*/ 37 w 208"/>
                <a:gd name="T23" fmla="*/ 157 h 193"/>
                <a:gd name="T24" fmla="*/ 61 w 208"/>
                <a:gd name="T25" fmla="*/ 123 h 193"/>
                <a:gd name="T26" fmla="*/ 80 w 208"/>
                <a:gd name="T27" fmla="*/ 97 h 193"/>
                <a:gd name="T28" fmla="*/ 104 w 208"/>
                <a:gd name="T29" fmla="*/ 72 h 193"/>
                <a:gd name="T30" fmla="*/ 128 w 208"/>
                <a:gd name="T31" fmla="*/ 53 h 193"/>
                <a:gd name="T32" fmla="*/ 150 w 208"/>
                <a:gd name="T33" fmla="*/ 36 h 193"/>
                <a:gd name="T34" fmla="*/ 179 w 208"/>
                <a:gd name="T35" fmla="*/ 24 h 193"/>
                <a:gd name="T36" fmla="*/ 208 w 208"/>
                <a:gd name="T37" fmla="*/ 14 h 193"/>
                <a:gd name="T38" fmla="*/ 208 w 208"/>
                <a:gd name="T39" fmla="*/ 14 h 193"/>
                <a:gd name="T40" fmla="*/ 203 w 208"/>
                <a:gd name="T41" fmla="*/ 0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8" h="193">
                  <a:moveTo>
                    <a:pt x="203" y="0"/>
                  </a:moveTo>
                  <a:lnTo>
                    <a:pt x="203" y="0"/>
                  </a:lnTo>
                  <a:lnTo>
                    <a:pt x="174" y="10"/>
                  </a:lnTo>
                  <a:lnTo>
                    <a:pt x="145" y="22"/>
                  </a:lnTo>
                  <a:lnTo>
                    <a:pt x="119" y="39"/>
                  </a:lnTo>
                  <a:lnTo>
                    <a:pt x="94" y="63"/>
                  </a:lnTo>
                  <a:lnTo>
                    <a:pt x="70" y="87"/>
                  </a:lnTo>
                  <a:lnTo>
                    <a:pt x="46" y="113"/>
                  </a:lnTo>
                  <a:lnTo>
                    <a:pt x="22" y="147"/>
                  </a:lnTo>
                  <a:lnTo>
                    <a:pt x="0" y="184"/>
                  </a:lnTo>
                  <a:lnTo>
                    <a:pt x="15" y="193"/>
                  </a:lnTo>
                  <a:lnTo>
                    <a:pt x="37" y="157"/>
                  </a:lnTo>
                  <a:lnTo>
                    <a:pt x="61" y="123"/>
                  </a:lnTo>
                  <a:lnTo>
                    <a:pt x="80" y="97"/>
                  </a:lnTo>
                  <a:lnTo>
                    <a:pt x="104" y="72"/>
                  </a:lnTo>
                  <a:lnTo>
                    <a:pt x="128" y="53"/>
                  </a:lnTo>
                  <a:lnTo>
                    <a:pt x="150" y="36"/>
                  </a:lnTo>
                  <a:lnTo>
                    <a:pt x="179" y="24"/>
                  </a:lnTo>
                  <a:lnTo>
                    <a:pt x="208" y="14"/>
                  </a:lnTo>
                  <a:lnTo>
                    <a:pt x="208" y="14"/>
                  </a:lnTo>
                  <a:lnTo>
                    <a:pt x="20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60" name="Freeform 108"/>
            <p:cNvSpPr>
              <a:spLocks/>
            </p:cNvSpPr>
            <p:nvPr/>
          </p:nvSpPr>
          <p:spPr bwMode="auto">
            <a:xfrm>
              <a:off x="2982" y="1534"/>
              <a:ext cx="158" cy="103"/>
            </a:xfrm>
            <a:custGeom>
              <a:avLst/>
              <a:gdLst>
                <a:gd name="T0" fmla="*/ 133 w 145"/>
                <a:gd name="T1" fmla="*/ 91 h 103"/>
                <a:gd name="T2" fmla="*/ 145 w 145"/>
                <a:gd name="T3" fmla="*/ 94 h 103"/>
                <a:gd name="T4" fmla="*/ 130 w 145"/>
                <a:gd name="T5" fmla="*/ 60 h 103"/>
                <a:gd name="T6" fmla="*/ 118 w 145"/>
                <a:gd name="T7" fmla="*/ 31 h 103"/>
                <a:gd name="T8" fmla="*/ 104 w 145"/>
                <a:gd name="T9" fmla="*/ 17 h 103"/>
                <a:gd name="T10" fmla="*/ 89 w 145"/>
                <a:gd name="T11" fmla="*/ 4 h 103"/>
                <a:gd name="T12" fmla="*/ 72 w 145"/>
                <a:gd name="T13" fmla="*/ 0 h 103"/>
                <a:gd name="T14" fmla="*/ 53 w 145"/>
                <a:gd name="T15" fmla="*/ 4 h 103"/>
                <a:gd name="T16" fmla="*/ 29 w 145"/>
                <a:gd name="T17" fmla="*/ 12 h 103"/>
                <a:gd name="T18" fmla="*/ 0 w 145"/>
                <a:gd name="T19" fmla="*/ 19 h 103"/>
                <a:gd name="T20" fmla="*/ 5 w 145"/>
                <a:gd name="T21" fmla="*/ 33 h 103"/>
                <a:gd name="T22" fmla="*/ 34 w 145"/>
                <a:gd name="T23" fmla="*/ 26 h 103"/>
                <a:gd name="T24" fmla="*/ 53 w 145"/>
                <a:gd name="T25" fmla="*/ 19 h 103"/>
                <a:gd name="T26" fmla="*/ 72 w 145"/>
                <a:gd name="T27" fmla="*/ 19 h 103"/>
                <a:gd name="T28" fmla="*/ 84 w 145"/>
                <a:gd name="T29" fmla="*/ 19 h 103"/>
                <a:gd name="T30" fmla="*/ 94 w 145"/>
                <a:gd name="T31" fmla="*/ 26 h 103"/>
                <a:gd name="T32" fmla="*/ 104 w 145"/>
                <a:gd name="T33" fmla="*/ 41 h 103"/>
                <a:gd name="T34" fmla="*/ 116 w 145"/>
                <a:gd name="T35" fmla="*/ 65 h 103"/>
                <a:gd name="T36" fmla="*/ 130 w 145"/>
                <a:gd name="T37" fmla="*/ 99 h 103"/>
                <a:gd name="T38" fmla="*/ 142 w 145"/>
                <a:gd name="T39" fmla="*/ 101 h 103"/>
                <a:gd name="T40" fmla="*/ 130 w 145"/>
                <a:gd name="T41" fmla="*/ 99 h 103"/>
                <a:gd name="T42" fmla="*/ 135 w 145"/>
                <a:gd name="T43" fmla="*/ 103 h 103"/>
                <a:gd name="T44" fmla="*/ 140 w 145"/>
                <a:gd name="T45" fmla="*/ 103 h 103"/>
                <a:gd name="T46" fmla="*/ 145 w 145"/>
                <a:gd name="T47" fmla="*/ 101 h 103"/>
                <a:gd name="T48" fmla="*/ 145 w 145"/>
                <a:gd name="T49" fmla="*/ 94 h 103"/>
                <a:gd name="T50" fmla="*/ 133 w 145"/>
                <a:gd name="T51" fmla="*/ 91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5" h="103">
                  <a:moveTo>
                    <a:pt x="133" y="91"/>
                  </a:moveTo>
                  <a:lnTo>
                    <a:pt x="145" y="94"/>
                  </a:lnTo>
                  <a:lnTo>
                    <a:pt x="130" y="60"/>
                  </a:lnTo>
                  <a:lnTo>
                    <a:pt x="118" y="31"/>
                  </a:lnTo>
                  <a:lnTo>
                    <a:pt x="104" y="17"/>
                  </a:lnTo>
                  <a:lnTo>
                    <a:pt x="89" y="4"/>
                  </a:lnTo>
                  <a:lnTo>
                    <a:pt x="72" y="0"/>
                  </a:lnTo>
                  <a:lnTo>
                    <a:pt x="53" y="4"/>
                  </a:lnTo>
                  <a:lnTo>
                    <a:pt x="29" y="12"/>
                  </a:lnTo>
                  <a:lnTo>
                    <a:pt x="0" y="19"/>
                  </a:lnTo>
                  <a:lnTo>
                    <a:pt x="5" y="33"/>
                  </a:lnTo>
                  <a:lnTo>
                    <a:pt x="34" y="26"/>
                  </a:lnTo>
                  <a:lnTo>
                    <a:pt x="53" y="19"/>
                  </a:lnTo>
                  <a:lnTo>
                    <a:pt x="72" y="19"/>
                  </a:lnTo>
                  <a:lnTo>
                    <a:pt x="84" y="19"/>
                  </a:lnTo>
                  <a:lnTo>
                    <a:pt x="94" y="26"/>
                  </a:lnTo>
                  <a:lnTo>
                    <a:pt x="104" y="41"/>
                  </a:lnTo>
                  <a:lnTo>
                    <a:pt x="116" y="65"/>
                  </a:lnTo>
                  <a:lnTo>
                    <a:pt x="130" y="99"/>
                  </a:lnTo>
                  <a:lnTo>
                    <a:pt x="142" y="101"/>
                  </a:lnTo>
                  <a:lnTo>
                    <a:pt x="130" y="99"/>
                  </a:lnTo>
                  <a:lnTo>
                    <a:pt x="135" y="103"/>
                  </a:lnTo>
                  <a:lnTo>
                    <a:pt x="140" y="103"/>
                  </a:lnTo>
                  <a:lnTo>
                    <a:pt x="145" y="101"/>
                  </a:lnTo>
                  <a:lnTo>
                    <a:pt x="145" y="94"/>
                  </a:lnTo>
                  <a:lnTo>
                    <a:pt x="133" y="9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61" name="Freeform 109"/>
            <p:cNvSpPr>
              <a:spLocks/>
            </p:cNvSpPr>
            <p:nvPr/>
          </p:nvSpPr>
          <p:spPr bwMode="auto">
            <a:xfrm>
              <a:off x="3127" y="1592"/>
              <a:ext cx="135" cy="48"/>
            </a:xfrm>
            <a:custGeom>
              <a:avLst/>
              <a:gdLst>
                <a:gd name="T0" fmla="*/ 125 w 125"/>
                <a:gd name="T1" fmla="*/ 43 h 48"/>
                <a:gd name="T2" fmla="*/ 125 w 125"/>
                <a:gd name="T3" fmla="*/ 43 h 48"/>
                <a:gd name="T4" fmla="*/ 110 w 125"/>
                <a:gd name="T5" fmla="*/ 19 h 48"/>
                <a:gd name="T6" fmla="*/ 94 w 125"/>
                <a:gd name="T7" fmla="*/ 4 h 48"/>
                <a:gd name="T8" fmla="*/ 74 w 125"/>
                <a:gd name="T9" fmla="*/ 0 h 48"/>
                <a:gd name="T10" fmla="*/ 57 w 125"/>
                <a:gd name="T11" fmla="*/ 0 h 48"/>
                <a:gd name="T12" fmla="*/ 40 w 125"/>
                <a:gd name="T13" fmla="*/ 4 h 48"/>
                <a:gd name="T14" fmla="*/ 24 w 125"/>
                <a:gd name="T15" fmla="*/ 12 h 48"/>
                <a:gd name="T16" fmla="*/ 9 w 125"/>
                <a:gd name="T17" fmla="*/ 21 h 48"/>
                <a:gd name="T18" fmla="*/ 0 w 125"/>
                <a:gd name="T19" fmla="*/ 33 h 48"/>
                <a:gd name="T20" fmla="*/ 9 w 125"/>
                <a:gd name="T21" fmla="*/ 43 h 48"/>
                <a:gd name="T22" fmla="*/ 19 w 125"/>
                <a:gd name="T23" fmla="*/ 36 h 48"/>
                <a:gd name="T24" fmla="*/ 33 w 125"/>
                <a:gd name="T25" fmla="*/ 26 h 48"/>
                <a:gd name="T26" fmla="*/ 45 w 125"/>
                <a:gd name="T27" fmla="*/ 19 h 48"/>
                <a:gd name="T28" fmla="*/ 57 w 125"/>
                <a:gd name="T29" fmla="*/ 14 h 48"/>
                <a:gd name="T30" fmla="*/ 74 w 125"/>
                <a:gd name="T31" fmla="*/ 14 h 48"/>
                <a:gd name="T32" fmla="*/ 84 w 125"/>
                <a:gd name="T33" fmla="*/ 19 h 48"/>
                <a:gd name="T34" fmla="*/ 96 w 125"/>
                <a:gd name="T35" fmla="*/ 29 h 48"/>
                <a:gd name="T36" fmla="*/ 110 w 125"/>
                <a:gd name="T37" fmla="*/ 48 h 48"/>
                <a:gd name="T38" fmla="*/ 110 w 125"/>
                <a:gd name="T39" fmla="*/ 48 h 48"/>
                <a:gd name="T40" fmla="*/ 125 w 125"/>
                <a:gd name="T41" fmla="*/ 43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5" h="48">
                  <a:moveTo>
                    <a:pt x="125" y="43"/>
                  </a:moveTo>
                  <a:lnTo>
                    <a:pt x="125" y="43"/>
                  </a:lnTo>
                  <a:lnTo>
                    <a:pt x="110" y="19"/>
                  </a:lnTo>
                  <a:lnTo>
                    <a:pt x="94" y="4"/>
                  </a:lnTo>
                  <a:lnTo>
                    <a:pt x="74" y="0"/>
                  </a:lnTo>
                  <a:lnTo>
                    <a:pt x="57" y="0"/>
                  </a:lnTo>
                  <a:lnTo>
                    <a:pt x="40" y="4"/>
                  </a:lnTo>
                  <a:lnTo>
                    <a:pt x="24" y="12"/>
                  </a:lnTo>
                  <a:lnTo>
                    <a:pt x="9" y="21"/>
                  </a:lnTo>
                  <a:lnTo>
                    <a:pt x="0" y="33"/>
                  </a:lnTo>
                  <a:lnTo>
                    <a:pt x="9" y="43"/>
                  </a:lnTo>
                  <a:lnTo>
                    <a:pt x="19" y="36"/>
                  </a:lnTo>
                  <a:lnTo>
                    <a:pt x="33" y="26"/>
                  </a:lnTo>
                  <a:lnTo>
                    <a:pt x="45" y="19"/>
                  </a:lnTo>
                  <a:lnTo>
                    <a:pt x="57" y="14"/>
                  </a:lnTo>
                  <a:lnTo>
                    <a:pt x="74" y="14"/>
                  </a:lnTo>
                  <a:lnTo>
                    <a:pt x="84" y="19"/>
                  </a:lnTo>
                  <a:lnTo>
                    <a:pt x="96" y="29"/>
                  </a:lnTo>
                  <a:lnTo>
                    <a:pt x="110" y="48"/>
                  </a:lnTo>
                  <a:lnTo>
                    <a:pt x="110" y="48"/>
                  </a:lnTo>
                  <a:lnTo>
                    <a:pt x="125" y="4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62" name="Freeform 110"/>
            <p:cNvSpPr>
              <a:spLocks/>
            </p:cNvSpPr>
            <p:nvPr/>
          </p:nvSpPr>
          <p:spPr bwMode="auto">
            <a:xfrm>
              <a:off x="3246" y="1635"/>
              <a:ext cx="120" cy="459"/>
            </a:xfrm>
            <a:custGeom>
              <a:avLst/>
              <a:gdLst>
                <a:gd name="T0" fmla="*/ 106 w 111"/>
                <a:gd name="T1" fmla="*/ 456 h 459"/>
                <a:gd name="T2" fmla="*/ 109 w 111"/>
                <a:gd name="T3" fmla="*/ 449 h 459"/>
                <a:gd name="T4" fmla="*/ 106 w 111"/>
                <a:gd name="T5" fmla="*/ 386 h 459"/>
                <a:gd name="T6" fmla="*/ 102 w 111"/>
                <a:gd name="T7" fmla="*/ 321 h 459"/>
                <a:gd name="T8" fmla="*/ 90 w 111"/>
                <a:gd name="T9" fmla="*/ 256 h 459"/>
                <a:gd name="T10" fmla="*/ 78 w 111"/>
                <a:gd name="T11" fmla="*/ 193 h 459"/>
                <a:gd name="T12" fmla="*/ 61 w 111"/>
                <a:gd name="T13" fmla="*/ 130 h 459"/>
                <a:gd name="T14" fmla="*/ 44 w 111"/>
                <a:gd name="T15" fmla="*/ 77 h 459"/>
                <a:gd name="T16" fmla="*/ 29 w 111"/>
                <a:gd name="T17" fmla="*/ 34 h 459"/>
                <a:gd name="T18" fmla="*/ 15 w 111"/>
                <a:gd name="T19" fmla="*/ 0 h 459"/>
                <a:gd name="T20" fmla="*/ 0 w 111"/>
                <a:gd name="T21" fmla="*/ 5 h 459"/>
                <a:gd name="T22" fmla="*/ 15 w 111"/>
                <a:gd name="T23" fmla="*/ 39 h 459"/>
                <a:gd name="T24" fmla="*/ 29 w 111"/>
                <a:gd name="T25" fmla="*/ 82 h 459"/>
                <a:gd name="T26" fmla="*/ 46 w 111"/>
                <a:gd name="T27" fmla="*/ 135 h 459"/>
                <a:gd name="T28" fmla="*/ 63 w 111"/>
                <a:gd name="T29" fmla="*/ 193 h 459"/>
                <a:gd name="T30" fmla="*/ 75 w 111"/>
                <a:gd name="T31" fmla="*/ 256 h 459"/>
                <a:gd name="T32" fmla="*/ 87 w 111"/>
                <a:gd name="T33" fmla="*/ 321 h 459"/>
                <a:gd name="T34" fmla="*/ 92 w 111"/>
                <a:gd name="T35" fmla="*/ 386 h 459"/>
                <a:gd name="T36" fmla="*/ 94 w 111"/>
                <a:gd name="T37" fmla="*/ 449 h 459"/>
                <a:gd name="T38" fmla="*/ 97 w 111"/>
                <a:gd name="T39" fmla="*/ 442 h 459"/>
                <a:gd name="T40" fmla="*/ 92 w 111"/>
                <a:gd name="T41" fmla="*/ 449 h 459"/>
                <a:gd name="T42" fmla="*/ 94 w 111"/>
                <a:gd name="T43" fmla="*/ 456 h 459"/>
                <a:gd name="T44" fmla="*/ 102 w 111"/>
                <a:gd name="T45" fmla="*/ 459 h 459"/>
                <a:gd name="T46" fmla="*/ 109 w 111"/>
                <a:gd name="T47" fmla="*/ 456 h 459"/>
                <a:gd name="T48" fmla="*/ 111 w 111"/>
                <a:gd name="T49" fmla="*/ 449 h 459"/>
                <a:gd name="T50" fmla="*/ 106 w 111"/>
                <a:gd name="T51" fmla="*/ 456 h 4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1" h="459">
                  <a:moveTo>
                    <a:pt x="106" y="456"/>
                  </a:moveTo>
                  <a:lnTo>
                    <a:pt x="109" y="449"/>
                  </a:lnTo>
                  <a:lnTo>
                    <a:pt x="106" y="386"/>
                  </a:lnTo>
                  <a:lnTo>
                    <a:pt x="102" y="321"/>
                  </a:lnTo>
                  <a:lnTo>
                    <a:pt x="90" y="256"/>
                  </a:lnTo>
                  <a:lnTo>
                    <a:pt x="78" y="193"/>
                  </a:lnTo>
                  <a:lnTo>
                    <a:pt x="61" y="130"/>
                  </a:lnTo>
                  <a:lnTo>
                    <a:pt x="44" y="77"/>
                  </a:lnTo>
                  <a:lnTo>
                    <a:pt x="29" y="34"/>
                  </a:lnTo>
                  <a:lnTo>
                    <a:pt x="15" y="0"/>
                  </a:lnTo>
                  <a:lnTo>
                    <a:pt x="0" y="5"/>
                  </a:lnTo>
                  <a:lnTo>
                    <a:pt x="15" y="39"/>
                  </a:lnTo>
                  <a:lnTo>
                    <a:pt x="29" y="82"/>
                  </a:lnTo>
                  <a:lnTo>
                    <a:pt x="46" y="135"/>
                  </a:lnTo>
                  <a:lnTo>
                    <a:pt x="63" y="193"/>
                  </a:lnTo>
                  <a:lnTo>
                    <a:pt x="75" y="256"/>
                  </a:lnTo>
                  <a:lnTo>
                    <a:pt x="87" y="321"/>
                  </a:lnTo>
                  <a:lnTo>
                    <a:pt x="92" y="386"/>
                  </a:lnTo>
                  <a:lnTo>
                    <a:pt x="94" y="449"/>
                  </a:lnTo>
                  <a:lnTo>
                    <a:pt x="97" y="442"/>
                  </a:lnTo>
                  <a:lnTo>
                    <a:pt x="92" y="449"/>
                  </a:lnTo>
                  <a:lnTo>
                    <a:pt x="94" y="456"/>
                  </a:lnTo>
                  <a:lnTo>
                    <a:pt x="102" y="459"/>
                  </a:lnTo>
                  <a:lnTo>
                    <a:pt x="109" y="456"/>
                  </a:lnTo>
                  <a:lnTo>
                    <a:pt x="111" y="449"/>
                  </a:lnTo>
                  <a:lnTo>
                    <a:pt x="106" y="45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63" name="Freeform 111"/>
            <p:cNvSpPr>
              <a:spLocks/>
            </p:cNvSpPr>
            <p:nvPr/>
          </p:nvSpPr>
          <p:spPr bwMode="auto">
            <a:xfrm>
              <a:off x="3179" y="2077"/>
              <a:ext cx="182" cy="53"/>
            </a:xfrm>
            <a:custGeom>
              <a:avLst/>
              <a:gdLst>
                <a:gd name="T0" fmla="*/ 2 w 168"/>
                <a:gd name="T1" fmla="*/ 31 h 53"/>
                <a:gd name="T2" fmla="*/ 5 w 168"/>
                <a:gd name="T3" fmla="*/ 43 h 53"/>
                <a:gd name="T4" fmla="*/ 26 w 168"/>
                <a:gd name="T5" fmla="*/ 48 h 53"/>
                <a:gd name="T6" fmla="*/ 46 w 168"/>
                <a:gd name="T7" fmla="*/ 53 h 53"/>
                <a:gd name="T8" fmla="*/ 67 w 168"/>
                <a:gd name="T9" fmla="*/ 51 h 53"/>
                <a:gd name="T10" fmla="*/ 89 w 168"/>
                <a:gd name="T11" fmla="*/ 46 h 53"/>
                <a:gd name="T12" fmla="*/ 113 w 168"/>
                <a:gd name="T13" fmla="*/ 41 h 53"/>
                <a:gd name="T14" fmla="*/ 132 w 168"/>
                <a:gd name="T15" fmla="*/ 34 h 53"/>
                <a:gd name="T16" fmla="*/ 152 w 168"/>
                <a:gd name="T17" fmla="*/ 27 h 53"/>
                <a:gd name="T18" fmla="*/ 168 w 168"/>
                <a:gd name="T19" fmla="*/ 14 h 53"/>
                <a:gd name="T20" fmla="*/ 159 w 168"/>
                <a:gd name="T21" fmla="*/ 0 h 53"/>
                <a:gd name="T22" fmla="*/ 147 w 168"/>
                <a:gd name="T23" fmla="*/ 12 h 53"/>
                <a:gd name="T24" fmla="*/ 128 w 168"/>
                <a:gd name="T25" fmla="*/ 19 h 53"/>
                <a:gd name="T26" fmla="*/ 108 w 168"/>
                <a:gd name="T27" fmla="*/ 27 h 53"/>
                <a:gd name="T28" fmla="*/ 89 w 168"/>
                <a:gd name="T29" fmla="*/ 31 h 53"/>
                <a:gd name="T30" fmla="*/ 67 w 168"/>
                <a:gd name="T31" fmla="*/ 36 h 53"/>
                <a:gd name="T32" fmla="*/ 46 w 168"/>
                <a:gd name="T33" fmla="*/ 34 h 53"/>
                <a:gd name="T34" fmla="*/ 26 w 168"/>
                <a:gd name="T35" fmla="*/ 34 h 53"/>
                <a:gd name="T36" fmla="*/ 9 w 168"/>
                <a:gd name="T37" fmla="*/ 29 h 53"/>
                <a:gd name="T38" fmla="*/ 12 w 168"/>
                <a:gd name="T39" fmla="*/ 41 h 53"/>
                <a:gd name="T40" fmla="*/ 9 w 168"/>
                <a:gd name="T41" fmla="*/ 29 h 53"/>
                <a:gd name="T42" fmla="*/ 2 w 168"/>
                <a:gd name="T43" fmla="*/ 29 h 53"/>
                <a:gd name="T44" fmla="*/ 0 w 168"/>
                <a:gd name="T45" fmla="*/ 34 h 53"/>
                <a:gd name="T46" fmla="*/ 0 w 168"/>
                <a:gd name="T47" fmla="*/ 39 h 53"/>
                <a:gd name="T48" fmla="*/ 5 w 168"/>
                <a:gd name="T49" fmla="*/ 43 h 53"/>
                <a:gd name="T50" fmla="*/ 2 w 168"/>
                <a:gd name="T51" fmla="*/ 31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 h="53">
                  <a:moveTo>
                    <a:pt x="2" y="31"/>
                  </a:moveTo>
                  <a:lnTo>
                    <a:pt x="5" y="43"/>
                  </a:lnTo>
                  <a:lnTo>
                    <a:pt x="26" y="48"/>
                  </a:lnTo>
                  <a:lnTo>
                    <a:pt x="46" y="53"/>
                  </a:lnTo>
                  <a:lnTo>
                    <a:pt x="67" y="51"/>
                  </a:lnTo>
                  <a:lnTo>
                    <a:pt x="89" y="46"/>
                  </a:lnTo>
                  <a:lnTo>
                    <a:pt x="113" y="41"/>
                  </a:lnTo>
                  <a:lnTo>
                    <a:pt x="132" y="34"/>
                  </a:lnTo>
                  <a:lnTo>
                    <a:pt x="152" y="27"/>
                  </a:lnTo>
                  <a:lnTo>
                    <a:pt x="168" y="14"/>
                  </a:lnTo>
                  <a:lnTo>
                    <a:pt x="159" y="0"/>
                  </a:lnTo>
                  <a:lnTo>
                    <a:pt x="147" y="12"/>
                  </a:lnTo>
                  <a:lnTo>
                    <a:pt x="128" y="19"/>
                  </a:lnTo>
                  <a:lnTo>
                    <a:pt x="108" y="27"/>
                  </a:lnTo>
                  <a:lnTo>
                    <a:pt x="89" y="31"/>
                  </a:lnTo>
                  <a:lnTo>
                    <a:pt x="67" y="36"/>
                  </a:lnTo>
                  <a:lnTo>
                    <a:pt x="46" y="34"/>
                  </a:lnTo>
                  <a:lnTo>
                    <a:pt x="26" y="34"/>
                  </a:lnTo>
                  <a:lnTo>
                    <a:pt x="9" y="29"/>
                  </a:lnTo>
                  <a:lnTo>
                    <a:pt x="12" y="41"/>
                  </a:lnTo>
                  <a:lnTo>
                    <a:pt x="9" y="29"/>
                  </a:lnTo>
                  <a:lnTo>
                    <a:pt x="2" y="29"/>
                  </a:lnTo>
                  <a:lnTo>
                    <a:pt x="0" y="34"/>
                  </a:lnTo>
                  <a:lnTo>
                    <a:pt x="0" y="39"/>
                  </a:lnTo>
                  <a:lnTo>
                    <a:pt x="5" y="43"/>
                  </a:lnTo>
                  <a:lnTo>
                    <a:pt x="2" y="3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64" name="Freeform 112"/>
            <p:cNvSpPr>
              <a:spLocks/>
            </p:cNvSpPr>
            <p:nvPr/>
          </p:nvSpPr>
          <p:spPr bwMode="auto">
            <a:xfrm>
              <a:off x="2870" y="1874"/>
              <a:ext cx="115" cy="44"/>
            </a:xfrm>
            <a:custGeom>
              <a:avLst/>
              <a:gdLst>
                <a:gd name="T0" fmla="*/ 0 w 106"/>
                <a:gd name="T1" fmla="*/ 0 h 44"/>
                <a:gd name="T2" fmla="*/ 10 w 106"/>
                <a:gd name="T3" fmla="*/ 7 h 44"/>
                <a:gd name="T4" fmla="*/ 22 w 106"/>
                <a:gd name="T5" fmla="*/ 12 h 44"/>
                <a:gd name="T6" fmla="*/ 36 w 106"/>
                <a:gd name="T7" fmla="*/ 15 h 44"/>
                <a:gd name="T8" fmla="*/ 51 w 106"/>
                <a:gd name="T9" fmla="*/ 15 h 44"/>
                <a:gd name="T10" fmla="*/ 68 w 106"/>
                <a:gd name="T11" fmla="*/ 15 h 44"/>
                <a:gd name="T12" fmla="*/ 82 w 106"/>
                <a:gd name="T13" fmla="*/ 12 h 44"/>
                <a:gd name="T14" fmla="*/ 97 w 106"/>
                <a:gd name="T15" fmla="*/ 10 h 44"/>
                <a:gd name="T16" fmla="*/ 106 w 106"/>
                <a:gd name="T17" fmla="*/ 5 h 44"/>
                <a:gd name="T18" fmla="*/ 102 w 106"/>
                <a:gd name="T19" fmla="*/ 19 h 44"/>
                <a:gd name="T20" fmla="*/ 94 w 106"/>
                <a:gd name="T21" fmla="*/ 32 h 44"/>
                <a:gd name="T22" fmla="*/ 82 w 106"/>
                <a:gd name="T23" fmla="*/ 39 h 44"/>
                <a:gd name="T24" fmla="*/ 65 w 106"/>
                <a:gd name="T25" fmla="*/ 44 h 44"/>
                <a:gd name="T26" fmla="*/ 48 w 106"/>
                <a:gd name="T27" fmla="*/ 44 h 44"/>
                <a:gd name="T28" fmla="*/ 32 w 106"/>
                <a:gd name="T29" fmla="*/ 36 h 44"/>
                <a:gd name="T30" fmla="*/ 15 w 106"/>
                <a:gd name="T31" fmla="*/ 22 h 44"/>
                <a:gd name="T32" fmla="*/ 0 w 106"/>
                <a:gd name="T33" fmla="*/ 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6" h="44">
                  <a:moveTo>
                    <a:pt x="0" y="0"/>
                  </a:moveTo>
                  <a:lnTo>
                    <a:pt x="10" y="7"/>
                  </a:lnTo>
                  <a:lnTo>
                    <a:pt x="22" y="12"/>
                  </a:lnTo>
                  <a:lnTo>
                    <a:pt x="36" y="15"/>
                  </a:lnTo>
                  <a:lnTo>
                    <a:pt x="51" y="15"/>
                  </a:lnTo>
                  <a:lnTo>
                    <a:pt x="68" y="15"/>
                  </a:lnTo>
                  <a:lnTo>
                    <a:pt x="82" y="12"/>
                  </a:lnTo>
                  <a:lnTo>
                    <a:pt x="97" y="10"/>
                  </a:lnTo>
                  <a:lnTo>
                    <a:pt x="106" y="5"/>
                  </a:lnTo>
                  <a:lnTo>
                    <a:pt x="102" y="19"/>
                  </a:lnTo>
                  <a:lnTo>
                    <a:pt x="94" y="32"/>
                  </a:lnTo>
                  <a:lnTo>
                    <a:pt x="82" y="39"/>
                  </a:lnTo>
                  <a:lnTo>
                    <a:pt x="65" y="44"/>
                  </a:lnTo>
                  <a:lnTo>
                    <a:pt x="48" y="44"/>
                  </a:lnTo>
                  <a:lnTo>
                    <a:pt x="32" y="36"/>
                  </a:lnTo>
                  <a:lnTo>
                    <a:pt x="15" y="22"/>
                  </a:lnTo>
                  <a:lnTo>
                    <a:pt x="0" y="0"/>
                  </a:lnTo>
                  <a:close/>
                </a:path>
              </a:pathLst>
            </a:custGeom>
            <a:solidFill>
              <a:srgbClr val="66CCE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65" name="Freeform 113"/>
            <p:cNvSpPr>
              <a:spLocks/>
            </p:cNvSpPr>
            <p:nvPr/>
          </p:nvSpPr>
          <p:spPr bwMode="auto">
            <a:xfrm>
              <a:off x="2864" y="1869"/>
              <a:ext cx="131" cy="29"/>
            </a:xfrm>
            <a:custGeom>
              <a:avLst/>
              <a:gdLst>
                <a:gd name="T0" fmla="*/ 119 w 121"/>
                <a:gd name="T1" fmla="*/ 10 h 29"/>
                <a:gd name="T2" fmla="*/ 107 w 121"/>
                <a:gd name="T3" fmla="*/ 3 h 29"/>
                <a:gd name="T4" fmla="*/ 99 w 121"/>
                <a:gd name="T5" fmla="*/ 8 h 29"/>
                <a:gd name="T6" fmla="*/ 87 w 121"/>
                <a:gd name="T7" fmla="*/ 10 h 29"/>
                <a:gd name="T8" fmla="*/ 73 w 121"/>
                <a:gd name="T9" fmla="*/ 12 h 29"/>
                <a:gd name="T10" fmla="*/ 56 w 121"/>
                <a:gd name="T11" fmla="*/ 10 h 29"/>
                <a:gd name="T12" fmla="*/ 41 w 121"/>
                <a:gd name="T13" fmla="*/ 12 h 29"/>
                <a:gd name="T14" fmla="*/ 29 w 121"/>
                <a:gd name="T15" fmla="*/ 10 h 29"/>
                <a:gd name="T16" fmla="*/ 17 w 121"/>
                <a:gd name="T17" fmla="*/ 5 h 29"/>
                <a:gd name="T18" fmla="*/ 10 w 121"/>
                <a:gd name="T19" fmla="*/ 0 h 29"/>
                <a:gd name="T20" fmla="*/ 0 w 121"/>
                <a:gd name="T21" fmla="*/ 10 h 29"/>
                <a:gd name="T22" fmla="*/ 12 w 121"/>
                <a:gd name="T23" fmla="*/ 20 h 29"/>
                <a:gd name="T24" fmla="*/ 25 w 121"/>
                <a:gd name="T25" fmla="*/ 24 h 29"/>
                <a:gd name="T26" fmla="*/ 41 w 121"/>
                <a:gd name="T27" fmla="*/ 27 h 29"/>
                <a:gd name="T28" fmla="*/ 56 w 121"/>
                <a:gd name="T29" fmla="*/ 29 h 29"/>
                <a:gd name="T30" fmla="*/ 73 w 121"/>
                <a:gd name="T31" fmla="*/ 27 h 29"/>
                <a:gd name="T32" fmla="*/ 87 w 121"/>
                <a:gd name="T33" fmla="*/ 24 h 29"/>
                <a:gd name="T34" fmla="*/ 104 w 121"/>
                <a:gd name="T35" fmla="*/ 22 h 29"/>
                <a:gd name="T36" fmla="*/ 116 w 121"/>
                <a:gd name="T37" fmla="*/ 17 h 29"/>
                <a:gd name="T38" fmla="*/ 104 w 121"/>
                <a:gd name="T39" fmla="*/ 10 h 29"/>
                <a:gd name="T40" fmla="*/ 116 w 121"/>
                <a:gd name="T41" fmla="*/ 17 h 29"/>
                <a:gd name="T42" fmla="*/ 121 w 121"/>
                <a:gd name="T43" fmla="*/ 12 h 29"/>
                <a:gd name="T44" fmla="*/ 119 w 121"/>
                <a:gd name="T45" fmla="*/ 5 h 29"/>
                <a:gd name="T46" fmla="*/ 114 w 121"/>
                <a:gd name="T47" fmla="*/ 3 h 29"/>
                <a:gd name="T48" fmla="*/ 107 w 121"/>
                <a:gd name="T49" fmla="*/ 3 h 29"/>
                <a:gd name="T50" fmla="*/ 119 w 121"/>
                <a:gd name="T51" fmla="*/ 1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1" h="29">
                  <a:moveTo>
                    <a:pt x="119" y="10"/>
                  </a:moveTo>
                  <a:lnTo>
                    <a:pt x="107" y="3"/>
                  </a:lnTo>
                  <a:lnTo>
                    <a:pt x="99" y="8"/>
                  </a:lnTo>
                  <a:lnTo>
                    <a:pt x="87" y="10"/>
                  </a:lnTo>
                  <a:lnTo>
                    <a:pt x="73" y="12"/>
                  </a:lnTo>
                  <a:lnTo>
                    <a:pt x="56" y="10"/>
                  </a:lnTo>
                  <a:lnTo>
                    <a:pt x="41" y="12"/>
                  </a:lnTo>
                  <a:lnTo>
                    <a:pt x="29" y="10"/>
                  </a:lnTo>
                  <a:lnTo>
                    <a:pt x="17" y="5"/>
                  </a:lnTo>
                  <a:lnTo>
                    <a:pt x="10" y="0"/>
                  </a:lnTo>
                  <a:lnTo>
                    <a:pt x="0" y="10"/>
                  </a:lnTo>
                  <a:lnTo>
                    <a:pt x="12" y="20"/>
                  </a:lnTo>
                  <a:lnTo>
                    <a:pt x="25" y="24"/>
                  </a:lnTo>
                  <a:lnTo>
                    <a:pt x="41" y="27"/>
                  </a:lnTo>
                  <a:lnTo>
                    <a:pt x="56" y="29"/>
                  </a:lnTo>
                  <a:lnTo>
                    <a:pt x="73" y="27"/>
                  </a:lnTo>
                  <a:lnTo>
                    <a:pt x="87" y="24"/>
                  </a:lnTo>
                  <a:lnTo>
                    <a:pt x="104" y="22"/>
                  </a:lnTo>
                  <a:lnTo>
                    <a:pt x="116" y="17"/>
                  </a:lnTo>
                  <a:lnTo>
                    <a:pt x="104" y="10"/>
                  </a:lnTo>
                  <a:lnTo>
                    <a:pt x="116" y="17"/>
                  </a:lnTo>
                  <a:lnTo>
                    <a:pt x="121" y="12"/>
                  </a:lnTo>
                  <a:lnTo>
                    <a:pt x="119" y="5"/>
                  </a:lnTo>
                  <a:lnTo>
                    <a:pt x="114" y="3"/>
                  </a:lnTo>
                  <a:lnTo>
                    <a:pt x="107" y="3"/>
                  </a:lnTo>
                  <a:lnTo>
                    <a:pt x="119"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66" name="Freeform 114"/>
            <p:cNvSpPr>
              <a:spLocks/>
            </p:cNvSpPr>
            <p:nvPr/>
          </p:nvSpPr>
          <p:spPr bwMode="auto">
            <a:xfrm>
              <a:off x="2862" y="1867"/>
              <a:ext cx="131" cy="58"/>
            </a:xfrm>
            <a:custGeom>
              <a:avLst/>
              <a:gdLst>
                <a:gd name="T0" fmla="*/ 12 w 121"/>
                <a:gd name="T1" fmla="*/ 2 h 58"/>
                <a:gd name="T2" fmla="*/ 0 w 121"/>
                <a:gd name="T3" fmla="*/ 10 h 58"/>
                <a:gd name="T4" fmla="*/ 14 w 121"/>
                <a:gd name="T5" fmla="*/ 34 h 58"/>
                <a:gd name="T6" fmla="*/ 34 w 121"/>
                <a:gd name="T7" fmla="*/ 51 h 58"/>
                <a:gd name="T8" fmla="*/ 55 w 121"/>
                <a:gd name="T9" fmla="*/ 58 h 58"/>
                <a:gd name="T10" fmla="*/ 72 w 121"/>
                <a:gd name="T11" fmla="*/ 58 h 58"/>
                <a:gd name="T12" fmla="*/ 92 w 121"/>
                <a:gd name="T13" fmla="*/ 53 h 58"/>
                <a:gd name="T14" fmla="*/ 106 w 121"/>
                <a:gd name="T15" fmla="*/ 43 h 58"/>
                <a:gd name="T16" fmla="*/ 116 w 121"/>
                <a:gd name="T17" fmla="*/ 29 h 58"/>
                <a:gd name="T18" fmla="*/ 121 w 121"/>
                <a:gd name="T19" fmla="*/ 12 h 58"/>
                <a:gd name="T20" fmla="*/ 106 w 121"/>
                <a:gd name="T21" fmla="*/ 12 h 58"/>
                <a:gd name="T22" fmla="*/ 101 w 121"/>
                <a:gd name="T23" fmla="*/ 24 h 58"/>
                <a:gd name="T24" fmla="*/ 96 w 121"/>
                <a:gd name="T25" fmla="*/ 34 h 58"/>
                <a:gd name="T26" fmla="*/ 87 w 121"/>
                <a:gd name="T27" fmla="*/ 39 h 58"/>
                <a:gd name="T28" fmla="*/ 72 w 121"/>
                <a:gd name="T29" fmla="*/ 43 h 58"/>
                <a:gd name="T30" fmla="*/ 55 w 121"/>
                <a:gd name="T31" fmla="*/ 43 h 58"/>
                <a:gd name="T32" fmla="*/ 43 w 121"/>
                <a:gd name="T33" fmla="*/ 36 h 58"/>
                <a:gd name="T34" fmla="*/ 29 w 121"/>
                <a:gd name="T35" fmla="*/ 24 h 58"/>
                <a:gd name="T36" fmla="*/ 14 w 121"/>
                <a:gd name="T37" fmla="*/ 5 h 58"/>
                <a:gd name="T38" fmla="*/ 2 w 121"/>
                <a:gd name="T39" fmla="*/ 12 h 58"/>
                <a:gd name="T40" fmla="*/ 14 w 121"/>
                <a:gd name="T41" fmla="*/ 5 h 58"/>
                <a:gd name="T42" fmla="*/ 12 w 121"/>
                <a:gd name="T43" fmla="*/ 0 h 58"/>
                <a:gd name="T44" fmla="*/ 5 w 121"/>
                <a:gd name="T45" fmla="*/ 0 h 58"/>
                <a:gd name="T46" fmla="*/ 0 w 121"/>
                <a:gd name="T47" fmla="*/ 2 h 58"/>
                <a:gd name="T48" fmla="*/ 0 w 121"/>
                <a:gd name="T49" fmla="*/ 10 h 58"/>
                <a:gd name="T50" fmla="*/ 12 w 121"/>
                <a:gd name="T51" fmla="*/ 2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1" h="58">
                  <a:moveTo>
                    <a:pt x="12" y="2"/>
                  </a:moveTo>
                  <a:lnTo>
                    <a:pt x="0" y="10"/>
                  </a:lnTo>
                  <a:lnTo>
                    <a:pt x="14" y="34"/>
                  </a:lnTo>
                  <a:lnTo>
                    <a:pt x="34" y="51"/>
                  </a:lnTo>
                  <a:lnTo>
                    <a:pt x="55" y="58"/>
                  </a:lnTo>
                  <a:lnTo>
                    <a:pt x="72" y="58"/>
                  </a:lnTo>
                  <a:lnTo>
                    <a:pt x="92" y="53"/>
                  </a:lnTo>
                  <a:lnTo>
                    <a:pt x="106" y="43"/>
                  </a:lnTo>
                  <a:lnTo>
                    <a:pt x="116" y="29"/>
                  </a:lnTo>
                  <a:lnTo>
                    <a:pt x="121" y="12"/>
                  </a:lnTo>
                  <a:lnTo>
                    <a:pt x="106" y="12"/>
                  </a:lnTo>
                  <a:lnTo>
                    <a:pt x="101" y="24"/>
                  </a:lnTo>
                  <a:lnTo>
                    <a:pt x="96" y="34"/>
                  </a:lnTo>
                  <a:lnTo>
                    <a:pt x="87" y="39"/>
                  </a:lnTo>
                  <a:lnTo>
                    <a:pt x="72" y="43"/>
                  </a:lnTo>
                  <a:lnTo>
                    <a:pt x="55" y="43"/>
                  </a:lnTo>
                  <a:lnTo>
                    <a:pt x="43" y="36"/>
                  </a:lnTo>
                  <a:lnTo>
                    <a:pt x="29" y="24"/>
                  </a:lnTo>
                  <a:lnTo>
                    <a:pt x="14" y="5"/>
                  </a:lnTo>
                  <a:lnTo>
                    <a:pt x="2" y="12"/>
                  </a:lnTo>
                  <a:lnTo>
                    <a:pt x="14" y="5"/>
                  </a:lnTo>
                  <a:lnTo>
                    <a:pt x="12" y="0"/>
                  </a:lnTo>
                  <a:lnTo>
                    <a:pt x="5" y="0"/>
                  </a:lnTo>
                  <a:lnTo>
                    <a:pt x="0" y="2"/>
                  </a:lnTo>
                  <a:lnTo>
                    <a:pt x="0" y="10"/>
                  </a:lnTo>
                  <a:lnTo>
                    <a:pt x="12" y="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67" name="Freeform 115"/>
            <p:cNvSpPr>
              <a:spLocks/>
            </p:cNvSpPr>
            <p:nvPr/>
          </p:nvSpPr>
          <p:spPr bwMode="auto">
            <a:xfrm>
              <a:off x="3106" y="1832"/>
              <a:ext cx="114" cy="86"/>
            </a:xfrm>
            <a:custGeom>
              <a:avLst/>
              <a:gdLst>
                <a:gd name="T0" fmla="*/ 101 w 101"/>
                <a:gd name="T1" fmla="*/ 0 h 62"/>
                <a:gd name="T2" fmla="*/ 94 w 101"/>
                <a:gd name="T3" fmla="*/ 9 h 62"/>
                <a:gd name="T4" fmla="*/ 82 w 101"/>
                <a:gd name="T5" fmla="*/ 16 h 62"/>
                <a:gd name="T6" fmla="*/ 70 w 101"/>
                <a:gd name="T7" fmla="*/ 24 h 62"/>
                <a:gd name="T8" fmla="*/ 55 w 101"/>
                <a:gd name="T9" fmla="*/ 31 h 62"/>
                <a:gd name="T10" fmla="*/ 41 w 101"/>
                <a:gd name="T11" fmla="*/ 33 h 62"/>
                <a:gd name="T12" fmla="*/ 24 w 101"/>
                <a:gd name="T13" fmla="*/ 36 h 62"/>
                <a:gd name="T14" fmla="*/ 12 w 101"/>
                <a:gd name="T15" fmla="*/ 38 h 62"/>
                <a:gd name="T16" fmla="*/ 0 w 101"/>
                <a:gd name="T17" fmla="*/ 36 h 62"/>
                <a:gd name="T18" fmla="*/ 7 w 101"/>
                <a:gd name="T19" fmla="*/ 48 h 62"/>
                <a:gd name="T20" fmla="*/ 19 w 101"/>
                <a:gd name="T21" fmla="*/ 58 h 62"/>
                <a:gd name="T22" fmla="*/ 34 w 101"/>
                <a:gd name="T23" fmla="*/ 62 h 62"/>
                <a:gd name="T24" fmla="*/ 51 w 101"/>
                <a:gd name="T25" fmla="*/ 60 h 62"/>
                <a:gd name="T26" fmla="*/ 65 w 101"/>
                <a:gd name="T27" fmla="*/ 55 h 62"/>
                <a:gd name="T28" fmla="*/ 80 w 101"/>
                <a:gd name="T29" fmla="*/ 43 h 62"/>
                <a:gd name="T30" fmla="*/ 92 w 101"/>
                <a:gd name="T31" fmla="*/ 24 h 62"/>
                <a:gd name="T32" fmla="*/ 101 w 101"/>
                <a:gd name="T33" fmla="*/ 0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01" h="62">
                  <a:moveTo>
                    <a:pt x="101" y="0"/>
                  </a:moveTo>
                  <a:lnTo>
                    <a:pt x="94" y="9"/>
                  </a:lnTo>
                  <a:lnTo>
                    <a:pt x="82" y="16"/>
                  </a:lnTo>
                  <a:lnTo>
                    <a:pt x="70" y="24"/>
                  </a:lnTo>
                  <a:lnTo>
                    <a:pt x="55" y="31"/>
                  </a:lnTo>
                  <a:lnTo>
                    <a:pt x="41" y="33"/>
                  </a:lnTo>
                  <a:lnTo>
                    <a:pt x="24" y="36"/>
                  </a:lnTo>
                  <a:lnTo>
                    <a:pt x="12" y="38"/>
                  </a:lnTo>
                  <a:lnTo>
                    <a:pt x="0" y="36"/>
                  </a:lnTo>
                  <a:lnTo>
                    <a:pt x="7" y="48"/>
                  </a:lnTo>
                  <a:lnTo>
                    <a:pt x="19" y="58"/>
                  </a:lnTo>
                  <a:lnTo>
                    <a:pt x="34" y="62"/>
                  </a:lnTo>
                  <a:lnTo>
                    <a:pt x="51" y="60"/>
                  </a:lnTo>
                  <a:lnTo>
                    <a:pt x="65" y="55"/>
                  </a:lnTo>
                  <a:lnTo>
                    <a:pt x="80" y="43"/>
                  </a:lnTo>
                  <a:lnTo>
                    <a:pt x="92" y="24"/>
                  </a:lnTo>
                  <a:lnTo>
                    <a:pt x="101" y="0"/>
                  </a:lnTo>
                  <a:close/>
                </a:path>
              </a:pathLst>
            </a:custGeom>
            <a:solidFill>
              <a:srgbClr val="66CCE5"/>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68" name="Freeform 116"/>
            <p:cNvSpPr>
              <a:spLocks/>
            </p:cNvSpPr>
            <p:nvPr/>
          </p:nvSpPr>
          <p:spPr bwMode="auto">
            <a:xfrm>
              <a:off x="3103" y="1845"/>
              <a:ext cx="125" cy="51"/>
            </a:xfrm>
            <a:custGeom>
              <a:avLst/>
              <a:gdLst>
                <a:gd name="T0" fmla="*/ 14 w 116"/>
                <a:gd name="T1" fmla="*/ 36 h 51"/>
                <a:gd name="T2" fmla="*/ 5 w 116"/>
                <a:gd name="T3" fmla="*/ 46 h 51"/>
                <a:gd name="T4" fmla="*/ 19 w 116"/>
                <a:gd name="T5" fmla="*/ 51 h 51"/>
                <a:gd name="T6" fmla="*/ 31 w 116"/>
                <a:gd name="T7" fmla="*/ 46 h 51"/>
                <a:gd name="T8" fmla="*/ 48 w 116"/>
                <a:gd name="T9" fmla="*/ 44 h 51"/>
                <a:gd name="T10" fmla="*/ 65 w 116"/>
                <a:gd name="T11" fmla="*/ 41 h 51"/>
                <a:gd name="T12" fmla="*/ 79 w 116"/>
                <a:gd name="T13" fmla="*/ 34 h 51"/>
                <a:gd name="T14" fmla="*/ 94 w 116"/>
                <a:gd name="T15" fmla="*/ 27 h 51"/>
                <a:gd name="T16" fmla="*/ 106 w 116"/>
                <a:gd name="T17" fmla="*/ 19 h 51"/>
                <a:gd name="T18" fmla="*/ 116 w 116"/>
                <a:gd name="T19" fmla="*/ 5 h 51"/>
                <a:gd name="T20" fmla="*/ 101 w 116"/>
                <a:gd name="T21" fmla="*/ 0 h 51"/>
                <a:gd name="T22" fmla="*/ 96 w 116"/>
                <a:gd name="T23" fmla="*/ 5 h 51"/>
                <a:gd name="T24" fmla="*/ 84 w 116"/>
                <a:gd name="T25" fmla="*/ 12 h 51"/>
                <a:gd name="T26" fmla="*/ 75 w 116"/>
                <a:gd name="T27" fmla="*/ 19 h 51"/>
                <a:gd name="T28" fmla="*/ 60 w 116"/>
                <a:gd name="T29" fmla="*/ 27 h 51"/>
                <a:gd name="T30" fmla="*/ 48 w 116"/>
                <a:gd name="T31" fmla="*/ 29 h 51"/>
                <a:gd name="T32" fmla="*/ 31 w 116"/>
                <a:gd name="T33" fmla="*/ 32 h 51"/>
                <a:gd name="T34" fmla="*/ 19 w 116"/>
                <a:gd name="T35" fmla="*/ 32 h 51"/>
                <a:gd name="T36" fmla="*/ 9 w 116"/>
                <a:gd name="T37" fmla="*/ 32 h 51"/>
                <a:gd name="T38" fmla="*/ 0 w 116"/>
                <a:gd name="T39" fmla="*/ 41 h 51"/>
                <a:gd name="T40" fmla="*/ 9 w 116"/>
                <a:gd name="T41" fmla="*/ 32 h 51"/>
                <a:gd name="T42" fmla="*/ 2 w 116"/>
                <a:gd name="T43" fmla="*/ 32 h 51"/>
                <a:gd name="T44" fmla="*/ 0 w 116"/>
                <a:gd name="T45" fmla="*/ 36 h 51"/>
                <a:gd name="T46" fmla="*/ 0 w 116"/>
                <a:gd name="T47" fmla="*/ 41 h 51"/>
                <a:gd name="T48" fmla="*/ 5 w 116"/>
                <a:gd name="T49" fmla="*/ 46 h 51"/>
                <a:gd name="T50" fmla="*/ 14 w 116"/>
                <a:gd name="T51" fmla="*/ 36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 h="51">
                  <a:moveTo>
                    <a:pt x="14" y="36"/>
                  </a:moveTo>
                  <a:lnTo>
                    <a:pt x="5" y="46"/>
                  </a:lnTo>
                  <a:lnTo>
                    <a:pt x="19" y="51"/>
                  </a:lnTo>
                  <a:lnTo>
                    <a:pt x="31" y="46"/>
                  </a:lnTo>
                  <a:lnTo>
                    <a:pt x="48" y="44"/>
                  </a:lnTo>
                  <a:lnTo>
                    <a:pt x="65" y="41"/>
                  </a:lnTo>
                  <a:lnTo>
                    <a:pt x="79" y="34"/>
                  </a:lnTo>
                  <a:lnTo>
                    <a:pt x="94" y="27"/>
                  </a:lnTo>
                  <a:lnTo>
                    <a:pt x="106" y="19"/>
                  </a:lnTo>
                  <a:lnTo>
                    <a:pt x="116" y="5"/>
                  </a:lnTo>
                  <a:lnTo>
                    <a:pt x="101" y="0"/>
                  </a:lnTo>
                  <a:lnTo>
                    <a:pt x="96" y="5"/>
                  </a:lnTo>
                  <a:lnTo>
                    <a:pt x="84" y="12"/>
                  </a:lnTo>
                  <a:lnTo>
                    <a:pt x="75" y="19"/>
                  </a:lnTo>
                  <a:lnTo>
                    <a:pt x="60" y="27"/>
                  </a:lnTo>
                  <a:lnTo>
                    <a:pt x="48" y="29"/>
                  </a:lnTo>
                  <a:lnTo>
                    <a:pt x="31" y="32"/>
                  </a:lnTo>
                  <a:lnTo>
                    <a:pt x="19" y="32"/>
                  </a:lnTo>
                  <a:lnTo>
                    <a:pt x="9" y="32"/>
                  </a:lnTo>
                  <a:lnTo>
                    <a:pt x="0" y="41"/>
                  </a:lnTo>
                  <a:lnTo>
                    <a:pt x="9" y="32"/>
                  </a:lnTo>
                  <a:lnTo>
                    <a:pt x="2" y="32"/>
                  </a:lnTo>
                  <a:lnTo>
                    <a:pt x="0" y="36"/>
                  </a:lnTo>
                  <a:lnTo>
                    <a:pt x="0" y="41"/>
                  </a:lnTo>
                  <a:lnTo>
                    <a:pt x="5" y="46"/>
                  </a:lnTo>
                  <a:lnTo>
                    <a:pt x="14" y="3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69" name="Freeform 117"/>
            <p:cNvSpPr>
              <a:spLocks/>
            </p:cNvSpPr>
            <p:nvPr/>
          </p:nvSpPr>
          <p:spPr bwMode="auto">
            <a:xfrm>
              <a:off x="3103" y="1840"/>
              <a:ext cx="125" cy="78"/>
            </a:xfrm>
            <a:custGeom>
              <a:avLst/>
              <a:gdLst>
                <a:gd name="T0" fmla="*/ 116 w 116"/>
                <a:gd name="T1" fmla="*/ 10 h 78"/>
                <a:gd name="T2" fmla="*/ 101 w 116"/>
                <a:gd name="T3" fmla="*/ 8 h 78"/>
                <a:gd name="T4" fmla="*/ 91 w 116"/>
                <a:gd name="T5" fmla="*/ 29 h 78"/>
                <a:gd name="T6" fmla="*/ 79 w 116"/>
                <a:gd name="T7" fmla="*/ 46 h 78"/>
                <a:gd name="T8" fmla="*/ 67 w 116"/>
                <a:gd name="T9" fmla="*/ 56 h 78"/>
                <a:gd name="T10" fmla="*/ 58 w 116"/>
                <a:gd name="T11" fmla="*/ 61 h 78"/>
                <a:gd name="T12" fmla="*/ 41 w 116"/>
                <a:gd name="T13" fmla="*/ 63 h 78"/>
                <a:gd name="T14" fmla="*/ 29 w 116"/>
                <a:gd name="T15" fmla="*/ 58 h 78"/>
                <a:gd name="T16" fmla="*/ 19 w 116"/>
                <a:gd name="T17" fmla="*/ 51 h 78"/>
                <a:gd name="T18" fmla="*/ 14 w 116"/>
                <a:gd name="T19" fmla="*/ 41 h 78"/>
                <a:gd name="T20" fmla="*/ 0 w 116"/>
                <a:gd name="T21" fmla="*/ 46 h 78"/>
                <a:gd name="T22" fmla="*/ 9 w 116"/>
                <a:gd name="T23" fmla="*/ 61 h 78"/>
                <a:gd name="T24" fmla="*/ 24 w 116"/>
                <a:gd name="T25" fmla="*/ 73 h 78"/>
                <a:gd name="T26" fmla="*/ 41 w 116"/>
                <a:gd name="T27" fmla="*/ 78 h 78"/>
                <a:gd name="T28" fmla="*/ 58 w 116"/>
                <a:gd name="T29" fmla="*/ 75 h 78"/>
                <a:gd name="T30" fmla="*/ 77 w 116"/>
                <a:gd name="T31" fmla="*/ 70 h 78"/>
                <a:gd name="T32" fmla="*/ 94 w 116"/>
                <a:gd name="T33" fmla="*/ 56 h 78"/>
                <a:gd name="T34" fmla="*/ 106 w 116"/>
                <a:gd name="T35" fmla="*/ 34 h 78"/>
                <a:gd name="T36" fmla="*/ 116 w 116"/>
                <a:gd name="T37" fmla="*/ 8 h 78"/>
                <a:gd name="T38" fmla="*/ 101 w 116"/>
                <a:gd name="T39" fmla="*/ 5 h 78"/>
                <a:gd name="T40" fmla="*/ 116 w 116"/>
                <a:gd name="T41" fmla="*/ 8 h 78"/>
                <a:gd name="T42" fmla="*/ 113 w 116"/>
                <a:gd name="T43" fmla="*/ 3 h 78"/>
                <a:gd name="T44" fmla="*/ 108 w 116"/>
                <a:gd name="T45" fmla="*/ 0 h 78"/>
                <a:gd name="T46" fmla="*/ 103 w 116"/>
                <a:gd name="T47" fmla="*/ 3 h 78"/>
                <a:gd name="T48" fmla="*/ 101 w 116"/>
                <a:gd name="T49" fmla="*/ 8 h 78"/>
                <a:gd name="T50" fmla="*/ 116 w 116"/>
                <a:gd name="T51" fmla="*/ 1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16" h="78">
                  <a:moveTo>
                    <a:pt x="116" y="10"/>
                  </a:moveTo>
                  <a:lnTo>
                    <a:pt x="101" y="8"/>
                  </a:lnTo>
                  <a:lnTo>
                    <a:pt x="91" y="29"/>
                  </a:lnTo>
                  <a:lnTo>
                    <a:pt x="79" y="46"/>
                  </a:lnTo>
                  <a:lnTo>
                    <a:pt x="67" y="56"/>
                  </a:lnTo>
                  <a:lnTo>
                    <a:pt x="58" y="61"/>
                  </a:lnTo>
                  <a:lnTo>
                    <a:pt x="41" y="63"/>
                  </a:lnTo>
                  <a:lnTo>
                    <a:pt x="29" y="58"/>
                  </a:lnTo>
                  <a:lnTo>
                    <a:pt x="19" y="51"/>
                  </a:lnTo>
                  <a:lnTo>
                    <a:pt x="14" y="41"/>
                  </a:lnTo>
                  <a:lnTo>
                    <a:pt x="0" y="46"/>
                  </a:lnTo>
                  <a:lnTo>
                    <a:pt x="9" y="61"/>
                  </a:lnTo>
                  <a:lnTo>
                    <a:pt x="24" y="73"/>
                  </a:lnTo>
                  <a:lnTo>
                    <a:pt x="41" y="78"/>
                  </a:lnTo>
                  <a:lnTo>
                    <a:pt x="58" y="75"/>
                  </a:lnTo>
                  <a:lnTo>
                    <a:pt x="77" y="70"/>
                  </a:lnTo>
                  <a:lnTo>
                    <a:pt x="94" y="56"/>
                  </a:lnTo>
                  <a:lnTo>
                    <a:pt x="106" y="34"/>
                  </a:lnTo>
                  <a:lnTo>
                    <a:pt x="116" y="8"/>
                  </a:lnTo>
                  <a:lnTo>
                    <a:pt x="101" y="5"/>
                  </a:lnTo>
                  <a:lnTo>
                    <a:pt x="116" y="8"/>
                  </a:lnTo>
                  <a:lnTo>
                    <a:pt x="113" y="3"/>
                  </a:lnTo>
                  <a:lnTo>
                    <a:pt x="108" y="0"/>
                  </a:lnTo>
                  <a:lnTo>
                    <a:pt x="103" y="3"/>
                  </a:lnTo>
                  <a:lnTo>
                    <a:pt x="101" y="8"/>
                  </a:lnTo>
                  <a:lnTo>
                    <a:pt x="116"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70" name="Freeform 118"/>
            <p:cNvSpPr>
              <a:spLocks/>
            </p:cNvSpPr>
            <p:nvPr/>
          </p:nvSpPr>
          <p:spPr bwMode="auto">
            <a:xfrm>
              <a:off x="3032" y="1973"/>
              <a:ext cx="86" cy="58"/>
            </a:xfrm>
            <a:custGeom>
              <a:avLst/>
              <a:gdLst>
                <a:gd name="T0" fmla="*/ 0 w 79"/>
                <a:gd name="T1" fmla="*/ 27 h 58"/>
                <a:gd name="T2" fmla="*/ 14 w 79"/>
                <a:gd name="T3" fmla="*/ 27 h 58"/>
                <a:gd name="T4" fmla="*/ 19 w 79"/>
                <a:gd name="T5" fmla="*/ 17 h 58"/>
                <a:gd name="T6" fmla="*/ 21 w 79"/>
                <a:gd name="T7" fmla="*/ 19 h 58"/>
                <a:gd name="T8" fmla="*/ 29 w 79"/>
                <a:gd name="T9" fmla="*/ 19 h 58"/>
                <a:gd name="T10" fmla="*/ 36 w 79"/>
                <a:gd name="T11" fmla="*/ 27 h 58"/>
                <a:gd name="T12" fmla="*/ 46 w 79"/>
                <a:gd name="T13" fmla="*/ 34 h 58"/>
                <a:gd name="T14" fmla="*/ 55 w 79"/>
                <a:gd name="T15" fmla="*/ 46 h 58"/>
                <a:gd name="T16" fmla="*/ 65 w 79"/>
                <a:gd name="T17" fmla="*/ 53 h 58"/>
                <a:gd name="T18" fmla="*/ 79 w 79"/>
                <a:gd name="T19" fmla="*/ 58 h 58"/>
                <a:gd name="T20" fmla="*/ 79 w 79"/>
                <a:gd name="T21" fmla="*/ 44 h 58"/>
                <a:gd name="T22" fmla="*/ 74 w 79"/>
                <a:gd name="T23" fmla="*/ 39 h 58"/>
                <a:gd name="T24" fmla="*/ 65 w 79"/>
                <a:gd name="T25" fmla="*/ 32 h 58"/>
                <a:gd name="T26" fmla="*/ 55 w 79"/>
                <a:gd name="T27" fmla="*/ 24 h 58"/>
                <a:gd name="T28" fmla="*/ 46 w 79"/>
                <a:gd name="T29" fmla="*/ 12 h 58"/>
                <a:gd name="T30" fmla="*/ 33 w 79"/>
                <a:gd name="T31" fmla="*/ 5 h 58"/>
                <a:gd name="T32" fmla="*/ 21 w 79"/>
                <a:gd name="T33" fmla="*/ 0 h 58"/>
                <a:gd name="T34" fmla="*/ 9 w 79"/>
                <a:gd name="T35" fmla="*/ 7 h 58"/>
                <a:gd name="T36" fmla="*/ 0 w 79"/>
                <a:gd name="T37" fmla="*/ 22 h 58"/>
                <a:gd name="T38" fmla="*/ 14 w 79"/>
                <a:gd name="T39" fmla="*/ 22 h 58"/>
                <a:gd name="T40" fmla="*/ 0 w 79"/>
                <a:gd name="T41" fmla="*/ 22 h 58"/>
                <a:gd name="T42" fmla="*/ 0 w 79"/>
                <a:gd name="T43" fmla="*/ 29 h 58"/>
                <a:gd name="T44" fmla="*/ 5 w 79"/>
                <a:gd name="T45" fmla="*/ 32 h 58"/>
                <a:gd name="T46" fmla="*/ 12 w 79"/>
                <a:gd name="T47" fmla="*/ 32 h 58"/>
                <a:gd name="T48" fmla="*/ 14 w 79"/>
                <a:gd name="T49" fmla="*/ 27 h 58"/>
                <a:gd name="T50" fmla="*/ 0 w 79"/>
                <a:gd name="T51" fmla="*/ 27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9" h="58">
                  <a:moveTo>
                    <a:pt x="0" y="27"/>
                  </a:moveTo>
                  <a:lnTo>
                    <a:pt x="14" y="27"/>
                  </a:lnTo>
                  <a:lnTo>
                    <a:pt x="19" y="17"/>
                  </a:lnTo>
                  <a:lnTo>
                    <a:pt x="21" y="19"/>
                  </a:lnTo>
                  <a:lnTo>
                    <a:pt x="29" y="19"/>
                  </a:lnTo>
                  <a:lnTo>
                    <a:pt x="36" y="27"/>
                  </a:lnTo>
                  <a:lnTo>
                    <a:pt x="46" y="34"/>
                  </a:lnTo>
                  <a:lnTo>
                    <a:pt x="55" y="46"/>
                  </a:lnTo>
                  <a:lnTo>
                    <a:pt x="65" y="53"/>
                  </a:lnTo>
                  <a:lnTo>
                    <a:pt x="79" y="58"/>
                  </a:lnTo>
                  <a:lnTo>
                    <a:pt x="79" y="44"/>
                  </a:lnTo>
                  <a:lnTo>
                    <a:pt x="74" y="39"/>
                  </a:lnTo>
                  <a:lnTo>
                    <a:pt x="65" y="32"/>
                  </a:lnTo>
                  <a:lnTo>
                    <a:pt x="55" y="24"/>
                  </a:lnTo>
                  <a:lnTo>
                    <a:pt x="46" y="12"/>
                  </a:lnTo>
                  <a:lnTo>
                    <a:pt x="33" y="5"/>
                  </a:lnTo>
                  <a:lnTo>
                    <a:pt x="21" y="0"/>
                  </a:lnTo>
                  <a:lnTo>
                    <a:pt x="9" y="7"/>
                  </a:lnTo>
                  <a:lnTo>
                    <a:pt x="0" y="22"/>
                  </a:lnTo>
                  <a:lnTo>
                    <a:pt x="14" y="22"/>
                  </a:lnTo>
                  <a:lnTo>
                    <a:pt x="0" y="22"/>
                  </a:lnTo>
                  <a:lnTo>
                    <a:pt x="0" y="29"/>
                  </a:lnTo>
                  <a:lnTo>
                    <a:pt x="5" y="32"/>
                  </a:lnTo>
                  <a:lnTo>
                    <a:pt x="12" y="32"/>
                  </a:lnTo>
                  <a:lnTo>
                    <a:pt x="14" y="27"/>
                  </a:lnTo>
                  <a:lnTo>
                    <a:pt x="0" y="2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71" name="Freeform 119"/>
            <p:cNvSpPr>
              <a:spLocks/>
            </p:cNvSpPr>
            <p:nvPr/>
          </p:nvSpPr>
          <p:spPr bwMode="auto">
            <a:xfrm>
              <a:off x="2951" y="1973"/>
              <a:ext cx="96" cy="56"/>
            </a:xfrm>
            <a:custGeom>
              <a:avLst/>
              <a:gdLst>
                <a:gd name="T0" fmla="*/ 7 w 89"/>
                <a:gd name="T1" fmla="*/ 36 h 56"/>
                <a:gd name="T2" fmla="*/ 7 w 89"/>
                <a:gd name="T3" fmla="*/ 53 h 56"/>
                <a:gd name="T4" fmla="*/ 19 w 89"/>
                <a:gd name="T5" fmla="*/ 51 h 56"/>
                <a:gd name="T6" fmla="*/ 34 w 89"/>
                <a:gd name="T7" fmla="*/ 41 h 56"/>
                <a:gd name="T8" fmla="*/ 43 w 89"/>
                <a:gd name="T9" fmla="*/ 34 h 56"/>
                <a:gd name="T10" fmla="*/ 53 w 89"/>
                <a:gd name="T11" fmla="*/ 24 h 56"/>
                <a:gd name="T12" fmla="*/ 60 w 89"/>
                <a:gd name="T13" fmla="*/ 17 h 56"/>
                <a:gd name="T14" fmla="*/ 67 w 89"/>
                <a:gd name="T15" fmla="*/ 15 h 56"/>
                <a:gd name="T16" fmla="*/ 67 w 89"/>
                <a:gd name="T17" fmla="*/ 17 h 56"/>
                <a:gd name="T18" fmla="*/ 75 w 89"/>
                <a:gd name="T19" fmla="*/ 27 h 56"/>
                <a:gd name="T20" fmla="*/ 89 w 89"/>
                <a:gd name="T21" fmla="*/ 22 h 56"/>
                <a:gd name="T22" fmla="*/ 82 w 89"/>
                <a:gd name="T23" fmla="*/ 7 h 56"/>
                <a:gd name="T24" fmla="*/ 67 w 89"/>
                <a:gd name="T25" fmla="*/ 0 h 56"/>
                <a:gd name="T26" fmla="*/ 55 w 89"/>
                <a:gd name="T27" fmla="*/ 3 h 56"/>
                <a:gd name="T28" fmla="*/ 43 w 89"/>
                <a:gd name="T29" fmla="*/ 10 h 56"/>
                <a:gd name="T30" fmla="*/ 34 w 89"/>
                <a:gd name="T31" fmla="*/ 19 h 56"/>
                <a:gd name="T32" fmla="*/ 24 w 89"/>
                <a:gd name="T33" fmla="*/ 27 h 56"/>
                <a:gd name="T34" fmla="*/ 14 w 89"/>
                <a:gd name="T35" fmla="*/ 36 h 56"/>
                <a:gd name="T36" fmla="*/ 7 w 89"/>
                <a:gd name="T37" fmla="*/ 39 h 56"/>
                <a:gd name="T38" fmla="*/ 7 w 89"/>
                <a:gd name="T39" fmla="*/ 56 h 56"/>
                <a:gd name="T40" fmla="*/ 7 w 89"/>
                <a:gd name="T41" fmla="*/ 39 h 56"/>
                <a:gd name="T42" fmla="*/ 2 w 89"/>
                <a:gd name="T43" fmla="*/ 41 h 56"/>
                <a:gd name="T44" fmla="*/ 0 w 89"/>
                <a:gd name="T45" fmla="*/ 46 h 56"/>
                <a:gd name="T46" fmla="*/ 2 w 89"/>
                <a:gd name="T47" fmla="*/ 51 h 56"/>
                <a:gd name="T48" fmla="*/ 7 w 89"/>
                <a:gd name="T49" fmla="*/ 53 h 56"/>
                <a:gd name="T50" fmla="*/ 7 w 89"/>
                <a:gd name="T51" fmla="*/ 3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9" h="56">
                  <a:moveTo>
                    <a:pt x="7" y="36"/>
                  </a:moveTo>
                  <a:lnTo>
                    <a:pt x="7" y="53"/>
                  </a:lnTo>
                  <a:lnTo>
                    <a:pt x="19" y="51"/>
                  </a:lnTo>
                  <a:lnTo>
                    <a:pt x="34" y="41"/>
                  </a:lnTo>
                  <a:lnTo>
                    <a:pt x="43" y="34"/>
                  </a:lnTo>
                  <a:lnTo>
                    <a:pt x="53" y="24"/>
                  </a:lnTo>
                  <a:lnTo>
                    <a:pt x="60" y="17"/>
                  </a:lnTo>
                  <a:lnTo>
                    <a:pt x="67" y="15"/>
                  </a:lnTo>
                  <a:lnTo>
                    <a:pt x="67" y="17"/>
                  </a:lnTo>
                  <a:lnTo>
                    <a:pt x="75" y="27"/>
                  </a:lnTo>
                  <a:lnTo>
                    <a:pt x="89" y="22"/>
                  </a:lnTo>
                  <a:lnTo>
                    <a:pt x="82" y="7"/>
                  </a:lnTo>
                  <a:lnTo>
                    <a:pt x="67" y="0"/>
                  </a:lnTo>
                  <a:lnTo>
                    <a:pt x="55" y="3"/>
                  </a:lnTo>
                  <a:lnTo>
                    <a:pt x="43" y="10"/>
                  </a:lnTo>
                  <a:lnTo>
                    <a:pt x="34" y="19"/>
                  </a:lnTo>
                  <a:lnTo>
                    <a:pt x="24" y="27"/>
                  </a:lnTo>
                  <a:lnTo>
                    <a:pt x="14" y="36"/>
                  </a:lnTo>
                  <a:lnTo>
                    <a:pt x="7" y="39"/>
                  </a:lnTo>
                  <a:lnTo>
                    <a:pt x="7" y="56"/>
                  </a:lnTo>
                  <a:lnTo>
                    <a:pt x="7" y="39"/>
                  </a:lnTo>
                  <a:lnTo>
                    <a:pt x="2" y="41"/>
                  </a:lnTo>
                  <a:lnTo>
                    <a:pt x="0" y="46"/>
                  </a:lnTo>
                  <a:lnTo>
                    <a:pt x="2" y="51"/>
                  </a:lnTo>
                  <a:lnTo>
                    <a:pt x="7" y="53"/>
                  </a:lnTo>
                  <a:lnTo>
                    <a:pt x="7" y="36"/>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72" name="Freeform 120"/>
            <p:cNvSpPr>
              <a:spLocks/>
            </p:cNvSpPr>
            <p:nvPr/>
          </p:nvSpPr>
          <p:spPr bwMode="auto">
            <a:xfrm>
              <a:off x="2959" y="2009"/>
              <a:ext cx="73" cy="56"/>
            </a:xfrm>
            <a:custGeom>
              <a:avLst/>
              <a:gdLst>
                <a:gd name="T0" fmla="*/ 68 w 68"/>
                <a:gd name="T1" fmla="*/ 37 h 56"/>
                <a:gd name="T2" fmla="*/ 68 w 68"/>
                <a:gd name="T3" fmla="*/ 39 h 56"/>
                <a:gd name="T4" fmla="*/ 48 w 68"/>
                <a:gd name="T5" fmla="*/ 32 h 56"/>
                <a:gd name="T6" fmla="*/ 36 w 68"/>
                <a:gd name="T7" fmla="*/ 20 h 56"/>
                <a:gd name="T8" fmla="*/ 20 w 68"/>
                <a:gd name="T9" fmla="*/ 8 h 56"/>
                <a:gd name="T10" fmla="*/ 0 w 68"/>
                <a:gd name="T11" fmla="*/ 0 h 56"/>
                <a:gd name="T12" fmla="*/ 0 w 68"/>
                <a:gd name="T13" fmla="*/ 20 h 56"/>
                <a:gd name="T14" fmla="*/ 15 w 68"/>
                <a:gd name="T15" fmla="*/ 22 h 56"/>
                <a:gd name="T16" fmla="*/ 27 w 68"/>
                <a:gd name="T17" fmla="*/ 34 h 56"/>
                <a:gd name="T18" fmla="*/ 44 w 68"/>
                <a:gd name="T19" fmla="*/ 46 h 56"/>
                <a:gd name="T20" fmla="*/ 68 w 68"/>
                <a:gd name="T21" fmla="*/ 54 h 56"/>
                <a:gd name="T22" fmla="*/ 68 w 68"/>
                <a:gd name="T23" fmla="*/ 56 h 56"/>
                <a:gd name="T24" fmla="*/ 68 w 68"/>
                <a:gd name="T25" fmla="*/ 37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56">
                  <a:moveTo>
                    <a:pt x="68" y="37"/>
                  </a:moveTo>
                  <a:lnTo>
                    <a:pt x="68" y="39"/>
                  </a:lnTo>
                  <a:lnTo>
                    <a:pt x="48" y="32"/>
                  </a:lnTo>
                  <a:lnTo>
                    <a:pt x="36" y="20"/>
                  </a:lnTo>
                  <a:lnTo>
                    <a:pt x="20" y="8"/>
                  </a:lnTo>
                  <a:lnTo>
                    <a:pt x="0" y="0"/>
                  </a:lnTo>
                  <a:lnTo>
                    <a:pt x="0" y="20"/>
                  </a:lnTo>
                  <a:lnTo>
                    <a:pt x="15" y="22"/>
                  </a:lnTo>
                  <a:lnTo>
                    <a:pt x="27" y="34"/>
                  </a:lnTo>
                  <a:lnTo>
                    <a:pt x="44" y="46"/>
                  </a:lnTo>
                  <a:lnTo>
                    <a:pt x="68" y="54"/>
                  </a:lnTo>
                  <a:lnTo>
                    <a:pt x="68" y="56"/>
                  </a:lnTo>
                  <a:lnTo>
                    <a:pt x="68" y="3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73" name="Freeform 121"/>
            <p:cNvSpPr>
              <a:spLocks/>
            </p:cNvSpPr>
            <p:nvPr/>
          </p:nvSpPr>
          <p:spPr bwMode="auto">
            <a:xfrm>
              <a:off x="3032" y="2017"/>
              <a:ext cx="108" cy="47"/>
            </a:xfrm>
            <a:custGeom>
              <a:avLst/>
              <a:gdLst>
                <a:gd name="T0" fmla="*/ 79 w 87"/>
                <a:gd name="T1" fmla="*/ 14 h 48"/>
                <a:gd name="T2" fmla="*/ 79 w 87"/>
                <a:gd name="T3" fmla="*/ 0 h 48"/>
                <a:gd name="T4" fmla="*/ 67 w 87"/>
                <a:gd name="T5" fmla="*/ 2 h 48"/>
                <a:gd name="T6" fmla="*/ 55 w 87"/>
                <a:gd name="T7" fmla="*/ 4 h 48"/>
                <a:gd name="T8" fmla="*/ 43 w 87"/>
                <a:gd name="T9" fmla="*/ 12 h 48"/>
                <a:gd name="T10" fmla="*/ 38 w 87"/>
                <a:gd name="T11" fmla="*/ 17 h 48"/>
                <a:gd name="T12" fmla="*/ 29 w 87"/>
                <a:gd name="T13" fmla="*/ 21 h 48"/>
                <a:gd name="T14" fmla="*/ 19 w 87"/>
                <a:gd name="T15" fmla="*/ 26 h 48"/>
                <a:gd name="T16" fmla="*/ 12 w 87"/>
                <a:gd name="T17" fmla="*/ 29 h 48"/>
                <a:gd name="T18" fmla="*/ 0 w 87"/>
                <a:gd name="T19" fmla="*/ 29 h 48"/>
                <a:gd name="T20" fmla="*/ 0 w 87"/>
                <a:gd name="T21" fmla="*/ 48 h 48"/>
                <a:gd name="T22" fmla="*/ 12 w 87"/>
                <a:gd name="T23" fmla="*/ 43 h 48"/>
                <a:gd name="T24" fmla="*/ 24 w 87"/>
                <a:gd name="T25" fmla="*/ 41 h 48"/>
                <a:gd name="T26" fmla="*/ 33 w 87"/>
                <a:gd name="T27" fmla="*/ 36 h 48"/>
                <a:gd name="T28" fmla="*/ 43 w 87"/>
                <a:gd name="T29" fmla="*/ 31 h 48"/>
                <a:gd name="T30" fmla="*/ 53 w 87"/>
                <a:gd name="T31" fmla="*/ 26 h 48"/>
                <a:gd name="T32" fmla="*/ 60 w 87"/>
                <a:gd name="T33" fmla="*/ 19 h 48"/>
                <a:gd name="T34" fmla="*/ 67 w 87"/>
                <a:gd name="T35" fmla="*/ 17 h 48"/>
                <a:gd name="T36" fmla="*/ 79 w 87"/>
                <a:gd name="T37" fmla="*/ 14 h 48"/>
                <a:gd name="T38" fmla="*/ 79 w 87"/>
                <a:gd name="T39" fmla="*/ 0 h 48"/>
                <a:gd name="T40" fmla="*/ 79 w 87"/>
                <a:gd name="T41" fmla="*/ 14 h 48"/>
                <a:gd name="T42" fmla="*/ 84 w 87"/>
                <a:gd name="T43" fmla="*/ 12 h 48"/>
                <a:gd name="T44" fmla="*/ 87 w 87"/>
                <a:gd name="T45" fmla="*/ 7 h 48"/>
                <a:gd name="T46" fmla="*/ 84 w 87"/>
                <a:gd name="T47" fmla="*/ 2 h 48"/>
                <a:gd name="T48" fmla="*/ 79 w 87"/>
                <a:gd name="T49" fmla="*/ 0 h 48"/>
                <a:gd name="T50" fmla="*/ 79 w 87"/>
                <a:gd name="T51" fmla="*/ 1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7" h="48">
                  <a:moveTo>
                    <a:pt x="79" y="14"/>
                  </a:moveTo>
                  <a:lnTo>
                    <a:pt x="79" y="0"/>
                  </a:lnTo>
                  <a:lnTo>
                    <a:pt x="67" y="2"/>
                  </a:lnTo>
                  <a:lnTo>
                    <a:pt x="55" y="4"/>
                  </a:lnTo>
                  <a:lnTo>
                    <a:pt x="43" y="12"/>
                  </a:lnTo>
                  <a:lnTo>
                    <a:pt x="38" y="17"/>
                  </a:lnTo>
                  <a:lnTo>
                    <a:pt x="29" y="21"/>
                  </a:lnTo>
                  <a:lnTo>
                    <a:pt x="19" y="26"/>
                  </a:lnTo>
                  <a:lnTo>
                    <a:pt x="12" y="29"/>
                  </a:lnTo>
                  <a:lnTo>
                    <a:pt x="0" y="29"/>
                  </a:lnTo>
                  <a:lnTo>
                    <a:pt x="0" y="48"/>
                  </a:lnTo>
                  <a:lnTo>
                    <a:pt x="12" y="43"/>
                  </a:lnTo>
                  <a:lnTo>
                    <a:pt x="24" y="41"/>
                  </a:lnTo>
                  <a:lnTo>
                    <a:pt x="33" y="36"/>
                  </a:lnTo>
                  <a:lnTo>
                    <a:pt x="43" y="31"/>
                  </a:lnTo>
                  <a:lnTo>
                    <a:pt x="53" y="26"/>
                  </a:lnTo>
                  <a:lnTo>
                    <a:pt x="60" y="19"/>
                  </a:lnTo>
                  <a:lnTo>
                    <a:pt x="67" y="17"/>
                  </a:lnTo>
                  <a:lnTo>
                    <a:pt x="79" y="14"/>
                  </a:lnTo>
                  <a:lnTo>
                    <a:pt x="79" y="0"/>
                  </a:lnTo>
                  <a:lnTo>
                    <a:pt x="79" y="14"/>
                  </a:lnTo>
                  <a:lnTo>
                    <a:pt x="84" y="12"/>
                  </a:lnTo>
                  <a:lnTo>
                    <a:pt x="87" y="7"/>
                  </a:lnTo>
                  <a:lnTo>
                    <a:pt x="84" y="2"/>
                  </a:lnTo>
                  <a:lnTo>
                    <a:pt x="79" y="0"/>
                  </a:lnTo>
                  <a:lnTo>
                    <a:pt x="79" y="1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74" name="Freeform 122"/>
            <p:cNvSpPr>
              <a:spLocks/>
            </p:cNvSpPr>
            <p:nvPr/>
          </p:nvSpPr>
          <p:spPr bwMode="auto">
            <a:xfrm>
              <a:off x="2724" y="2212"/>
              <a:ext cx="538" cy="766"/>
            </a:xfrm>
            <a:custGeom>
              <a:avLst/>
              <a:gdLst>
                <a:gd name="T0" fmla="*/ 393 w 497"/>
                <a:gd name="T1" fmla="*/ 12 h 766"/>
                <a:gd name="T2" fmla="*/ 396 w 497"/>
                <a:gd name="T3" fmla="*/ 56 h 766"/>
                <a:gd name="T4" fmla="*/ 384 w 497"/>
                <a:gd name="T5" fmla="*/ 148 h 766"/>
                <a:gd name="T6" fmla="*/ 355 w 497"/>
                <a:gd name="T7" fmla="*/ 305 h 766"/>
                <a:gd name="T8" fmla="*/ 321 w 497"/>
                <a:gd name="T9" fmla="*/ 481 h 766"/>
                <a:gd name="T10" fmla="*/ 287 w 497"/>
                <a:gd name="T11" fmla="*/ 655 h 766"/>
                <a:gd name="T12" fmla="*/ 253 w 497"/>
                <a:gd name="T13" fmla="*/ 674 h 766"/>
                <a:gd name="T14" fmla="*/ 220 w 497"/>
                <a:gd name="T15" fmla="*/ 522 h 766"/>
                <a:gd name="T16" fmla="*/ 191 w 497"/>
                <a:gd name="T17" fmla="*/ 348 h 766"/>
                <a:gd name="T18" fmla="*/ 169 w 497"/>
                <a:gd name="T19" fmla="*/ 181 h 766"/>
                <a:gd name="T20" fmla="*/ 159 w 497"/>
                <a:gd name="T21" fmla="*/ 80 h 766"/>
                <a:gd name="T22" fmla="*/ 157 w 497"/>
                <a:gd name="T23" fmla="*/ 32 h 766"/>
                <a:gd name="T24" fmla="*/ 135 w 497"/>
                <a:gd name="T25" fmla="*/ 24 h 766"/>
                <a:gd name="T26" fmla="*/ 87 w 497"/>
                <a:gd name="T27" fmla="*/ 68 h 766"/>
                <a:gd name="T28" fmla="*/ 41 w 497"/>
                <a:gd name="T29" fmla="*/ 123 h 766"/>
                <a:gd name="T30" fmla="*/ 7 w 497"/>
                <a:gd name="T31" fmla="*/ 174 h 766"/>
                <a:gd name="T32" fmla="*/ 109 w 497"/>
                <a:gd name="T33" fmla="*/ 244 h 766"/>
                <a:gd name="T34" fmla="*/ 75 w 497"/>
                <a:gd name="T35" fmla="*/ 288 h 766"/>
                <a:gd name="T36" fmla="*/ 58 w 497"/>
                <a:gd name="T37" fmla="*/ 312 h 766"/>
                <a:gd name="T38" fmla="*/ 111 w 497"/>
                <a:gd name="T39" fmla="*/ 408 h 766"/>
                <a:gd name="T40" fmla="*/ 179 w 497"/>
                <a:gd name="T41" fmla="*/ 539 h 766"/>
                <a:gd name="T42" fmla="*/ 237 w 497"/>
                <a:gd name="T43" fmla="*/ 667 h 766"/>
                <a:gd name="T44" fmla="*/ 270 w 497"/>
                <a:gd name="T45" fmla="*/ 766 h 766"/>
                <a:gd name="T46" fmla="*/ 314 w 497"/>
                <a:gd name="T47" fmla="*/ 657 h 766"/>
                <a:gd name="T48" fmla="*/ 374 w 497"/>
                <a:gd name="T49" fmla="*/ 519 h 766"/>
                <a:gd name="T50" fmla="*/ 429 w 497"/>
                <a:gd name="T51" fmla="*/ 394 h 766"/>
                <a:gd name="T52" fmla="*/ 458 w 497"/>
                <a:gd name="T53" fmla="*/ 326 h 766"/>
                <a:gd name="T54" fmla="*/ 497 w 497"/>
                <a:gd name="T55" fmla="*/ 239 h 766"/>
                <a:gd name="T56" fmla="*/ 473 w 497"/>
                <a:gd name="T57" fmla="*/ 169 h 766"/>
                <a:gd name="T58" fmla="*/ 444 w 497"/>
                <a:gd name="T59" fmla="*/ 102 h 766"/>
                <a:gd name="T60" fmla="*/ 415 w 497"/>
                <a:gd name="T61" fmla="*/ 41 h 766"/>
                <a:gd name="T62" fmla="*/ 393 w 497"/>
                <a:gd name="T63" fmla="*/ 0 h 7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97" h="766">
                  <a:moveTo>
                    <a:pt x="393" y="0"/>
                  </a:moveTo>
                  <a:lnTo>
                    <a:pt x="393" y="12"/>
                  </a:lnTo>
                  <a:lnTo>
                    <a:pt x="396" y="32"/>
                  </a:lnTo>
                  <a:lnTo>
                    <a:pt x="396" y="56"/>
                  </a:lnTo>
                  <a:lnTo>
                    <a:pt x="393" y="85"/>
                  </a:lnTo>
                  <a:lnTo>
                    <a:pt x="384" y="148"/>
                  </a:lnTo>
                  <a:lnTo>
                    <a:pt x="369" y="222"/>
                  </a:lnTo>
                  <a:lnTo>
                    <a:pt x="355" y="305"/>
                  </a:lnTo>
                  <a:lnTo>
                    <a:pt x="338" y="391"/>
                  </a:lnTo>
                  <a:lnTo>
                    <a:pt x="321" y="481"/>
                  </a:lnTo>
                  <a:lnTo>
                    <a:pt x="304" y="570"/>
                  </a:lnTo>
                  <a:lnTo>
                    <a:pt x="287" y="655"/>
                  </a:lnTo>
                  <a:lnTo>
                    <a:pt x="270" y="732"/>
                  </a:lnTo>
                  <a:lnTo>
                    <a:pt x="253" y="674"/>
                  </a:lnTo>
                  <a:lnTo>
                    <a:pt x="234" y="602"/>
                  </a:lnTo>
                  <a:lnTo>
                    <a:pt x="220" y="522"/>
                  </a:lnTo>
                  <a:lnTo>
                    <a:pt x="203" y="435"/>
                  </a:lnTo>
                  <a:lnTo>
                    <a:pt x="191" y="348"/>
                  </a:lnTo>
                  <a:lnTo>
                    <a:pt x="179" y="263"/>
                  </a:lnTo>
                  <a:lnTo>
                    <a:pt x="169" y="181"/>
                  </a:lnTo>
                  <a:lnTo>
                    <a:pt x="162" y="109"/>
                  </a:lnTo>
                  <a:lnTo>
                    <a:pt x="159" y="80"/>
                  </a:lnTo>
                  <a:lnTo>
                    <a:pt x="157" y="56"/>
                  </a:lnTo>
                  <a:lnTo>
                    <a:pt x="157" y="32"/>
                  </a:lnTo>
                  <a:lnTo>
                    <a:pt x="157" y="12"/>
                  </a:lnTo>
                  <a:lnTo>
                    <a:pt x="135" y="24"/>
                  </a:lnTo>
                  <a:lnTo>
                    <a:pt x="111" y="44"/>
                  </a:lnTo>
                  <a:lnTo>
                    <a:pt x="87" y="68"/>
                  </a:lnTo>
                  <a:lnTo>
                    <a:pt x="63" y="94"/>
                  </a:lnTo>
                  <a:lnTo>
                    <a:pt x="41" y="123"/>
                  </a:lnTo>
                  <a:lnTo>
                    <a:pt x="22" y="150"/>
                  </a:lnTo>
                  <a:lnTo>
                    <a:pt x="7" y="174"/>
                  </a:lnTo>
                  <a:lnTo>
                    <a:pt x="0" y="193"/>
                  </a:lnTo>
                  <a:lnTo>
                    <a:pt x="109" y="244"/>
                  </a:lnTo>
                  <a:lnTo>
                    <a:pt x="92" y="266"/>
                  </a:lnTo>
                  <a:lnTo>
                    <a:pt x="75" y="288"/>
                  </a:lnTo>
                  <a:lnTo>
                    <a:pt x="63" y="305"/>
                  </a:lnTo>
                  <a:lnTo>
                    <a:pt x="58" y="312"/>
                  </a:lnTo>
                  <a:lnTo>
                    <a:pt x="82" y="355"/>
                  </a:lnTo>
                  <a:lnTo>
                    <a:pt x="111" y="408"/>
                  </a:lnTo>
                  <a:lnTo>
                    <a:pt x="145" y="471"/>
                  </a:lnTo>
                  <a:lnTo>
                    <a:pt x="179" y="539"/>
                  </a:lnTo>
                  <a:lnTo>
                    <a:pt x="210" y="604"/>
                  </a:lnTo>
                  <a:lnTo>
                    <a:pt x="237" y="667"/>
                  </a:lnTo>
                  <a:lnTo>
                    <a:pt x="258" y="722"/>
                  </a:lnTo>
                  <a:lnTo>
                    <a:pt x="270" y="766"/>
                  </a:lnTo>
                  <a:lnTo>
                    <a:pt x="287" y="717"/>
                  </a:lnTo>
                  <a:lnTo>
                    <a:pt x="314" y="657"/>
                  </a:lnTo>
                  <a:lnTo>
                    <a:pt x="343" y="589"/>
                  </a:lnTo>
                  <a:lnTo>
                    <a:pt x="374" y="519"/>
                  </a:lnTo>
                  <a:lnTo>
                    <a:pt x="403" y="452"/>
                  </a:lnTo>
                  <a:lnTo>
                    <a:pt x="429" y="394"/>
                  </a:lnTo>
                  <a:lnTo>
                    <a:pt x="449" y="350"/>
                  </a:lnTo>
                  <a:lnTo>
                    <a:pt x="458" y="326"/>
                  </a:lnTo>
                  <a:lnTo>
                    <a:pt x="405" y="261"/>
                  </a:lnTo>
                  <a:lnTo>
                    <a:pt x="497" y="239"/>
                  </a:lnTo>
                  <a:lnTo>
                    <a:pt x="487" y="206"/>
                  </a:lnTo>
                  <a:lnTo>
                    <a:pt x="473" y="169"/>
                  </a:lnTo>
                  <a:lnTo>
                    <a:pt x="458" y="135"/>
                  </a:lnTo>
                  <a:lnTo>
                    <a:pt x="444" y="102"/>
                  </a:lnTo>
                  <a:lnTo>
                    <a:pt x="427" y="68"/>
                  </a:lnTo>
                  <a:lnTo>
                    <a:pt x="415" y="41"/>
                  </a:lnTo>
                  <a:lnTo>
                    <a:pt x="403" y="17"/>
                  </a:lnTo>
                  <a:lnTo>
                    <a:pt x="393"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75" name="Freeform 123"/>
            <p:cNvSpPr>
              <a:spLocks/>
            </p:cNvSpPr>
            <p:nvPr/>
          </p:nvSpPr>
          <p:spPr bwMode="auto">
            <a:xfrm>
              <a:off x="3140" y="2212"/>
              <a:ext cx="22" cy="92"/>
            </a:xfrm>
            <a:custGeom>
              <a:avLst/>
              <a:gdLst>
                <a:gd name="T0" fmla="*/ 16 w 21"/>
                <a:gd name="T1" fmla="*/ 85 h 92"/>
                <a:gd name="T2" fmla="*/ 16 w 21"/>
                <a:gd name="T3" fmla="*/ 85 h 92"/>
                <a:gd name="T4" fmla="*/ 21 w 21"/>
                <a:gd name="T5" fmla="*/ 56 h 92"/>
                <a:gd name="T6" fmla="*/ 21 w 21"/>
                <a:gd name="T7" fmla="*/ 32 h 92"/>
                <a:gd name="T8" fmla="*/ 16 w 21"/>
                <a:gd name="T9" fmla="*/ 12 h 92"/>
                <a:gd name="T10" fmla="*/ 19 w 21"/>
                <a:gd name="T11" fmla="*/ 0 h 92"/>
                <a:gd name="T12" fmla="*/ 0 w 21"/>
                <a:gd name="T13" fmla="*/ 0 h 92"/>
                <a:gd name="T14" fmla="*/ 2 w 21"/>
                <a:gd name="T15" fmla="*/ 12 h 92"/>
                <a:gd name="T16" fmla="*/ 2 w 21"/>
                <a:gd name="T17" fmla="*/ 32 h 92"/>
                <a:gd name="T18" fmla="*/ 2 w 21"/>
                <a:gd name="T19" fmla="*/ 56 h 92"/>
                <a:gd name="T20" fmla="*/ 2 w 21"/>
                <a:gd name="T21" fmla="*/ 85 h 92"/>
                <a:gd name="T22" fmla="*/ 2 w 21"/>
                <a:gd name="T23" fmla="*/ 85 h 92"/>
                <a:gd name="T24" fmla="*/ 2 w 21"/>
                <a:gd name="T25" fmla="*/ 85 h 92"/>
                <a:gd name="T26" fmla="*/ 4 w 21"/>
                <a:gd name="T27" fmla="*/ 90 h 92"/>
                <a:gd name="T28" fmla="*/ 9 w 21"/>
                <a:gd name="T29" fmla="*/ 92 h 92"/>
                <a:gd name="T30" fmla="*/ 14 w 21"/>
                <a:gd name="T31" fmla="*/ 90 h 92"/>
                <a:gd name="T32" fmla="*/ 16 w 21"/>
                <a:gd name="T33" fmla="*/ 85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1" h="92">
                  <a:moveTo>
                    <a:pt x="16" y="85"/>
                  </a:moveTo>
                  <a:lnTo>
                    <a:pt x="16" y="85"/>
                  </a:lnTo>
                  <a:lnTo>
                    <a:pt x="21" y="56"/>
                  </a:lnTo>
                  <a:lnTo>
                    <a:pt x="21" y="32"/>
                  </a:lnTo>
                  <a:lnTo>
                    <a:pt x="16" y="12"/>
                  </a:lnTo>
                  <a:lnTo>
                    <a:pt x="19" y="0"/>
                  </a:lnTo>
                  <a:lnTo>
                    <a:pt x="0" y="0"/>
                  </a:lnTo>
                  <a:lnTo>
                    <a:pt x="2" y="12"/>
                  </a:lnTo>
                  <a:lnTo>
                    <a:pt x="2" y="32"/>
                  </a:lnTo>
                  <a:lnTo>
                    <a:pt x="2" y="56"/>
                  </a:lnTo>
                  <a:lnTo>
                    <a:pt x="2" y="85"/>
                  </a:lnTo>
                  <a:lnTo>
                    <a:pt x="2" y="85"/>
                  </a:lnTo>
                  <a:lnTo>
                    <a:pt x="2" y="85"/>
                  </a:lnTo>
                  <a:lnTo>
                    <a:pt x="4" y="90"/>
                  </a:lnTo>
                  <a:lnTo>
                    <a:pt x="9" y="92"/>
                  </a:lnTo>
                  <a:lnTo>
                    <a:pt x="14" y="90"/>
                  </a:lnTo>
                  <a:lnTo>
                    <a:pt x="16" y="8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76" name="Freeform 124"/>
            <p:cNvSpPr>
              <a:spLocks/>
            </p:cNvSpPr>
            <p:nvPr/>
          </p:nvSpPr>
          <p:spPr bwMode="auto">
            <a:xfrm>
              <a:off x="3008" y="2297"/>
              <a:ext cx="149" cy="654"/>
            </a:xfrm>
            <a:custGeom>
              <a:avLst/>
              <a:gdLst>
                <a:gd name="T0" fmla="*/ 0 w 137"/>
                <a:gd name="T1" fmla="*/ 649 h 654"/>
                <a:gd name="T2" fmla="*/ 14 w 137"/>
                <a:gd name="T3" fmla="*/ 647 h 654"/>
                <a:gd name="T4" fmla="*/ 31 w 137"/>
                <a:gd name="T5" fmla="*/ 570 h 654"/>
                <a:gd name="T6" fmla="*/ 48 w 137"/>
                <a:gd name="T7" fmla="*/ 485 h 654"/>
                <a:gd name="T8" fmla="*/ 65 w 137"/>
                <a:gd name="T9" fmla="*/ 396 h 654"/>
                <a:gd name="T10" fmla="*/ 82 w 137"/>
                <a:gd name="T11" fmla="*/ 306 h 654"/>
                <a:gd name="T12" fmla="*/ 99 w 137"/>
                <a:gd name="T13" fmla="*/ 220 h 654"/>
                <a:gd name="T14" fmla="*/ 113 w 137"/>
                <a:gd name="T15" fmla="*/ 137 h 654"/>
                <a:gd name="T16" fmla="*/ 128 w 137"/>
                <a:gd name="T17" fmla="*/ 63 h 654"/>
                <a:gd name="T18" fmla="*/ 137 w 137"/>
                <a:gd name="T19" fmla="*/ 0 h 654"/>
                <a:gd name="T20" fmla="*/ 123 w 137"/>
                <a:gd name="T21" fmla="*/ 0 h 654"/>
                <a:gd name="T22" fmla="*/ 113 w 137"/>
                <a:gd name="T23" fmla="*/ 63 h 654"/>
                <a:gd name="T24" fmla="*/ 99 w 137"/>
                <a:gd name="T25" fmla="*/ 137 h 654"/>
                <a:gd name="T26" fmla="*/ 84 w 137"/>
                <a:gd name="T27" fmla="*/ 220 h 654"/>
                <a:gd name="T28" fmla="*/ 68 w 137"/>
                <a:gd name="T29" fmla="*/ 306 h 654"/>
                <a:gd name="T30" fmla="*/ 51 w 137"/>
                <a:gd name="T31" fmla="*/ 396 h 654"/>
                <a:gd name="T32" fmla="*/ 34 w 137"/>
                <a:gd name="T33" fmla="*/ 485 h 654"/>
                <a:gd name="T34" fmla="*/ 17 w 137"/>
                <a:gd name="T35" fmla="*/ 570 h 654"/>
                <a:gd name="T36" fmla="*/ 0 w 137"/>
                <a:gd name="T37" fmla="*/ 647 h 654"/>
                <a:gd name="T38" fmla="*/ 14 w 137"/>
                <a:gd name="T39" fmla="*/ 645 h 654"/>
                <a:gd name="T40" fmla="*/ 0 w 137"/>
                <a:gd name="T41" fmla="*/ 647 h 654"/>
                <a:gd name="T42" fmla="*/ 2 w 137"/>
                <a:gd name="T43" fmla="*/ 652 h 654"/>
                <a:gd name="T44" fmla="*/ 7 w 137"/>
                <a:gd name="T45" fmla="*/ 654 h 654"/>
                <a:gd name="T46" fmla="*/ 12 w 137"/>
                <a:gd name="T47" fmla="*/ 652 h 654"/>
                <a:gd name="T48" fmla="*/ 14 w 137"/>
                <a:gd name="T49" fmla="*/ 647 h 654"/>
                <a:gd name="T50" fmla="*/ 0 w 137"/>
                <a:gd name="T51" fmla="*/ 649 h 6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37" h="654">
                  <a:moveTo>
                    <a:pt x="0" y="649"/>
                  </a:moveTo>
                  <a:lnTo>
                    <a:pt x="14" y="647"/>
                  </a:lnTo>
                  <a:lnTo>
                    <a:pt x="31" y="570"/>
                  </a:lnTo>
                  <a:lnTo>
                    <a:pt x="48" y="485"/>
                  </a:lnTo>
                  <a:lnTo>
                    <a:pt x="65" y="396"/>
                  </a:lnTo>
                  <a:lnTo>
                    <a:pt x="82" y="306"/>
                  </a:lnTo>
                  <a:lnTo>
                    <a:pt x="99" y="220"/>
                  </a:lnTo>
                  <a:lnTo>
                    <a:pt x="113" y="137"/>
                  </a:lnTo>
                  <a:lnTo>
                    <a:pt x="128" y="63"/>
                  </a:lnTo>
                  <a:lnTo>
                    <a:pt x="137" y="0"/>
                  </a:lnTo>
                  <a:lnTo>
                    <a:pt x="123" y="0"/>
                  </a:lnTo>
                  <a:lnTo>
                    <a:pt x="113" y="63"/>
                  </a:lnTo>
                  <a:lnTo>
                    <a:pt x="99" y="137"/>
                  </a:lnTo>
                  <a:lnTo>
                    <a:pt x="84" y="220"/>
                  </a:lnTo>
                  <a:lnTo>
                    <a:pt x="68" y="306"/>
                  </a:lnTo>
                  <a:lnTo>
                    <a:pt x="51" y="396"/>
                  </a:lnTo>
                  <a:lnTo>
                    <a:pt x="34" y="485"/>
                  </a:lnTo>
                  <a:lnTo>
                    <a:pt x="17" y="570"/>
                  </a:lnTo>
                  <a:lnTo>
                    <a:pt x="0" y="647"/>
                  </a:lnTo>
                  <a:lnTo>
                    <a:pt x="14" y="645"/>
                  </a:lnTo>
                  <a:lnTo>
                    <a:pt x="0" y="647"/>
                  </a:lnTo>
                  <a:lnTo>
                    <a:pt x="2" y="652"/>
                  </a:lnTo>
                  <a:lnTo>
                    <a:pt x="7" y="654"/>
                  </a:lnTo>
                  <a:lnTo>
                    <a:pt x="12" y="652"/>
                  </a:lnTo>
                  <a:lnTo>
                    <a:pt x="14" y="647"/>
                  </a:lnTo>
                  <a:lnTo>
                    <a:pt x="0" y="64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77" name="Freeform 125"/>
            <p:cNvSpPr>
              <a:spLocks/>
            </p:cNvSpPr>
            <p:nvPr/>
          </p:nvSpPr>
          <p:spPr bwMode="auto">
            <a:xfrm>
              <a:off x="2891" y="2314"/>
              <a:ext cx="133" cy="632"/>
            </a:xfrm>
            <a:custGeom>
              <a:avLst/>
              <a:gdLst>
                <a:gd name="T0" fmla="*/ 0 w 122"/>
                <a:gd name="T1" fmla="*/ 7 h 632"/>
                <a:gd name="T2" fmla="*/ 0 w 122"/>
                <a:gd name="T3" fmla="*/ 7 h 632"/>
                <a:gd name="T4" fmla="*/ 7 w 122"/>
                <a:gd name="T5" fmla="*/ 79 h 632"/>
                <a:gd name="T6" fmla="*/ 16 w 122"/>
                <a:gd name="T7" fmla="*/ 161 h 632"/>
                <a:gd name="T8" fmla="*/ 28 w 122"/>
                <a:gd name="T9" fmla="*/ 246 h 632"/>
                <a:gd name="T10" fmla="*/ 41 w 122"/>
                <a:gd name="T11" fmla="*/ 333 h 632"/>
                <a:gd name="T12" fmla="*/ 57 w 122"/>
                <a:gd name="T13" fmla="*/ 420 h 632"/>
                <a:gd name="T14" fmla="*/ 72 w 122"/>
                <a:gd name="T15" fmla="*/ 500 h 632"/>
                <a:gd name="T16" fmla="*/ 91 w 122"/>
                <a:gd name="T17" fmla="*/ 574 h 632"/>
                <a:gd name="T18" fmla="*/ 108 w 122"/>
                <a:gd name="T19" fmla="*/ 632 h 632"/>
                <a:gd name="T20" fmla="*/ 122 w 122"/>
                <a:gd name="T21" fmla="*/ 628 h 632"/>
                <a:gd name="T22" fmla="*/ 106 w 122"/>
                <a:gd name="T23" fmla="*/ 570 h 632"/>
                <a:gd name="T24" fmla="*/ 86 w 122"/>
                <a:gd name="T25" fmla="*/ 500 h 632"/>
                <a:gd name="T26" fmla="*/ 72 w 122"/>
                <a:gd name="T27" fmla="*/ 420 h 632"/>
                <a:gd name="T28" fmla="*/ 55 w 122"/>
                <a:gd name="T29" fmla="*/ 333 h 632"/>
                <a:gd name="T30" fmla="*/ 43 w 122"/>
                <a:gd name="T31" fmla="*/ 246 h 632"/>
                <a:gd name="T32" fmla="*/ 31 w 122"/>
                <a:gd name="T33" fmla="*/ 161 h 632"/>
                <a:gd name="T34" fmla="*/ 21 w 122"/>
                <a:gd name="T35" fmla="*/ 79 h 632"/>
                <a:gd name="T36" fmla="*/ 14 w 122"/>
                <a:gd name="T37" fmla="*/ 7 h 632"/>
                <a:gd name="T38" fmla="*/ 14 w 122"/>
                <a:gd name="T39" fmla="*/ 7 h 632"/>
                <a:gd name="T40" fmla="*/ 14 w 122"/>
                <a:gd name="T41" fmla="*/ 7 h 632"/>
                <a:gd name="T42" fmla="*/ 12 w 122"/>
                <a:gd name="T43" fmla="*/ 2 h 632"/>
                <a:gd name="T44" fmla="*/ 7 w 122"/>
                <a:gd name="T45" fmla="*/ 0 h 632"/>
                <a:gd name="T46" fmla="*/ 2 w 122"/>
                <a:gd name="T47" fmla="*/ 2 h 632"/>
                <a:gd name="T48" fmla="*/ 0 w 122"/>
                <a:gd name="T49" fmla="*/ 7 h 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2" h="632">
                  <a:moveTo>
                    <a:pt x="0" y="7"/>
                  </a:moveTo>
                  <a:lnTo>
                    <a:pt x="0" y="7"/>
                  </a:lnTo>
                  <a:lnTo>
                    <a:pt x="7" y="79"/>
                  </a:lnTo>
                  <a:lnTo>
                    <a:pt x="16" y="161"/>
                  </a:lnTo>
                  <a:lnTo>
                    <a:pt x="28" y="246"/>
                  </a:lnTo>
                  <a:lnTo>
                    <a:pt x="41" y="333"/>
                  </a:lnTo>
                  <a:lnTo>
                    <a:pt x="57" y="420"/>
                  </a:lnTo>
                  <a:lnTo>
                    <a:pt x="72" y="500"/>
                  </a:lnTo>
                  <a:lnTo>
                    <a:pt x="91" y="574"/>
                  </a:lnTo>
                  <a:lnTo>
                    <a:pt x="108" y="632"/>
                  </a:lnTo>
                  <a:lnTo>
                    <a:pt x="122" y="628"/>
                  </a:lnTo>
                  <a:lnTo>
                    <a:pt x="106" y="570"/>
                  </a:lnTo>
                  <a:lnTo>
                    <a:pt x="86" y="500"/>
                  </a:lnTo>
                  <a:lnTo>
                    <a:pt x="72" y="420"/>
                  </a:lnTo>
                  <a:lnTo>
                    <a:pt x="55" y="333"/>
                  </a:lnTo>
                  <a:lnTo>
                    <a:pt x="43" y="246"/>
                  </a:lnTo>
                  <a:lnTo>
                    <a:pt x="31" y="161"/>
                  </a:lnTo>
                  <a:lnTo>
                    <a:pt x="21" y="79"/>
                  </a:lnTo>
                  <a:lnTo>
                    <a:pt x="14" y="7"/>
                  </a:lnTo>
                  <a:lnTo>
                    <a:pt x="14" y="7"/>
                  </a:lnTo>
                  <a:lnTo>
                    <a:pt x="14" y="7"/>
                  </a:lnTo>
                  <a:lnTo>
                    <a:pt x="12" y="2"/>
                  </a:lnTo>
                  <a:lnTo>
                    <a:pt x="7" y="0"/>
                  </a:lnTo>
                  <a:lnTo>
                    <a:pt x="2" y="2"/>
                  </a:lnTo>
                  <a:lnTo>
                    <a:pt x="0"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78" name="Freeform 126"/>
            <p:cNvSpPr>
              <a:spLocks/>
            </p:cNvSpPr>
            <p:nvPr/>
          </p:nvSpPr>
          <p:spPr bwMode="auto">
            <a:xfrm>
              <a:off x="2883" y="2215"/>
              <a:ext cx="24" cy="106"/>
            </a:xfrm>
            <a:custGeom>
              <a:avLst/>
              <a:gdLst>
                <a:gd name="T0" fmla="*/ 12 w 22"/>
                <a:gd name="T1" fmla="*/ 17 h 106"/>
                <a:gd name="T2" fmla="*/ 0 w 22"/>
                <a:gd name="T3" fmla="*/ 9 h 106"/>
                <a:gd name="T4" fmla="*/ 0 w 22"/>
                <a:gd name="T5" fmla="*/ 29 h 106"/>
                <a:gd name="T6" fmla="*/ 0 w 22"/>
                <a:gd name="T7" fmla="*/ 53 h 106"/>
                <a:gd name="T8" fmla="*/ 5 w 22"/>
                <a:gd name="T9" fmla="*/ 77 h 106"/>
                <a:gd name="T10" fmla="*/ 8 w 22"/>
                <a:gd name="T11" fmla="*/ 106 h 106"/>
                <a:gd name="T12" fmla="*/ 22 w 22"/>
                <a:gd name="T13" fmla="*/ 106 h 106"/>
                <a:gd name="T14" fmla="*/ 20 w 22"/>
                <a:gd name="T15" fmla="*/ 77 h 106"/>
                <a:gd name="T16" fmla="*/ 20 w 22"/>
                <a:gd name="T17" fmla="*/ 53 h 106"/>
                <a:gd name="T18" fmla="*/ 20 w 22"/>
                <a:gd name="T19" fmla="*/ 29 h 106"/>
                <a:gd name="T20" fmla="*/ 20 w 22"/>
                <a:gd name="T21" fmla="*/ 9 h 106"/>
                <a:gd name="T22" fmla="*/ 8 w 22"/>
                <a:gd name="T23" fmla="*/ 2 h 106"/>
                <a:gd name="T24" fmla="*/ 20 w 22"/>
                <a:gd name="T25" fmla="*/ 9 h 106"/>
                <a:gd name="T26" fmla="*/ 17 w 22"/>
                <a:gd name="T27" fmla="*/ 2 h 106"/>
                <a:gd name="T28" fmla="*/ 10 w 22"/>
                <a:gd name="T29" fmla="*/ 0 h 106"/>
                <a:gd name="T30" fmla="*/ 3 w 22"/>
                <a:gd name="T31" fmla="*/ 2 h 106"/>
                <a:gd name="T32" fmla="*/ 0 w 22"/>
                <a:gd name="T33" fmla="*/ 9 h 106"/>
                <a:gd name="T34" fmla="*/ 12 w 22"/>
                <a:gd name="T35" fmla="*/ 1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 h="106">
                  <a:moveTo>
                    <a:pt x="12" y="17"/>
                  </a:moveTo>
                  <a:lnTo>
                    <a:pt x="0" y="9"/>
                  </a:lnTo>
                  <a:lnTo>
                    <a:pt x="0" y="29"/>
                  </a:lnTo>
                  <a:lnTo>
                    <a:pt x="0" y="53"/>
                  </a:lnTo>
                  <a:lnTo>
                    <a:pt x="5" y="77"/>
                  </a:lnTo>
                  <a:lnTo>
                    <a:pt x="8" y="106"/>
                  </a:lnTo>
                  <a:lnTo>
                    <a:pt x="22" y="106"/>
                  </a:lnTo>
                  <a:lnTo>
                    <a:pt x="20" y="77"/>
                  </a:lnTo>
                  <a:lnTo>
                    <a:pt x="20" y="53"/>
                  </a:lnTo>
                  <a:lnTo>
                    <a:pt x="20" y="29"/>
                  </a:lnTo>
                  <a:lnTo>
                    <a:pt x="20" y="9"/>
                  </a:lnTo>
                  <a:lnTo>
                    <a:pt x="8" y="2"/>
                  </a:lnTo>
                  <a:lnTo>
                    <a:pt x="20" y="9"/>
                  </a:lnTo>
                  <a:lnTo>
                    <a:pt x="17" y="2"/>
                  </a:lnTo>
                  <a:lnTo>
                    <a:pt x="10" y="0"/>
                  </a:lnTo>
                  <a:lnTo>
                    <a:pt x="3" y="2"/>
                  </a:lnTo>
                  <a:lnTo>
                    <a:pt x="0" y="9"/>
                  </a:lnTo>
                  <a:lnTo>
                    <a:pt x="12"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79" name="Freeform 127"/>
            <p:cNvSpPr>
              <a:spLocks/>
            </p:cNvSpPr>
            <p:nvPr/>
          </p:nvSpPr>
          <p:spPr bwMode="auto">
            <a:xfrm>
              <a:off x="2716" y="2217"/>
              <a:ext cx="180" cy="196"/>
            </a:xfrm>
            <a:custGeom>
              <a:avLst/>
              <a:gdLst>
                <a:gd name="T0" fmla="*/ 10 w 166"/>
                <a:gd name="T1" fmla="*/ 181 h 196"/>
                <a:gd name="T2" fmla="*/ 14 w 166"/>
                <a:gd name="T3" fmla="*/ 191 h 196"/>
                <a:gd name="T4" fmla="*/ 22 w 166"/>
                <a:gd name="T5" fmla="*/ 172 h 196"/>
                <a:gd name="T6" fmla="*/ 36 w 166"/>
                <a:gd name="T7" fmla="*/ 150 h 196"/>
                <a:gd name="T8" fmla="*/ 55 w 166"/>
                <a:gd name="T9" fmla="*/ 123 h 196"/>
                <a:gd name="T10" fmla="*/ 77 w 166"/>
                <a:gd name="T11" fmla="*/ 94 h 196"/>
                <a:gd name="T12" fmla="*/ 99 w 166"/>
                <a:gd name="T13" fmla="*/ 68 h 196"/>
                <a:gd name="T14" fmla="*/ 123 w 166"/>
                <a:gd name="T15" fmla="*/ 44 h 196"/>
                <a:gd name="T16" fmla="*/ 147 w 166"/>
                <a:gd name="T17" fmla="*/ 27 h 196"/>
                <a:gd name="T18" fmla="*/ 166 w 166"/>
                <a:gd name="T19" fmla="*/ 15 h 196"/>
                <a:gd name="T20" fmla="*/ 162 w 166"/>
                <a:gd name="T21" fmla="*/ 0 h 196"/>
                <a:gd name="T22" fmla="*/ 137 w 166"/>
                <a:gd name="T23" fmla="*/ 12 h 196"/>
                <a:gd name="T24" fmla="*/ 113 w 166"/>
                <a:gd name="T25" fmla="*/ 34 h 196"/>
                <a:gd name="T26" fmla="*/ 89 w 166"/>
                <a:gd name="T27" fmla="*/ 58 h 196"/>
                <a:gd name="T28" fmla="*/ 63 w 166"/>
                <a:gd name="T29" fmla="*/ 85 h 196"/>
                <a:gd name="T30" fmla="*/ 41 w 166"/>
                <a:gd name="T31" fmla="*/ 114 h 196"/>
                <a:gd name="T32" fmla="*/ 22 w 166"/>
                <a:gd name="T33" fmla="*/ 140 h 196"/>
                <a:gd name="T34" fmla="*/ 7 w 166"/>
                <a:gd name="T35" fmla="*/ 167 h 196"/>
                <a:gd name="T36" fmla="*/ 0 w 166"/>
                <a:gd name="T37" fmla="*/ 186 h 196"/>
                <a:gd name="T38" fmla="*/ 5 w 166"/>
                <a:gd name="T39" fmla="*/ 196 h 196"/>
                <a:gd name="T40" fmla="*/ 0 w 166"/>
                <a:gd name="T41" fmla="*/ 186 h 196"/>
                <a:gd name="T42" fmla="*/ 0 w 166"/>
                <a:gd name="T43" fmla="*/ 193 h 196"/>
                <a:gd name="T44" fmla="*/ 5 w 166"/>
                <a:gd name="T45" fmla="*/ 196 h 196"/>
                <a:gd name="T46" fmla="*/ 12 w 166"/>
                <a:gd name="T47" fmla="*/ 196 h 196"/>
                <a:gd name="T48" fmla="*/ 14 w 166"/>
                <a:gd name="T49" fmla="*/ 191 h 196"/>
                <a:gd name="T50" fmla="*/ 10 w 166"/>
                <a:gd name="T51" fmla="*/ 181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6" h="196">
                  <a:moveTo>
                    <a:pt x="10" y="181"/>
                  </a:moveTo>
                  <a:lnTo>
                    <a:pt x="14" y="191"/>
                  </a:lnTo>
                  <a:lnTo>
                    <a:pt x="22" y="172"/>
                  </a:lnTo>
                  <a:lnTo>
                    <a:pt x="36" y="150"/>
                  </a:lnTo>
                  <a:lnTo>
                    <a:pt x="55" y="123"/>
                  </a:lnTo>
                  <a:lnTo>
                    <a:pt x="77" y="94"/>
                  </a:lnTo>
                  <a:lnTo>
                    <a:pt x="99" y="68"/>
                  </a:lnTo>
                  <a:lnTo>
                    <a:pt x="123" y="44"/>
                  </a:lnTo>
                  <a:lnTo>
                    <a:pt x="147" y="27"/>
                  </a:lnTo>
                  <a:lnTo>
                    <a:pt x="166" y="15"/>
                  </a:lnTo>
                  <a:lnTo>
                    <a:pt x="162" y="0"/>
                  </a:lnTo>
                  <a:lnTo>
                    <a:pt x="137" y="12"/>
                  </a:lnTo>
                  <a:lnTo>
                    <a:pt x="113" y="34"/>
                  </a:lnTo>
                  <a:lnTo>
                    <a:pt x="89" y="58"/>
                  </a:lnTo>
                  <a:lnTo>
                    <a:pt x="63" y="85"/>
                  </a:lnTo>
                  <a:lnTo>
                    <a:pt x="41" y="114"/>
                  </a:lnTo>
                  <a:lnTo>
                    <a:pt x="22" y="140"/>
                  </a:lnTo>
                  <a:lnTo>
                    <a:pt x="7" y="167"/>
                  </a:lnTo>
                  <a:lnTo>
                    <a:pt x="0" y="186"/>
                  </a:lnTo>
                  <a:lnTo>
                    <a:pt x="5" y="196"/>
                  </a:lnTo>
                  <a:lnTo>
                    <a:pt x="0" y="186"/>
                  </a:lnTo>
                  <a:lnTo>
                    <a:pt x="0" y="193"/>
                  </a:lnTo>
                  <a:lnTo>
                    <a:pt x="5" y="196"/>
                  </a:lnTo>
                  <a:lnTo>
                    <a:pt x="12" y="196"/>
                  </a:lnTo>
                  <a:lnTo>
                    <a:pt x="14" y="191"/>
                  </a:lnTo>
                  <a:lnTo>
                    <a:pt x="10" y="181"/>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80" name="Freeform 128"/>
            <p:cNvSpPr>
              <a:spLocks/>
            </p:cNvSpPr>
            <p:nvPr/>
          </p:nvSpPr>
          <p:spPr bwMode="auto">
            <a:xfrm>
              <a:off x="2721" y="2398"/>
              <a:ext cx="128" cy="65"/>
            </a:xfrm>
            <a:custGeom>
              <a:avLst/>
              <a:gdLst>
                <a:gd name="T0" fmla="*/ 118 w 118"/>
                <a:gd name="T1" fmla="*/ 63 h 65"/>
                <a:gd name="T2" fmla="*/ 113 w 118"/>
                <a:gd name="T3" fmla="*/ 51 h 65"/>
                <a:gd name="T4" fmla="*/ 5 w 118"/>
                <a:gd name="T5" fmla="*/ 0 h 65"/>
                <a:gd name="T6" fmla="*/ 0 w 118"/>
                <a:gd name="T7" fmla="*/ 15 h 65"/>
                <a:gd name="T8" fmla="*/ 108 w 118"/>
                <a:gd name="T9" fmla="*/ 65 h 65"/>
                <a:gd name="T10" fmla="*/ 104 w 118"/>
                <a:gd name="T11" fmla="*/ 53 h 65"/>
                <a:gd name="T12" fmla="*/ 108 w 118"/>
                <a:gd name="T13" fmla="*/ 65 h 65"/>
                <a:gd name="T14" fmla="*/ 116 w 118"/>
                <a:gd name="T15" fmla="*/ 65 h 65"/>
                <a:gd name="T16" fmla="*/ 118 w 118"/>
                <a:gd name="T17" fmla="*/ 61 h 65"/>
                <a:gd name="T18" fmla="*/ 118 w 118"/>
                <a:gd name="T19" fmla="*/ 53 h 65"/>
                <a:gd name="T20" fmla="*/ 113 w 118"/>
                <a:gd name="T21" fmla="*/ 51 h 65"/>
                <a:gd name="T22" fmla="*/ 118 w 118"/>
                <a:gd name="T23" fmla="*/ 6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18" h="65">
                  <a:moveTo>
                    <a:pt x="118" y="63"/>
                  </a:moveTo>
                  <a:lnTo>
                    <a:pt x="113" y="51"/>
                  </a:lnTo>
                  <a:lnTo>
                    <a:pt x="5" y="0"/>
                  </a:lnTo>
                  <a:lnTo>
                    <a:pt x="0" y="15"/>
                  </a:lnTo>
                  <a:lnTo>
                    <a:pt x="108" y="65"/>
                  </a:lnTo>
                  <a:lnTo>
                    <a:pt x="104" y="53"/>
                  </a:lnTo>
                  <a:lnTo>
                    <a:pt x="108" y="65"/>
                  </a:lnTo>
                  <a:lnTo>
                    <a:pt x="116" y="65"/>
                  </a:lnTo>
                  <a:lnTo>
                    <a:pt x="118" y="61"/>
                  </a:lnTo>
                  <a:lnTo>
                    <a:pt x="118" y="53"/>
                  </a:lnTo>
                  <a:lnTo>
                    <a:pt x="113" y="51"/>
                  </a:lnTo>
                  <a:lnTo>
                    <a:pt x="118" y="6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81" name="Freeform 129"/>
            <p:cNvSpPr>
              <a:spLocks/>
            </p:cNvSpPr>
            <p:nvPr/>
          </p:nvSpPr>
          <p:spPr bwMode="auto">
            <a:xfrm>
              <a:off x="2779" y="2451"/>
              <a:ext cx="70" cy="82"/>
            </a:xfrm>
            <a:custGeom>
              <a:avLst/>
              <a:gdLst>
                <a:gd name="T0" fmla="*/ 14 w 65"/>
                <a:gd name="T1" fmla="*/ 70 h 82"/>
                <a:gd name="T2" fmla="*/ 14 w 65"/>
                <a:gd name="T3" fmla="*/ 78 h 82"/>
                <a:gd name="T4" fmla="*/ 19 w 65"/>
                <a:gd name="T5" fmla="*/ 70 h 82"/>
                <a:gd name="T6" fmla="*/ 31 w 65"/>
                <a:gd name="T7" fmla="*/ 53 h 82"/>
                <a:gd name="T8" fmla="*/ 48 w 65"/>
                <a:gd name="T9" fmla="*/ 32 h 82"/>
                <a:gd name="T10" fmla="*/ 65 w 65"/>
                <a:gd name="T11" fmla="*/ 10 h 82"/>
                <a:gd name="T12" fmla="*/ 51 w 65"/>
                <a:gd name="T13" fmla="*/ 0 h 82"/>
                <a:gd name="T14" fmla="*/ 34 w 65"/>
                <a:gd name="T15" fmla="*/ 22 h 82"/>
                <a:gd name="T16" fmla="*/ 17 w 65"/>
                <a:gd name="T17" fmla="*/ 44 h 82"/>
                <a:gd name="T18" fmla="*/ 5 w 65"/>
                <a:gd name="T19" fmla="*/ 61 h 82"/>
                <a:gd name="T20" fmla="*/ 0 w 65"/>
                <a:gd name="T21" fmla="*/ 68 h 82"/>
                <a:gd name="T22" fmla="*/ 0 w 65"/>
                <a:gd name="T23" fmla="*/ 75 h 82"/>
                <a:gd name="T24" fmla="*/ 0 w 65"/>
                <a:gd name="T25" fmla="*/ 68 h 82"/>
                <a:gd name="T26" fmla="*/ 0 w 65"/>
                <a:gd name="T27" fmla="*/ 75 h 82"/>
                <a:gd name="T28" fmla="*/ 5 w 65"/>
                <a:gd name="T29" fmla="*/ 80 h 82"/>
                <a:gd name="T30" fmla="*/ 10 w 65"/>
                <a:gd name="T31" fmla="*/ 82 h 82"/>
                <a:gd name="T32" fmla="*/ 14 w 65"/>
                <a:gd name="T33" fmla="*/ 78 h 82"/>
                <a:gd name="T34" fmla="*/ 14 w 65"/>
                <a:gd name="T35" fmla="*/ 70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5" h="82">
                  <a:moveTo>
                    <a:pt x="14" y="70"/>
                  </a:moveTo>
                  <a:lnTo>
                    <a:pt x="14" y="78"/>
                  </a:lnTo>
                  <a:lnTo>
                    <a:pt x="19" y="70"/>
                  </a:lnTo>
                  <a:lnTo>
                    <a:pt x="31" y="53"/>
                  </a:lnTo>
                  <a:lnTo>
                    <a:pt x="48" y="32"/>
                  </a:lnTo>
                  <a:lnTo>
                    <a:pt x="65" y="10"/>
                  </a:lnTo>
                  <a:lnTo>
                    <a:pt x="51" y="0"/>
                  </a:lnTo>
                  <a:lnTo>
                    <a:pt x="34" y="22"/>
                  </a:lnTo>
                  <a:lnTo>
                    <a:pt x="17" y="44"/>
                  </a:lnTo>
                  <a:lnTo>
                    <a:pt x="5" y="61"/>
                  </a:lnTo>
                  <a:lnTo>
                    <a:pt x="0" y="68"/>
                  </a:lnTo>
                  <a:lnTo>
                    <a:pt x="0" y="75"/>
                  </a:lnTo>
                  <a:lnTo>
                    <a:pt x="0" y="68"/>
                  </a:lnTo>
                  <a:lnTo>
                    <a:pt x="0" y="75"/>
                  </a:lnTo>
                  <a:lnTo>
                    <a:pt x="5" y="80"/>
                  </a:lnTo>
                  <a:lnTo>
                    <a:pt x="10" y="82"/>
                  </a:lnTo>
                  <a:lnTo>
                    <a:pt x="14" y="78"/>
                  </a:lnTo>
                  <a:lnTo>
                    <a:pt x="14" y="7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82" name="Freeform 130"/>
            <p:cNvSpPr>
              <a:spLocks/>
            </p:cNvSpPr>
            <p:nvPr/>
          </p:nvSpPr>
          <p:spPr bwMode="auto">
            <a:xfrm>
              <a:off x="2779" y="2521"/>
              <a:ext cx="245" cy="464"/>
            </a:xfrm>
            <a:custGeom>
              <a:avLst/>
              <a:gdLst>
                <a:gd name="T0" fmla="*/ 212 w 226"/>
                <a:gd name="T1" fmla="*/ 454 h 464"/>
                <a:gd name="T2" fmla="*/ 226 w 226"/>
                <a:gd name="T3" fmla="*/ 457 h 464"/>
                <a:gd name="T4" fmla="*/ 214 w 226"/>
                <a:gd name="T5" fmla="*/ 411 h 464"/>
                <a:gd name="T6" fmla="*/ 193 w 226"/>
                <a:gd name="T7" fmla="*/ 355 h 464"/>
                <a:gd name="T8" fmla="*/ 166 w 226"/>
                <a:gd name="T9" fmla="*/ 293 h 464"/>
                <a:gd name="T10" fmla="*/ 135 w 226"/>
                <a:gd name="T11" fmla="*/ 227 h 464"/>
                <a:gd name="T12" fmla="*/ 101 w 226"/>
                <a:gd name="T13" fmla="*/ 160 h 464"/>
                <a:gd name="T14" fmla="*/ 67 w 226"/>
                <a:gd name="T15" fmla="*/ 97 h 464"/>
                <a:gd name="T16" fmla="*/ 38 w 226"/>
                <a:gd name="T17" fmla="*/ 44 h 464"/>
                <a:gd name="T18" fmla="*/ 14 w 226"/>
                <a:gd name="T19" fmla="*/ 0 h 464"/>
                <a:gd name="T20" fmla="*/ 0 w 226"/>
                <a:gd name="T21" fmla="*/ 5 h 464"/>
                <a:gd name="T22" fmla="*/ 24 w 226"/>
                <a:gd name="T23" fmla="*/ 49 h 464"/>
                <a:gd name="T24" fmla="*/ 53 w 226"/>
                <a:gd name="T25" fmla="*/ 102 h 464"/>
                <a:gd name="T26" fmla="*/ 87 w 226"/>
                <a:gd name="T27" fmla="*/ 165 h 464"/>
                <a:gd name="T28" fmla="*/ 120 w 226"/>
                <a:gd name="T29" fmla="*/ 232 h 464"/>
                <a:gd name="T30" fmla="*/ 152 w 226"/>
                <a:gd name="T31" fmla="*/ 297 h 464"/>
                <a:gd name="T32" fmla="*/ 178 w 226"/>
                <a:gd name="T33" fmla="*/ 360 h 464"/>
                <a:gd name="T34" fmla="*/ 200 w 226"/>
                <a:gd name="T35" fmla="*/ 416 h 464"/>
                <a:gd name="T36" fmla="*/ 212 w 226"/>
                <a:gd name="T37" fmla="*/ 457 h 464"/>
                <a:gd name="T38" fmla="*/ 226 w 226"/>
                <a:gd name="T39" fmla="*/ 459 h 464"/>
                <a:gd name="T40" fmla="*/ 212 w 226"/>
                <a:gd name="T41" fmla="*/ 457 h 464"/>
                <a:gd name="T42" fmla="*/ 214 w 226"/>
                <a:gd name="T43" fmla="*/ 462 h 464"/>
                <a:gd name="T44" fmla="*/ 219 w 226"/>
                <a:gd name="T45" fmla="*/ 464 h 464"/>
                <a:gd name="T46" fmla="*/ 224 w 226"/>
                <a:gd name="T47" fmla="*/ 462 h 464"/>
                <a:gd name="T48" fmla="*/ 226 w 226"/>
                <a:gd name="T49" fmla="*/ 457 h 464"/>
                <a:gd name="T50" fmla="*/ 212 w 226"/>
                <a:gd name="T51" fmla="*/ 454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26" h="464">
                  <a:moveTo>
                    <a:pt x="212" y="454"/>
                  </a:moveTo>
                  <a:lnTo>
                    <a:pt x="226" y="457"/>
                  </a:lnTo>
                  <a:lnTo>
                    <a:pt x="214" y="411"/>
                  </a:lnTo>
                  <a:lnTo>
                    <a:pt x="193" y="355"/>
                  </a:lnTo>
                  <a:lnTo>
                    <a:pt x="166" y="293"/>
                  </a:lnTo>
                  <a:lnTo>
                    <a:pt x="135" y="227"/>
                  </a:lnTo>
                  <a:lnTo>
                    <a:pt x="101" y="160"/>
                  </a:lnTo>
                  <a:lnTo>
                    <a:pt x="67" y="97"/>
                  </a:lnTo>
                  <a:lnTo>
                    <a:pt x="38" y="44"/>
                  </a:lnTo>
                  <a:lnTo>
                    <a:pt x="14" y="0"/>
                  </a:lnTo>
                  <a:lnTo>
                    <a:pt x="0" y="5"/>
                  </a:lnTo>
                  <a:lnTo>
                    <a:pt x="24" y="49"/>
                  </a:lnTo>
                  <a:lnTo>
                    <a:pt x="53" y="102"/>
                  </a:lnTo>
                  <a:lnTo>
                    <a:pt x="87" y="165"/>
                  </a:lnTo>
                  <a:lnTo>
                    <a:pt x="120" y="232"/>
                  </a:lnTo>
                  <a:lnTo>
                    <a:pt x="152" y="297"/>
                  </a:lnTo>
                  <a:lnTo>
                    <a:pt x="178" y="360"/>
                  </a:lnTo>
                  <a:lnTo>
                    <a:pt x="200" y="416"/>
                  </a:lnTo>
                  <a:lnTo>
                    <a:pt x="212" y="457"/>
                  </a:lnTo>
                  <a:lnTo>
                    <a:pt x="226" y="459"/>
                  </a:lnTo>
                  <a:lnTo>
                    <a:pt x="212" y="457"/>
                  </a:lnTo>
                  <a:lnTo>
                    <a:pt x="214" y="462"/>
                  </a:lnTo>
                  <a:lnTo>
                    <a:pt x="219" y="464"/>
                  </a:lnTo>
                  <a:lnTo>
                    <a:pt x="224" y="462"/>
                  </a:lnTo>
                  <a:lnTo>
                    <a:pt x="226" y="457"/>
                  </a:lnTo>
                  <a:lnTo>
                    <a:pt x="212" y="45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83" name="Freeform 131"/>
            <p:cNvSpPr>
              <a:spLocks/>
            </p:cNvSpPr>
            <p:nvPr/>
          </p:nvSpPr>
          <p:spPr bwMode="auto">
            <a:xfrm>
              <a:off x="3008" y="2531"/>
              <a:ext cx="220" cy="449"/>
            </a:xfrm>
            <a:custGeom>
              <a:avLst/>
              <a:gdLst>
                <a:gd name="T0" fmla="*/ 188 w 203"/>
                <a:gd name="T1" fmla="*/ 12 h 449"/>
                <a:gd name="T2" fmla="*/ 188 w 203"/>
                <a:gd name="T3" fmla="*/ 5 h 449"/>
                <a:gd name="T4" fmla="*/ 178 w 203"/>
                <a:gd name="T5" fmla="*/ 29 h 449"/>
                <a:gd name="T6" fmla="*/ 159 w 203"/>
                <a:gd name="T7" fmla="*/ 72 h 449"/>
                <a:gd name="T8" fmla="*/ 133 w 203"/>
                <a:gd name="T9" fmla="*/ 130 h 449"/>
                <a:gd name="T10" fmla="*/ 104 w 203"/>
                <a:gd name="T11" fmla="*/ 198 h 449"/>
                <a:gd name="T12" fmla="*/ 72 w 203"/>
                <a:gd name="T13" fmla="*/ 268 h 449"/>
                <a:gd name="T14" fmla="*/ 43 w 203"/>
                <a:gd name="T15" fmla="*/ 336 h 449"/>
                <a:gd name="T16" fmla="*/ 17 w 203"/>
                <a:gd name="T17" fmla="*/ 396 h 449"/>
                <a:gd name="T18" fmla="*/ 0 w 203"/>
                <a:gd name="T19" fmla="*/ 444 h 449"/>
                <a:gd name="T20" fmla="*/ 14 w 203"/>
                <a:gd name="T21" fmla="*/ 449 h 449"/>
                <a:gd name="T22" fmla="*/ 31 w 203"/>
                <a:gd name="T23" fmla="*/ 401 h 449"/>
                <a:gd name="T24" fmla="*/ 58 w 203"/>
                <a:gd name="T25" fmla="*/ 341 h 449"/>
                <a:gd name="T26" fmla="*/ 87 w 203"/>
                <a:gd name="T27" fmla="*/ 273 h 449"/>
                <a:gd name="T28" fmla="*/ 118 w 203"/>
                <a:gd name="T29" fmla="*/ 203 h 449"/>
                <a:gd name="T30" fmla="*/ 147 w 203"/>
                <a:gd name="T31" fmla="*/ 135 h 449"/>
                <a:gd name="T32" fmla="*/ 174 w 203"/>
                <a:gd name="T33" fmla="*/ 77 h 449"/>
                <a:gd name="T34" fmla="*/ 193 w 203"/>
                <a:gd name="T35" fmla="*/ 34 h 449"/>
                <a:gd name="T36" fmla="*/ 203 w 203"/>
                <a:gd name="T37" fmla="*/ 10 h 449"/>
                <a:gd name="T38" fmla="*/ 203 w 203"/>
                <a:gd name="T39" fmla="*/ 2 h 449"/>
                <a:gd name="T40" fmla="*/ 203 w 203"/>
                <a:gd name="T41" fmla="*/ 10 h 449"/>
                <a:gd name="T42" fmla="*/ 203 w 203"/>
                <a:gd name="T43" fmla="*/ 2 h 449"/>
                <a:gd name="T44" fmla="*/ 198 w 203"/>
                <a:gd name="T45" fmla="*/ 0 h 449"/>
                <a:gd name="T46" fmla="*/ 193 w 203"/>
                <a:gd name="T47" fmla="*/ 0 h 449"/>
                <a:gd name="T48" fmla="*/ 188 w 203"/>
                <a:gd name="T49" fmla="*/ 5 h 449"/>
                <a:gd name="T50" fmla="*/ 188 w 203"/>
                <a:gd name="T51" fmla="*/ 12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3" h="449">
                  <a:moveTo>
                    <a:pt x="188" y="12"/>
                  </a:moveTo>
                  <a:lnTo>
                    <a:pt x="188" y="5"/>
                  </a:lnTo>
                  <a:lnTo>
                    <a:pt x="178" y="29"/>
                  </a:lnTo>
                  <a:lnTo>
                    <a:pt x="159" y="72"/>
                  </a:lnTo>
                  <a:lnTo>
                    <a:pt x="133" y="130"/>
                  </a:lnTo>
                  <a:lnTo>
                    <a:pt x="104" y="198"/>
                  </a:lnTo>
                  <a:lnTo>
                    <a:pt x="72" y="268"/>
                  </a:lnTo>
                  <a:lnTo>
                    <a:pt x="43" y="336"/>
                  </a:lnTo>
                  <a:lnTo>
                    <a:pt x="17" y="396"/>
                  </a:lnTo>
                  <a:lnTo>
                    <a:pt x="0" y="444"/>
                  </a:lnTo>
                  <a:lnTo>
                    <a:pt x="14" y="449"/>
                  </a:lnTo>
                  <a:lnTo>
                    <a:pt x="31" y="401"/>
                  </a:lnTo>
                  <a:lnTo>
                    <a:pt x="58" y="341"/>
                  </a:lnTo>
                  <a:lnTo>
                    <a:pt x="87" y="273"/>
                  </a:lnTo>
                  <a:lnTo>
                    <a:pt x="118" y="203"/>
                  </a:lnTo>
                  <a:lnTo>
                    <a:pt x="147" y="135"/>
                  </a:lnTo>
                  <a:lnTo>
                    <a:pt x="174" y="77"/>
                  </a:lnTo>
                  <a:lnTo>
                    <a:pt x="193" y="34"/>
                  </a:lnTo>
                  <a:lnTo>
                    <a:pt x="203" y="10"/>
                  </a:lnTo>
                  <a:lnTo>
                    <a:pt x="203" y="2"/>
                  </a:lnTo>
                  <a:lnTo>
                    <a:pt x="203" y="10"/>
                  </a:lnTo>
                  <a:lnTo>
                    <a:pt x="203" y="2"/>
                  </a:lnTo>
                  <a:lnTo>
                    <a:pt x="198" y="0"/>
                  </a:lnTo>
                  <a:lnTo>
                    <a:pt x="193" y="0"/>
                  </a:lnTo>
                  <a:lnTo>
                    <a:pt x="188" y="5"/>
                  </a:lnTo>
                  <a:lnTo>
                    <a:pt x="188" y="1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84" name="Freeform 132"/>
            <p:cNvSpPr>
              <a:spLocks/>
            </p:cNvSpPr>
            <p:nvPr/>
          </p:nvSpPr>
          <p:spPr bwMode="auto">
            <a:xfrm>
              <a:off x="3155" y="2463"/>
              <a:ext cx="73" cy="80"/>
            </a:xfrm>
            <a:custGeom>
              <a:avLst/>
              <a:gdLst>
                <a:gd name="T0" fmla="*/ 7 w 68"/>
                <a:gd name="T1" fmla="*/ 3 h 80"/>
                <a:gd name="T2" fmla="*/ 0 w 68"/>
                <a:gd name="T3" fmla="*/ 15 h 80"/>
                <a:gd name="T4" fmla="*/ 53 w 68"/>
                <a:gd name="T5" fmla="*/ 80 h 80"/>
                <a:gd name="T6" fmla="*/ 68 w 68"/>
                <a:gd name="T7" fmla="*/ 70 h 80"/>
                <a:gd name="T8" fmla="*/ 14 w 68"/>
                <a:gd name="T9" fmla="*/ 5 h 80"/>
                <a:gd name="T10" fmla="*/ 7 w 68"/>
                <a:gd name="T11" fmla="*/ 17 h 80"/>
                <a:gd name="T12" fmla="*/ 14 w 68"/>
                <a:gd name="T13" fmla="*/ 5 h 80"/>
                <a:gd name="T14" fmla="*/ 10 w 68"/>
                <a:gd name="T15" fmla="*/ 0 h 80"/>
                <a:gd name="T16" fmla="*/ 5 w 68"/>
                <a:gd name="T17" fmla="*/ 3 h 80"/>
                <a:gd name="T18" fmla="*/ 0 w 68"/>
                <a:gd name="T19" fmla="*/ 8 h 80"/>
                <a:gd name="T20" fmla="*/ 0 w 68"/>
                <a:gd name="T21" fmla="*/ 15 h 80"/>
                <a:gd name="T22" fmla="*/ 7 w 68"/>
                <a:gd name="T23" fmla="*/ 3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8" h="80">
                  <a:moveTo>
                    <a:pt x="7" y="3"/>
                  </a:moveTo>
                  <a:lnTo>
                    <a:pt x="0" y="15"/>
                  </a:lnTo>
                  <a:lnTo>
                    <a:pt x="53" y="80"/>
                  </a:lnTo>
                  <a:lnTo>
                    <a:pt x="68" y="70"/>
                  </a:lnTo>
                  <a:lnTo>
                    <a:pt x="14" y="5"/>
                  </a:lnTo>
                  <a:lnTo>
                    <a:pt x="7" y="17"/>
                  </a:lnTo>
                  <a:lnTo>
                    <a:pt x="14" y="5"/>
                  </a:lnTo>
                  <a:lnTo>
                    <a:pt x="10" y="0"/>
                  </a:lnTo>
                  <a:lnTo>
                    <a:pt x="5" y="3"/>
                  </a:lnTo>
                  <a:lnTo>
                    <a:pt x="0" y="8"/>
                  </a:lnTo>
                  <a:lnTo>
                    <a:pt x="0" y="15"/>
                  </a:lnTo>
                  <a:lnTo>
                    <a:pt x="7" y="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85" name="Freeform 133"/>
            <p:cNvSpPr>
              <a:spLocks/>
            </p:cNvSpPr>
            <p:nvPr/>
          </p:nvSpPr>
          <p:spPr bwMode="auto">
            <a:xfrm>
              <a:off x="3162" y="2444"/>
              <a:ext cx="108" cy="36"/>
            </a:xfrm>
            <a:custGeom>
              <a:avLst/>
              <a:gdLst>
                <a:gd name="T0" fmla="*/ 85 w 99"/>
                <a:gd name="T1" fmla="*/ 10 h 36"/>
                <a:gd name="T2" fmla="*/ 92 w 99"/>
                <a:gd name="T3" fmla="*/ 0 h 36"/>
                <a:gd name="T4" fmla="*/ 0 w 99"/>
                <a:gd name="T5" fmla="*/ 22 h 36"/>
                <a:gd name="T6" fmla="*/ 0 w 99"/>
                <a:gd name="T7" fmla="*/ 36 h 36"/>
                <a:gd name="T8" fmla="*/ 92 w 99"/>
                <a:gd name="T9" fmla="*/ 15 h 36"/>
                <a:gd name="T10" fmla="*/ 99 w 99"/>
                <a:gd name="T11" fmla="*/ 5 h 36"/>
                <a:gd name="T12" fmla="*/ 92 w 99"/>
                <a:gd name="T13" fmla="*/ 15 h 36"/>
                <a:gd name="T14" fmla="*/ 97 w 99"/>
                <a:gd name="T15" fmla="*/ 12 h 36"/>
                <a:gd name="T16" fmla="*/ 99 w 99"/>
                <a:gd name="T17" fmla="*/ 7 h 36"/>
                <a:gd name="T18" fmla="*/ 97 w 99"/>
                <a:gd name="T19" fmla="*/ 2 h 36"/>
                <a:gd name="T20" fmla="*/ 92 w 99"/>
                <a:gd name="T21" fmla="*/ 0 h 36"/>
                <a:gd name="T22" fmla="*/ 85 w 99"/>
                <a:gd name="T23" fmla="*/ 1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36">
                  <a:moveTo>
                    <a:pt x="85" y="10"/>
                  </a:moveTo>
                  <a:lnTo>
                    <a:pt x="92" y="0"/>
                  </a:lnTo>
                  <a:lnTo>
                    <a:pt x="0" y="22"/>
                  </a:lnTo>
                  <a:lnTo>
                    <a:pt x="0" y="36"/>
                  </a:lnTo>
                  <a:lnTo>
                    <a:pt x="92" y="15"/>
                  </a:lnTo>
                  <a:lnTo>
                    <a:pt x="99" y="5"/>
                  </a:lnTo>
                  <a:lnTo>
                    <a:pt x="92" y="15"/>
                  </a:lnTo>
                  <a:lnTo>
                    <a:pt x="97" y="12"/>
                  </a:lnTo>
                  <a:lnTo>
                    <a:pt x="99" y="7"/>
                  </a:lnTo>
                  <a:lnTo>
                    <a:pt x="97" y="2"/>
                  </a:lnTo>
                  <a:lnTo>
                    <a:pt x="92" y="0"/>
                  </a:lnTo>
                  <a:lnTo>
                    <a:pt x="85" y="1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86" name="Freeform 134"/>
            <p:cNvSpPr>
              <a:spLocks/>
            </p:cNvSpPr>
            <p:nvPr/>
          </p:nvSpPr>
          <p:spPr bwMode="auto">
            <a:xfrm>
              <a:off x="3140" y="2205"/>
              <a:ext cx="130" cy="249"/>
            </a:xfrm>
            <a:custGeom>
              <a:avLst/>
              <a:gdLst>
                <a:gd name="T0" fmla="*/ 19 w 120"/>
                <a:gd name="T1" fmla="*/ 7 h 249"/>
                <a:gd name="T2" fmla="*/ 2 w 120"/>
                <a:gd name="T3" fmla="*/ 10 h 249"/>
                <a:gd name="T4" fmla="*/ 12 w 120"/>
                <a:gd name="T5" fmla="*/ 27 h 249"/>
                <a:gd name="T6" fmla="*/ 24 w 120"/>
                <a:gd name="T7" fmla="*/ 51 h 249"/>
                <a:gd name="T8" fmla="*/ 36 w 120"/>
                <a:gd name="T9" fmla="*/ 77 h 249"/>
                <a:gd name="T10" fmla="*/ 53 w 120"/>
                <a:gd name="T11" fmla="*/ 111 h 249"/>
                <a:gd name="T12" fmla="*/ 67 w 120"/>
                <a:gd name="T13" fmla="*/ 145 h 249"/>
                <a:gd name="T14" fmla="*/ 82 w 120"/>
                <a:gd name="T15" fmla="*/ 179 h 249"/>
                <a:gd name="T16" fmla="*/ 96 w 120"/>
                <a:gd name="T17" fmla="*/ 215 h 249"/>
                <a:gd name="T18" fmla="*/ 106 w 120"/>
                <a:gd name="T19" fmla="*/ 249 h 249"/>
                <a:gd name="T20" fmla="*/ 120 w 120"/>
                <a:gd name="T21" fmla="*/ 244 h 249"/>
                <a:gd name="T22" fmla="*/ 110 w 120"/>
                <a:gd name="T23" fmla="*/ 210 h 249"/>
                <a:gd name="T24" fmla="*/ 96 w 120"/>
                <a:gd name="T25" fmla="*/ 174 h 249"/>
                <a:gd name="T26" fmla="*/ 82 w 120"/>
                <a:gd name="T27" fmla="*/ 140 h 249"/>
                <a:gd name="T28" fmla="*/ 67 w 120"/>
                <a:gd name="T29" fmla="*/ 106 h 249"/>
                <a:gd name="T30" fmla="*/ 50 w 120"/>
                <a:gd name="T31" fmla="*/ 72 h 249"/>
                <a:gd name="T32" fmla="*/ 38 w 120"/>
                <a:gd name="T33" fmla="*/ 46 h 249"/>
                <a:gd name="T34" fmla="*/ 26 w 120"/>
                <a:gd name="T35" fmla="*/ 22 h 249"/>
                <a:gd name="T36" fmla="*/ 16 w 120"/>
                <a:gd name="T37" fmla="*/ 5 h 249"/>
                <a:gd name="T38" fmla="*/ 0 w 120"/>
                <a:gd name="T39" fmla="*/ 7 h 249"/>
                <a:gd name="T40" fmla="*/ 16 w 120"/>
                <a:gd name="T41" fmla="*/ 5 h 249"/>
                <a:gd name="T42" fmla="*/ 14 w 120"/>
                <a:gd name="T43" fmla="*/ 0 h 249"/>
                <a:gd name="T44" fmla="*/ 7 w 120"/>
                <a:gd name="T45" fmla="*/ 0 h 249"/>
                <a:gd name="T46" fmla="*/ 2 w 120"/>
                <a:gd name="T47" fmla="*/ 2 h 249"/>
                <a:gd name="T48" fmla="*/ 2 w 120"/>
                <a:gd name="T49" fmla="*/ 10 h 249"/>
                <a:gd name="T50" fmla="*/ 19 w 120"/>
                <a:gd name="T51" fmla="*/ 7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0" h="249">
                  <a:moveTo>
                    <a:pt x="19" y="7"/>
                  </a:moveTo>
                  <a:lnTo>
                    <a:pt x="2" y="10"/>
                  </a:lnTo>
                  <a:lnTo>
                    <a:pt x="12" y="27"/>
                  </a:lnTo>
                  <a:lnTo>
                    <a:pt x="24" y="51"/>
                  </a:lnTo>
                  <a:lnTo>
                    <a:pt x="36" y="77"/>
                  </a:lnTo>
                  <a:lnTo>
                    <a:pt x="53" y="111"/>
                  </a:lnTo>
                  <a:lnTo>
                    <a:pt x="67" y="145"/>
                  </a:lnTo>
                  <a:lnTo>
                    <a:pt x="82" y="179"/>
                  </a:lnTo>
                  <a:lnTo>
                    <a:pt x="96" y="215"/>
                  </a:lnTo>
                  <a:lnTo>
                    <a:pt x="106" y="249"/>
                  </a:lnTo>
                  <a:lnTo>
                    <a:pt x="120" y="244"/>
                  </a:lnTo>
                  <a:lnTo>
                    <a:pt x="110" y="210"/>
                  </a:lnTo>
                  <a:lnTo>
                    <a:pt x="96" y="174"/>
                  </a:lnTo>
                  <a:lnTo>
                    <a:pt x="82" y="140"/>
                  </a:lnTo>
                  <a:lnTo>
                    <a:pt x="67" y="106"/>
                  </a:lnTo>
                  <a:lnTo>
                    <a:pt x="50" y="72"/>
                  </a:lnTo>
                  <a:lnTo>
                    <a:pt x="38" y="46"/>
                  </a:lnTo>
                  <a:lnTo>
                    <a:pt x="26" y="22"/>
                  </a:lnTo>
                  <a:lnTo>
                    <a:pt x="16" y="5"/>
                  </a:lnTo>
                  <a:lnTo>
                    <a:pt x="0" y="7"/>
                  </a:lnTo>
                  <a:lnTo>
                    <a:pt x="16" y="5"/>
                  </a:lnTo>
                  <a:lnTo>
                    <a:pt x="14" y="0"/>
                  </a:lnTo>
                  <a:lnTo>
                    <a:pt x="7" y="0"/>
                  </a:lnTo>
                  <a:lnTo>
                    <a:pt x="2" y="2"/>
                  </a:lnTo>
                  <a:lnTo>
                    <a:pt x="2" y="10"/>
                  </a:lnTo>
                  <a:lnTo>
                    <a:pt x="19" y="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87" name="Freeform 135"/>
            <p:cNvSpPr>
              <a:spLocks/>
            </p:cNvSpPr>
            <p:nvPr/>
          </p:nvSpPr>
          <p:spPr bwMode="auto">
            <a:xfrm>
              <a:off x="2904" y="3019"/>
              <a:ext cx="62" cy="58"/>
            </a:xfrm>
            <a:custGeom>
              <a:avLst/>
              <a:gdLst>
                <a:gd name="T0" fmla="*/ 26 w 57"/>
                <a:gd name="T1" fmla="*/ 58 h 58"/>
                <a:gd name="T2" fmla="*/ 38 w 57"/>
                <a:gd name="T3" fmla="*/ 55 h 58"/>
                <a:gd name="T4" fmla="*/ 48 w 57"/>
                <a:gd name="T5" fmla="*/ 51 h 58"/>
                <a:gd name="T6" fmla="*/ 55 w 57"/>
                <a:gd name="T7" fmla="*/ 41 h 58"/>
                <a:gd name="T8" fmla="*/ 57 w 57"/>
                <a:gd name="T9" fmla="*/ 29 h 58"/>
                <a:gd name="T10" fmla="*/ 55 w 57"/>
                <a:gd name="T11" fmla="*/ 19 h 58"/>
                <a:gd name="T12" fmla="*/ 50 w 57"/>
                <a:gd name="T13" fmla="*/ 9 h 58"/>
                <a:gd name="T14" fmla="*/ 41 w 57"/>
                <a:gd name="T15" fmla="*/ 2 h 58"/>
                <a:gd name="T16" fmla="*/ 29 w 57"/>
                <a:gd name="T17" fmla="*/ 0 h 58"/>
                <a:gd name="T18" fmla="*/ 19 w 57"/>
                <a:gd name="T19" fmla="*/ 0 h 58"/>
                <a:gd name="T20" fmla="*/ 9 w 57"/>
                <a:gd name="T21" fmla="*/ 7 h 58"/>
                <a:gd name="T22" fmla="*/ 2 w 57"/>
                <a:gd name="T23" fmla="*/ 17 h 58"/>
                <a:gd name="T24" fmla="*/ 0 w 57"/>
                <a:gd name="T25" fmla="*/ 26 h 58"/>
                <a:gd name="T26" fmla="*/ 2 w 57"/>
                <a:gd name="T27" fmla="*/ 38 h 58"/>
                <a:gd name="T28" fmla="*/ 7 w 57"/>
                <a:gd name="T29" fmla="*/ 48 h 58"/>
                <a:gd name="T30" fmla="*/ 16 w 57"/>
                <a:gd name="T31" fmla="*/ 55 h 58"/>
                <a:gd name="T32" fmla="*/ 26 w 57"/>
                <a:gd name="T33" fmla="*/ 58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7" h="58">
                  <a:moveTo>
                    <a:pt x="26" y="58"/>
                  </a:moveTo>
                  <a:lnTo>
                    <a:pt x="38" y="55"/>
                  </a:lnTo>
                  <a:lnTo>
                    <a:pt x="48" y="51"/>
                  </a:lnTo>
                  <a:lnTo>
                    <a:pt x="55" y="41"/>
                  </a:lnTo>
                  <a:lnTo>
                    <a:pt x="57" y="29"/>
                  </a:lnTo>
                  <a:lnTo>
                    <a:pt x="55" y="19"/>
                  </a:lnTo>
                  <a:lnTo>
                    <a:pt x="50" y="9"/>
                  </a:lnTo>
                  <a:lnTo>
                    <a:pt x="41" y="2"/>
                  </a:lnTo>
                  <a:lnTo>
                    <a:pt x="29" y="0"/>
                  </a:lnTo>
                  <a:lnTo>
                    <a:pt x="19" y="0"/>
                  </a:lnTo>
                  <a:lnTo>
                    <a:pt x="9" y="7"/>
                  </a:lnTo>
                  <a:lnTo>
                    <a:pt x="2" y="17"/>
                  </a:lnTo>
                  <a:lnTo>
                    <a:pt x="0" y="26"/>
                  </a:lnTo>
                  <a:lnTo>
                    <a:pt x="2" y="38"/>
                  </a:lnTo>
                  <a:lnTo>
                    <a:pt x="7" y="48"/>
                  </a:lnTo>
                  <a:lnTo>
                    <a:pt x="16" y="55"/>
                  </a:lnTo>
                  <a:lnTo>
                    <a:pt x="26" y="58"/>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88" name="Freeform 136"/>
            <p:cNvSpPr>
              <a:spLocks/>
            </p:cNvSpPr>
            <p:nvPr/>
          </p:nvSpPr>
          <p:spPr bwMode="auto">
            <a:xfrm>
              <a:off x="2933" y="3048"/>
              <a:ext cx="44" cy="38"/>
            </a:xfrm>
            <a:custGeom>
              <a:avLst/>
              <a:gdLst>
                <a:gd name="T0" fmla="*/ 22 w 41"/>
                <a:gd name="T1" fmla="*/ 0 h 38"/>
                <a:gd name="T2" fmla="*/ 24 w 41"/>
                <a:gd name="T3" fmla="*/ 0 h 38"/>
                <a:gd name="T4" fmla="*/ 22 w 41"/>
                <a:gd name="T5" fmla="*/ 9 h 38"/>
                <a:gd name="T6" fmla="*/ 17 w 41"/>
                <a:gd name="T7" fmla="*/ 14 h 38"/>
                <a:gd name="T8" fmla="*/ 10 w 41"/>
                <a:gd name="T9" fmla="*/ 19 h 38"/>
                <a:gd name="T10" fmla="*/ 0 w 41"/>
                <a:gd name="T11" fmla="*/ 19 h 38"/>
                <a:gd name="T12" fmla="*/ 0 w 41"/>
                <a:gd name="T13" fmla="*/ 38 h 38"/>
                <a:gd name="T14" fmla="*/ 15 w 41"/>
                <a:gd name="T15" fmla="*/ 34 h 38"/>
                <a:gd name="T16" fmla="*/ 27 w 41"/>
                <a:gd name="T17" fmla="*/ 29 h 38"/>
                <a:gd name="T18" fmla="*/ 36 w 41"/>
                <a:gd name="T19" fmla="*/ 14 h 38"/>
                <a:gd name="T20" fmla="*/ 39 w 41"/>
                <a:gd name="T21" fmla="*/ 0 h 38"/>
                <a:gd name="T22" fmla="*/ 41 w 41"/>
                <a:gd name="T23" fmla="*/ 0 h 38"/>
                <a:gd name="T24" fmla="*/ 22 w 41"/>
                <a:gd name="T25"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1" h="38">
                  <a:moveTo>
                    <a:pt x="22" y="0"/>
                  </a:moveTo>
                  <a:lnTo>
                    <a:pt x="24" y="0"/>
                  </a:lnTo>
                  <a:lnTo>
                    <a:pt x="22" y="9"/>
                  </a:lnTo>
                  <a:lnTo>
                    <a:pt x="17" y="14"/>
                  </a:lnTo>
                  <a:lnTo>
                    <a:pt x="10" y="19"/>
                  </a:lnTo>
                  <a:lnTo>
                    <a:pt x="0" y="19"/>
                  </a:lnTo>
                  <a:lnTo>
                    <a:pt x="0" y="38"/>
                  </a:lnTo>
                  <a:lnTo>
                    <a:pt x="15" y="34"/>
                  </a:lnTo>
                  <a:lnTo>
                    <a:pt x="27" y="29"/>
                  </a:lnTo>
                  <a:lnTo>
                    <a:pt x="36" y="14"/>
                  </a:lnTo>
                  <a:lnTo>
                    <a:pt x="39" y="0"/>
                  </a:lnTo>
                  <a:lnTo>
                    <a:pt x="41" y="0"/>
                  </a:lnTo>
                  <a:lnTo>
                    <a:pt x="22"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89" name="Freeform 137"/>
            <p:cNvSpPr>
              <a:spLocks/>
            </p:cNvSpPr>
            <p:nvPr/>
          </p:nvSpPr>
          <p:spPr bwMode="auto">
            <a:xfrm>
              <a:off x="2936" y="3009"/>
              <a:ext cx="41" cy="39"/>
            </a:xfrm>
            <a:custGeom>
              <a:avLst/>
              <a:gdLst>
                <a:gd name="T0" fmla="*/ 0 w 38"/>
                <a:gd name="T1" fmla="*/ 17 h 39"/>
                <a:gd name="T2" fmla="*/ 0 w 38"/>
                <a:gd name="T3" fmla="*/ 19 h 39"/>
                <a:gd name="T4" fmla="*/ 9 w 38"/>
                <a:gd name="T5" fmla="*/ 19 h 39"/>
                <a:gd name="T6" fmla="*/ 14 w 38"/>
                <a:gd name="T7" fmla="*/ 24 h 39"/>
                <a:gd name="T8" fmla="*/ 19 w 38"/>
                <a:gd name="T9" fmla="*/ 32 h 39"/>
                <a:gd name="T10" fmla="*/ 19 w 38"/>
                <a:gd name="T11" fmla="*/ 39 h 39"/>
                <a:gd name="T12" fmla="*/ 38 w 38"/>
                <a:gd name="T13" fmla="*/ 39 h 39"/>
                <a:gd name="T14" fmla="*/ 33 w 38"/>
                <a:gd name="T15" fmla="*/ 27 h 39"/>
                <a:gd name="T16" fmla="*/ 28 w 38"/>
                <a:gd name="T17" fmla="*/ 15 h 39"/>
                <a:gd name="T18" fmla="*/ 14 w 38"/>
                <a:gd name="T19" fmla="*/ 5 h 39"/>
                <a:gd name="T20" fmla="*/ 0 w 38"/>
                <a:gd name="T21" fmla="*/ 0 h 39"/>
                <a:gd name="T22" fmla="*/ 0 w 38"/>
                <a:gd name="T23" fmla="*/ 3 h 39"/>
                <a:gd name="T24" fmla="*/ 0 w 38"/>
                <a:gd name="T25" fmla="*/ 17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8" h="39">
                  <a:moveTo>
                    <a:pt x="0" y="17"/>
                  </a:moveTo>
                  <a:lnTo>
                    <a:pt x="0" y="19"/>
                  </a:lnTo>
                  <a:lnTo>
                    <a:pt x="9" y="19"/>
                  </a:lnTo>
                  <a:lnTo>
                    <a:pt x="14" y="24"/>
                  </a:lnTo>
                  <a:lnTo>
                    <a:pt x="19" y="32"/>
                  </a:lnTo>
                  <a:lnTo>
                    <a:pt x="19" y="39"/>
                  </a:lnTo>
                  <a:lnTo>
                    <a:pt x="38" y="39"/>
                  </a:lnTo>
                  <a:lnTo>
                    <a:pt x="33" y="27"/>
                  </a:lnTo>
                  <a:lnTo>
                    <a:pt x="28" y="15"/>
                  </a:lnTo>
                  <a:lnTo>
                    <a:pt x="14" y="5"/>
                  </a:lnTo>
                  <a:lnTo>
                    <a:pt x="0" y="0"/>
                  </a:lnTo>
                  <a:lnTo>
                    <a:pt x="0" y="3"/>
                  </a:lnTo>
                  <a:lnTo>
                    <a:pt x="0" y="1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90" name="Freeform 138"/>
            <p:cNvSpPr>
              <a:spLocks/>
            </p:cNvSpPr>
            <p:nvPr/>
          </p:nvSpPr>
          <p:spPr bwMode="auto">
            <a:xfrm>
              <a:off x="2894" y="3012"/>
              <a:ext cx="42" cy="33"/>
            </a:xfrm>
            <a:custGeom>
              <a:avLst/>
              <a:gdLst>
                <a:gd name="T0" fmla="*/ 19 w 39"/>
                <a:gd name="T1" fmla="*/ 33 h 33"/>
                <a:gd name="T2" fmla="*/ 19 w 39"/>
                <a:gd name="T3" fmla="*/ 33 h 33"/>
                <a:gd name="T4" fmla="*/ 19 w 39"/>
                <a:gd name="T5" fmla="*/ 26 h 33"/>
                <a:gd name="T6" fmla="*/ 24 w 39"/>
                <a:gd name="T7" fmla="*/ 19 h 33"/>
                <a:gd name="T8" fmla="*/ 31 w 39"/>
                <a:gd name="T9" fmla="*/ 14 h 33"/>
                <a:gd name="T10" fmla="*/ 39 w 39"/>
                <a:gd name="T11" fmla="*/ 14 h 33"/>
                <a:gd name="T12" fmla="*/ 39 w 39"/>
                <a:gd name="T13" fmla="*/ 0 h 33"/>
                <a:gd name="T14" fmla="*/ 26 w 39"/>
                <a:gd name="T15" fmla="*/ 0 h 33"/>
                <a:gd name="T16" fmla="*/ 14 w 39"/>
                <a:gd name="T17" fmla="*/ 9 h 33"/>
                <a:gd name="T18" fmla="*/ 5 w 39"/>
                <a:gd name="T19" fmla="*/ 21 h 33"/>
                <a:gd name="T20" fmla="*/ 0 w 39"/>
                <a:gd name="T21" fmla="*/ 33 h 33"/>
                <a:gd name="T22" fmla="*/ 0 w 39"/>
                <a:gd name="T23" fmla="*/ 33 h 33"/>
                <a:gd name="T24" fmla="*/ 19 w 39"/>
                <a:gd name="T25" fmla="*/ 3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 h="33">
                  <a:moveTo>
                    <a:pt x="19" y="33"/>
                  </a:moveTo>
                  <a:lnTo>
                    <a:pt x="19" y="33"/>
                  </a:lnTo>
                  <a:lnTo>
                    <a:pt x="19" y="26"/>
                  </a:lnTo>
                  <a:lnTo>
                    <a:pt x="24" y="19"/>
                  </a:lnTo>
                  <a:lnTo>
                    <a:pt x="31" y="14"/>
                  </a:lnTo>
                  <a:lnTo>
                    <a:pt x="39" y="14"/>
                  </a:lnTo>
                  <a:lnTo>
                    <a:pt x="39" y="0"/>
                  </a:lnTo>
                  <a:lnTo>
                    <a:pt x="26" y="0"/>
                  </a:lnTo>
                  <a:lnTo>
                    <a:pt x="14" y="9"/>
                  </a:lnTo>
                  <a:lnTo>
                    <a:pt x="5" y="21"/>
                  </a:lnTo>
                  <a:lnTo>
                    <a:pt x="0" y="33"/>
                  </a:lnTo>
                  <a:lnTo>
                    <a:pt x="0" y="33"/>
                  </a:lnTo>
                  <a:lnTo>
                    <a:pt x="19" y="33"/>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91" name="Freeform 139"/>
            <p:cNvSpPr>
              <a:spLocks/>
            </p:cNvSpPr>
            <p:nvPr/>
          </p:nvSpPr>
          <p:spPr bwMode="auto">
            <a:xfrm>
              <a:off x="2894" y="3045"/>
              <a:ext cx="39" cy="41"/>
            </a:xfrm>
            <a:custGeom>
              <a:avLst/>
              <a:gdLst>
                <a:gd name="T0" fmla="*/ 36 w 36"/>
                <a:gd name="T1" fmla="*/ 22 h 41"/>
                <a:gd name="T2" fmla="*/ 36 w 36"/>
                <a:gd name="T3" fmla="*/ 25 h 41"/>
                <a:gd name="T4" fmla="*/ 29 w 36"/>
                <a:gd name="T5" fmla="*/ 22 h 41"/>
                <a:gd name="T6" fmla="*/ 24 w 36"/>
                <a:gd name="T7" fmla="*/ 17 h 41"/>
                <a:gd name="T8" fmla="*/ 19 w 36"/>
                <a:gd name="T9" fmla="*/ 10 h 41"/>
                <a:gd name="T10" fmla="*/ 19 w 36"/>
                <a:gd name="T11" fmla="*/ 0 h 41"/>
                <a:gd name="T12" fmla="*/ 0 w 36"/>
                <a:gd name="T13" fmla="*/ 0 h 41"/>
                <a:gd name="T14" fmla="*/ 5 w 36"/>
                <a:gd name="T15" fmla="*/ 15 h 41"/>
                <a:gd name="T16" fmla="*/ 10 w 36"/>
                <a:gd name="T17" fmla="*/ 27 h 41"/>
                <a:gd name="T18" fmla="*/ 24 w 36"/>
                <a:gd name="T19" fmla="*/ 37 h 41"/>
                <a:gd name="T20" fmla="*/ 36 w 36"/>
                <a:gd name="T21" fmla="*/ 39 h 41"/>
                <a:gd name="T22" fmla="*/ 36 w 36"/>
                <a:gd name="T23" fmla="*/ 41 h 41"/>
                <a:gd name="T24" fmla="*/ 36 w 36"/>
                <a:gd name="T25" fmla="*/ 22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 h="41">
                  <a:moveTo>
                    <a:pt x="36" y="22"/>
                  </a:moveTo>
                  <a:lnTo>
                    <a:pt x="36" y="25"/>
                  </a:lnTo>
                  <a:lnTo>
                    <a:pt x="29" y="22"/>
                  </a:lnTo>
                  <a:lnTo>
                    <a:pt x="24" y="17"/>
                  </a:lnTo>
                  <a:lnTo>
                    <a:pt x="19" y="10"/>
                  </a:lnTo>
                  <a:lnTo>
                    <a:pt x="19" y="0"/>
                  </a:lnTo>
                  <a:lnTo>
                    <a:pt x="0" y="0"/>
                  </a:lnTo>
                  <a:lnTo>
                    <a:pt x="5" y="15"/>
                  </a:lnTo>
                  <a:lnTo>
                    <a:pt x="10" y="27"/>
                  </a:lnTo>
                  <a:lnTo>
                    <a:pt x="24" y="37"/>
                  </a:lnTo>
                  <a:lnTo>
                    <a:pt x="36" y="39"/>
                  </a:lnTo>
                  <a:lnTo>
                    <a:pt x="36" y="41"/>
                  </a:lnTo>
                  <a:lnTo>
                    <a:pt x="36" y="22"/>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sz="1662"/>
            </a:p>
          </p:txBody>
        </p:sp>
        <p:sp>
          <p:nvSpPr>
            <p:cNvPr id="100492" name="AutoShape 140"/>
            <p:cNvSpPr>
              <a:spLocks noChangeArrowheads="1"/>
            </p:cNvSpPr>
            <p:nvPr/>
          </p:nvSpPr>
          <p:spPr bwMode="auto">
            <a:xfrm>
              <a:off x="3407" y="1449"/>
              <a:ext cx="2945" cy="295"/>
            </a:xfrm>
            <a:prstGeom prst="wedgeEllipseCallout">
              <a:avLst>
                <a:gd name="adj1" fmla="val -63208"/>
                <a:gd name="adj2" fmla="val 67264"/>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nchor="ctr">
              <a:spAutoFit/>
            </a:bodyPr>
            <a:lstStyle/>
            <a:p>
              <a:pPr algn="ctr" eaLnBrk="0" hangingPunct="0"/>
              <a:r>
                <a:rPr lang="en-US" altLang="en-US" sz="1400" dirty="0">
                  <a:cs typeface="Times New Roman" panose="02020603050405020304" pitchFamily="18" charset="0"/>
                </a:rPr>
                <a:t>Eye </a:t>
              </a:r>
              <a:r>
                <a:rPr lang="en-US" altLang="en-US" sz="1400" dirty="0" smtClean="0">
                  <a:cs typeface="Times New Roman" panose="02020603050405020304" pitchFamily="18" charset="0"/>
                </a:rPr>
                <a:t>Contact</a:t>
              </a:r>
            </a:p>
          </p:txBody>
        </p:sp>
        <p:sp>
          <p:nvSpPr>
            <p:cNvPr id="100493" name="AutoShape 141"/>
            <p:cNvSpPr>
              <a:spLocks noChangeArrowheads="1"/>
            </p:cNvSpPr>
            <p:nvPr/>
          </p:nvSpPr>
          <p:spPr bwMode="auto">
            <a:xfrm>
              <a:off x="3798" y="2697"/>
              <a:ext cx="2003" cy="361"/>
            </a:xfrm>
            <a:prstGeom prst="wedgeEllipseCallout">
              <a:avLst>
                <a:gd name="adj1" fmla="val -56310"/>
                <a:gd name="adj2" fmla="val 102380"/>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ctr" eaLnBrk="0" hangingPunct="0"/>
              <a:r>
                <a:rPr lang="en-US" altLang="en-US" sz="1846">
                  <a:cs typeface="Times New Roman" panose="02020603050405020304" pitchFamily="18" charset="0"/>
                </a:rPr>
                <a:t>Hands and Arms</a:t>
              </a:r>
            </a:p>
          </p:txBody>
        </p:sp>
        <p:sp>
          <p:nvSpPr>
            <p:cNvPr id="100494" name="AutoShape 142"/>
            <p:cNvSpPr>
              <a:spLocks noChangeArrowheads="1"/>
            </p:cNvSpPr>
            <p:nvPr/>
          </p:nvSpPr>
          <p:spPr bwMode="auto">
            <a:xfrm>
              <a:off x="3556" y="2237"/>
              <a:ext cx="797" cy="361"/>
            </a:xfrm>
            <a:prstGeom prst="wedgeEllipseCallout">
              <a:avLst>
                <a:gd name="adj1" fmla="val -48741"/>
                <a:gd name="adj2" fmla="val 91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ctr" eaLnBrk="0" hangingPunct="0"/>
              <a:r>
                <a:rPr lang="en-US" altLang="en-US" sz="1846">
                  <a:cs typeface="Times New Roman" panose="02020603050405020304" pitchFamily="18" charset="0"/>
                </a:rPr>
                <a:t>Dress</a:t>
              </a:r>
            </a:p>
          </p:txBody>
        </p:sp>
        <p:sp>
          <p:nvSpPr>
            <p:cNvPr id="100495" name="AutoShape 143"/>
            <p:cNvSpPr>
              <a:spLocks noChangeArrowheads="1"/>
            </p:cNvSpPr>
            <p:nvPr/>
          </p:nvSpPr>
          <p:spPr bwMode="auto">
            <a:xfrm>
              <a:off x="1153" y="2389"/>
              <a:ext cx="1143" cy="361"/>
            </a:xfrm>
            <a:prstGeom prst="wedgeEllipseCallout">
              <a:avLst>
                <a:gd name="adj1" fmla="val 51634"/>
                <a:gd name="adj2" fmla="val 135417"/>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ctr" eaLnBrk="0" hangingPunct="0"/>
              <a:r>
                <a:rPr lang="en-US" altLang="en-US" sz="1846">
                  <a:cs typeface="Times New Roman" panose="02020603050405020304" pitchFamily="18" charset="0"/>
                </a:rPr>
                <a:t>Gestures</a:t>
              </a:r>
            </a:p>
          </p:txBody>
        </p:sp>
        <p:sp>
          <p:nvSpPr>
            <p:cNvPr id="100496" name="AutoShape 144"/>
            <p:cNvSpPr>
              <a:spLocks noChangeArrowheads="1"/>
            </p:cNvSpPr>
            <p:nvPr/>
          </p:nvSpPr>
          <p:spPr bwMode="auto">
            <a:xfrm>
              <a:off x="651" y="1612"/>
              <a:ext cx="2078" cy="361"/>
            </a:xfrm>
            <a:prstGeom prst="wedgeEllipseCallout">
              <a:avLst>
                <a:gd name="adj1" fmla="val 61134"/>
                <a:gd name="adj2" fmla="val 72319"/>
              </a:avLst>
            </a:prstGeom>
            <a:solidFill>
              <a:srgbClr val="FFFF00"/>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spAutoFit/>
            </a:bodyPr>
            <a:lstStyle/>
            <a:p>
              <a:pPr algn="ctr" eaLnBrk="0" hangingPunct="0"/>
              <a:r>
                <a:rPr lang="en-US" altLang="en-US" sz="1846">
                  <a:cs typeface="Times New Roman" panose="02020603050405020304" pitchFamily="18" charset="0"/>
                </a:rPr>
                <a:t>Facial expression</a:t>
              </a:r>
            </a:p>
          </p:txBody>
        </p:sp>
      </p:grpSp>
      <p:sp>
        <p:nvSpPr>
          <p:cNvPr id="148" name="Footer Placeholder 2"/>
          <p:cNvSpPr>
            <a:spLocks noGrp="1"/>
          </p:cNvSpPr>
          <p:nvPr>
            <p:ph type="ftr" sz="quarter" idx="11"/>
          </p:nvPr>
        </p:nvSpPr>
        <p:spPr>
          <a:xfrm>
            <a:off x="5715000" y="6324600"/>
            <a:ext cx="2350681" cy="365125"/>
          </a:xfrm>
        </p:spPr>
        <p:txBody>
          <a:bodyPr/>
          <a:lstStyle/>
          <a:p>
            <a:r>
              <a:rPr lang="en-US" dirty="0" smtClean="0"/>
              <a:t>Train the trainer </a:t>
            </a:r>
            <a:endParaRPr lang="en-US" dirty="0"/>
          </a:p>
        </p:txBody>
      </p:sp>
    </p:spTree>
    <p:extLst>
      <p:ext uri="{BB962C8B-B14F-4D97-AF65-F5344CB8AC3E}">
        <p14:creationId xmlns:p14="http://schemas.microsoft.com/office/powerpoint/2010/main" xmlns="" val="1281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altLang="en-US" sz="2000" dirty="0">
                <a:latin typeface="Times New Roman" panose="02020603050405020304" pitchFamily="18" charset="0"/>
                <a:cs typeface="Times New Roman" panose="02020603050405020304" pitchFamily="18" charset="0"/>
              </a:rPr>
              <a:t>Logical flow</a:t>
            </a:r>
          </a:p>
          <a:p>
            <a:pPr lvl="1"/>
            <a:r>
              <a:rPr lang="en-US" altLang="en-US" sz="2000" dirty="0">
                <a:latin typeface="Times New Roman" panose="02020603050405020304" pitchFamily="18" charset="0"/>
                <a:cs typeface="Times New Roman" panose="02020603050405020304" pitchFamily="18" charset="0"/>
              </a:rPr>
              <a:t>Every point leads to the next.</a:t>
            </a:r>
          </a:p>
          <a:p>
            <a:pPr lvl="1"/>
            <a:r>
              <a:rPr lang="en-US" altLang="en-US" sz="2000" dirty="0" smtClean="0">
                <a:latin typeface="Times New Roman" panose="02020603050405020304" pitchFamily="18" charset="0"/>
                <a:cs typeface="Times New Roman" panose="02020603050405020304" pitchFamily="18" charset="0"/>
              </a:rPr>
              <a:t>Connect </a:t>
            </a:r>
            <a:r>
              <a:rPr lang="en-US" altLang="en-US" sz="2000" dirty="0">
                <a:latin typeface="Times New Roman" panose="02020603050405020304" pitchFamily="18" charset="0"/>
                <a:cs typeface="Times New Roman" panose="02020603050405020304" pitchFamily="18" charset="0"/>
              </a:rPr>
              <a:t>the points</a:t>
            </a:r>
            <a:r>
              <a:rPr lang="en-US" altLang="en-US" sz="2000" dirty="0" smtClean="0">
                <a:latin typeface="Times New Roman" panose="02020603050405020304" pitchFamily="18" charset="0"/>
                <a:cs typeface="Times New Roman" panose="02020603050405020304" pitchFamily="18" charset="0"/>
              </a:rPr>
              <a:t>.</a:t>
            </a:r>
          </a:p>
          <a:p>
            <a:r>
              <a:rPr lang="en-US" altLang="en-US" sz="2000" dirty="0" smtClean="0">
                <a:latin typeface="Times New Roman" panose="02020603050405020304" pitchFamily="18" charset="0"/>
                <a:cs typeface="Times New Roman" panose="02020603050405020304" pitchFamily="18" charset="0"/>
              </a:rPr>
              <a:t>Explain </a:t>
            </a:r>
            <a:r>
              <a:rPr lang="en-US" altLang="en-US" sz="2000" dirty="0">
                <a:latin typeface="Times New Roman" panose="02020603050405020304" pitchFamily="18" charset="0"/>
                <a:cs typeface="Times New Roman" panose="02020603050405020304" pitchFamily="18" charset="0"/>
              </a:rPr>
              <a:t>the details </a:t>
            </a:r>
          </a:p>
          <a:p>
            <a:pPr lvl="1"/>
            <a:r>
              <a:rPr lang="en-US" altLang="en-US" sz="2000" dirty="0">
                <a:latin typeface="Times New Roman" panose="02020603050405020304" pitchFamily="18" charset="0"/>
                <a:cs typeface="Times New Roman" panose="02020603050405020304" pitchFamily="18" charset="0"/>
              </a:rPr>
              <a:t>Use simple words.</a:t>
            </a:r>
          </a:p>
          <a:p>
            <a:pPr lvl="1"/>
            <a:r>
              <a:rPr lang="en-US" altLang="en-US" sz="2000" dirty="0">
                <a:latin typeface="Times New Roman" panose="02020603050405020304" pitchFamily="18" charset="0"/>
                <a:cs typeface="Times New Roman" panose="02020603050405020304" pitchFamily="18" charset="0"/>
              </a:rPr>
              <a:t>Use graphics when needed</a:t>
            </a:r>
            <a:r>
              <a:rPr lang="en-US" altLang="en-US" sz="2000" dirty="0" smtClean="0">
                <a:latin typeface="Times New Roman" panose="02020603050405020304" pitchFamily="18" charset="0"/>
                <a:cs typeface="Times New Roman" panose="02020603050405020304" pitchFamily="18" charset="0"/>
              </a:rPr>
              <a:t>.</a:t>
            </a:r>
          </a:p>
          <a:p>
            <a:pPr lvl="1"/>
            <a:endParaRPr lang="en-US" altLang="en-US" sz="2000" dirty="0"/>
          </a:p>
          <a:p>
            <a:pPr lvl="1"/>
            <a:r>
              <a:rPr lang="en-US" altLang="en-US" sz="2000" dirty="0">
                <a:solidFill>
                  <a:srgbClr val="006600"/>
                </a:solidFill>
              </a:rPr>
              <a:t>Use </a:t>
            </a:r>
            <a:r>
              <a:rPr lang="en-US" altLang="en-US" sz="2000" dirty="0" smtClean="0">
                <a:solidFill>
                  <a:srgbClr val="006600"/>
                </a:solidFill>
              </a:rPr>
              <a:t>Examples/what happened with some capital market </a:t>
            </a:r>
            <a:r>
              <a:rPr lang="en-US" altLang="en-US" sz="2000" dirty="0">
                <a:solidFill>
                  <a:srgbClr val="006600"/>
                </a:solidFill>
              </a:rPr>
              <a:t>participants</a:t>
            </a:r>
          </a:p>
          <a:p>
            <a:pPr lvl="1"/>
            <a:endParaRPr lang="en-US" altLang="en-US" sz="2000" dirty="0">
              <a:solidFill>
                <a:srgbClr val="006600"/>
              </a:solidFill>
            </a:endParaRPr>
          </a:p>
          <a:p>
            <a:r>
              <a:rPr lang="en-US" altLang="en-US" sz="2000" dirty="0" smtClean="0">
                <a:latin typeface="Times New Roman" panose="02020603050405020304" pitchFamily="18" charset="0"/>
                <a:cs typeface="Times New Roman" panose="02020603050405020304" pitchFamily="18" charset="0"/>
              </a:rPr>
              <a:t>Refer </a:t>
            </a:r>
            <a:r>
              <a:rPr lang="en-US" altLang="en-US" sz="2000" dirty="0">
                <a:latin typeface="Times New Roman" panose="02020603050405020304" pitchFamily="18" charset="0"/>
                <a:cs typeface="Times New Roman" panose="02020603050405020304" pitchFamily="18" charset="0"/>
              </a:rPr>
              <a:t>to Handouts.</a:t>
            </a:r>
          </a:p>
          <a:p>
            <a:pPr lvl="1"/>
            <a:r>
              <a:rPr lang="en-US" altLang="en-US" sz="2000" dirty="0" smtClean="0">
                <a:latin typeface="Times New Roman" panose="02020603050405020304" pitchFamily="18" charset="0"/>
                <a:cs typeface="Times New Roman" panose="02020603050405020304" pitchFamily="18" charset="0"/>
              </a:rPr>
              <a:t>Ask </a:t>
            </a:r>
            <a:r>
              <a:rPr lang="en-US" altLang="en-US" sz="2000" dirty="0">
                <a:latin typeface="Times New Roman" panose="02020603050405020304" pitchFamily="18" charset="0"/>
                <a:cs typeface="Times New Roman" panose="02020603050405020304" pitchFamily="18" charset="0"/>
              </a:rPr>
              <a:t>questions.</a:t>
            </a:r>
          </a:p>
          <a:p>
            <a:pPr lvl="1"/>
            <a:r>
              <a:rPr lang="en-US" altLang="en-US" sz="2000" dirty="0">
                <a:latin typeface="Times New Roman" panose="02020603050405020304" pitchFamily="18" charset="0"/>
                <a:cs typeface="Times New Roman" panose="02020603050405020304" pitchFamily="18" charset="0"/>
              </a:rPr>
              <a:t>Don’t read from slides.</a:t>
            </a:r>
          </a:p>
          <a:p>
            <a:r>
              <a:rPr lang="en-US" altLang="en-US" sz="2000" dirty="0" smtClean="0">
                <a:solidFill>
                  <a:srgbClr val="006600"/>
                </a:solidFill>
              </a:rPr>
              <a:t> </a:t>
            </a:r>
            <a:endParaRPr lang="en-US" altLang="en-US" sz="2000" dirty="0">
              <a:solidFill>
                <a:srgbClr val="006600"/>
              </a:solidFill>
            </a:endParaRPr>
          </a:p>
          <a:p>
            <a:endParaRPr lang="en-US" sz="2000"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23</a:t>
            </a:fld>
            <a:endParaRPr lang="en-US"/>
          </a:p>
        </p:txBody>
      </p:sp>
      <p:sp>
        <p:nvSpPr>
          <p:cNvPr id="5" name="Title 4"/>
          <p:cNvSpPr>
            <a:spLocks noGrp="1"/>
          </p:cNvSpPr>
          <p:nvPr>
            <p:ph type="title"/>
          </p:nvPr>
        </p:nvSpPr>
        <p:spPr/>
        <p:txBody>
          <a:bodyPr/>
          <a:lstStyle/>
          <a:p>
            <a:pPr algn="ctr"/>
            <a:r>
              <a:rPr lang="en-US" dirty="0" smtClean="0"/>
              <a:t>  </a:t>
            </a:r>
            <a:r>
              <a:rPr lang="en-US" sz="3200" dirty="0" smtClean="0">
                <a:solidFill>
                  <a:srgbClr val="006600"/>
                </a:solidFill>
                <a:effectLst/>
                <a:latin typeface="Times New Roman" panose="02020603050405020304" pitchFamily="18" charset="0"/>
                <a:cs typeface="Times New Roman" panose="02020603050405020304" pitchFamily="18" charset="0"/>
              </a:rPr>
              <a:t>Main presentation …</a:t>
            </a:r>
            <a:endParaRPr lang="en-US" sz="3200" dirty="0">
              <a:solidFill>
                <a:srgbClr val="0066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550748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lnSpc>
                <a:spcPct val="90000"/>
              </a:lnSpc>
            </a:pPr>
            <a:r>
              <a:rPr lang="en-US" altLang="en-US" sz="2800" dirty="0">
                <a:latin typeface="Times New Roman" panose="02020603050405020304" pitchFamily="18" charset="0"/>
                <a:cs typeface="Times New Roman" panose="02020603050405020304" pitchFamily="18" charset="0"/>
              </a:rPr>
              <a:t>Always tell the truth!!!</a:t>
            </a:r>
          </a:p>
          <a:p>
            <a:pPr lvl="2">
              <a:lnSpc>
                <a:spcPct val="90000"/>
              </a:lnSpc>
            </a:pPr>
            <a:r>
              <a:rPr lang="en-US" altLang="en-US" sz="2800" dirty="0">
                <a:latin typeface="Times New Roman" panose="02020603050405020304" pitchFamily="18" charset="0"/>
                <a:cs typeface="Times New Roman" panose="02020603050405020304" pitchFamily="18" charset="0"/>
              </a:rPr>
              <a:t>If you don’t know the answer, promise to </a:t>
            </a:r>
            <a:r>
              <a:rPr lang="en-US" altLang="en-US" sz="2800" dirty="0" smtClean="0">
                <a:latin typeface="Times New Roman" panose="02020603050405020304" pitchFamily="18" charset="0"/>
                <a:cs typeface="Times New Roman" panose="02020603050405020304" pitchFamily="18" charset="0"/>
              </a:rPr>
              <a:t>re-search</a:t>
            </a:r>
            <a:r>
              <a:rPr lang="en-US" altLang="en-US" sz="2800" dirty="0">
                <a:latin typeface="Times New Roman" panose="02020603050405020304" pitchFamily="18" charset="0"/>
                <a:cs typeface="Times New Roman" panose="02020603050405020304" pitchFamily="18" charset="0"/>
              </a:rPr>
              <a:t>.</a:t>
            </a:r>
          </a:p>
          <a:p>
            <a:pPr lvl="2">
              <a:lnSpc>
                <a:spcPct val="90000"/>
              </a:lnSpc>
            </a:pPr>
            <a:r>
              <a:rPr lang="en-US" altLang="en-US" sz="2800" dirty="0">
                <a:latin typeface="Times New Roman" panose="02020603050405020304" pitchFamily="18" charset="0"/>
                <a:cs typeface="Times New Roman" panose="02020603050405020304" pitchFamily="18" charset="0"/>
              </a:rPr>
              <a:t>Get back to trainee with answer.</a:t>
            </a:r>
          </a:p>
          <a:p>
            <a:pPr lvl="1">
              <a:lnSpc>
                <a:spcPct val="90000"/>
              </a:lnSpc>
            </a:pPr>
            <a:r>
              <a:rPr lang="en-US" altLang="en-US" sz="2800" dirty="0">
                <a:latin typeface="Times New Roman" panose="02020603050405020304" pitchFamily="18" charset="0"/>
                <a:cs typeface="Times New Roman" panose="02020603050405020304" pitchFamily="18" charset="0"/>
              </a:rPr>
              <a:t>Answer directly.</a:t>
            </a:r>
          </a:p>
          <a:p>
            <a:pPr lvl="2">
              <a:lnSpc>
                <a:spcPct val="90000"/>
              </a:lnSpc>
            </a:pPr>
            <a:r>
              <a:rPr lang="en-US" altLang="en-US" sz="2800" dirty="0" smtClean="0">
                <a:latin typeface="Times New Roman" panose="02020603050405020304" pitchFamily="18" charset="0"/>
                <a:cs typeface="Times New Roman" panose="02020603050405020304" pitchFamily="18" charset="0"/>
              </a:rPr>
              <a:t>Stay </a:t>
            </a:r>
            <a:r>
              <a:rPr lang="en-US" altLang="en-US" sz="2800" dirty="0">
                <a:latin typeface="Times New Roman" panose="02020603050405020304" pitchFamily="18" charset="0"/>
                <a:cs typeface="Times New Roman" panose="02020603050405020304" pitchFamily="18" charset="0"/>
              </a:rPr>
              <a:t>on track, brief and to the point</a:t>
            </a:r>
            <a:r>
              <a:rPr lang="en-US" altLang="en-US" sz="2800" dirty="0" smtClean="0">
                <a:latin typeface="Times New Roman" panose="02020603050405020304" pitchFamily="18" charset="0"/>
                <a:cs typeface="Times New Roman" panose="02020603050405020304" pitchFamily="18" charset="0"/>
              </a:rPr>
              <a:t>.</a:t>
            </a:r>
          </a:p>
          <a:p>
            <a:pPr marL="630936" lvl="2" indent="0">
              <a:lnSpc>
                <a:spcPct val="90000"/>
              </a:lnSpc>
              <a:buNone/>
            </a:pPr>
            <a:endParaRPr lang="en-US" altLang="en-US" sz="2800" dirty="0">
              <a:latin typeface="Times New Roman" panose="02020603050405020304" pitchFamily="18" charset="0"/>
              <a:cs typeface="Times New Roman" panose="02020603050405020304" pitchFamily="18" charset="0"/>
            </a:endParaRPr>
          </a:p>
          <a:p>
            <a:pPr lvl="1">
              <a:lnSpc>
                <a:spcPct val="90000"/>
              </a:lnSpc>
            </a:pPr>
            <a:r>
              <a:rPr lang="en-US" altLang="en-US" sz="2800" dirty="0">
                <a:latin typeface="Times New Roman" panose="02020603050405020304" pitchFamily="18" charset="0"/>
                <a:cs typeface="Times New Roman" panose="02020603050405020304" pitchFamily="18" charset="0"/>
              </a:rPr>
              <a:t>Refer to your speech.</a:t>
            </a:r>
          </a:p>
          <a:p>
            <a:pPr lvl="2">
              <a:lnSpc>
                <a:spcPct val="90000"/>
              </a:lnSpc>
            </a:pPr>
            <a:r>
              <a:rPr lang="en-US" altLang="en-US" sz="2800" dirty="0">
                <a:latin typeface="Times New Roman" panose="02020603050405020304" pitchFamily="18" charset="0"/>
                <a:cs typeface="Times New Roman" panose="02020603050405020304" pitchFamily="18" charset="0"/>
              </a:rPr>
              <a:t>Helps reinforce &amp; clarify presentation.</a:t>
            </a:r>
          </a:p>
          <a:p>
            <a:endParaRPr lang="en-US" sz="2800"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24</a:t>
            </a:fld>
            <a:endParaRPr lang="en-US"/>
          </a:p>
        </p:txBody>
      </p:sp>
      <p:sp>
        <p:nvSpPr>
          <p:cNvPr id="5" name="Title 4"/>
          <p:cNvSpPr>
            <a:spLocks noGrp="1"/>
          </p:cNvSpPr>
          <p:nvPr>
            <p:ph type="title"/>
          </p:nvPr>
        </p:nvSpPr>
        <p:spPr/>
        <p:txBody>
          <a:bodyPr/>
          <a:lstStyle/>
          <a:p>
            <a:pPr algn="ctr"/>
            <a:r>
              <a:rPr lang="en-US" dirty="0" smtClean="0"/>
              <a:t>         </a:t>
            </a:r>
            <a:r>
              <a:rPr lang="en-US" sz="3200" dirty="0" smtClean="0">
                <a:solidFill>
                  <a:srgbClr val="006600"/>
                </a:solidFill>
                <a:effectLst/>
                <a:latin typeface="Times New Roman" panose="02020603050405020304" pitchFamily="18" charset="0"/>
                <a:cs typeface="Times New Roman" panose="02020603050405020304" pitchFamily="18" charset="0"/>
              </a:rPr>
              <a:t>Presentation…</a:t>
            </a:r>
            <a:endParaRPr lang="en-US" sz="3200" dirty="0">
              <a:solidFill>
                <a:srgbClr val="0066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134855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endParaRPr lang="en-US" altLang="en-US" sz="2800" dirty="0" smtClean="0">
              <a:latin typeface="Times New Roman" panose="02020603050405020304" pitchFamily="18" charset="0"/>
              <a:cs typeface="Times New Roman" panose="02020603050405020304" pitchFamily="18" charset="0"/>
            </a:endParaRPr>
          </a:p>
          <a:p>
            <a:pPr lvl="1"/>
            <a:r>
              <a:rPr lang="en-US" altLang="en-US" sz="2800" dirty="0" smtClean="0">
                <a:latin typeface="Times New Roman" panose="02020603050405020304" pitchFamily="18" charset="0"/>
                <a:cs typeface="Times New Roman" panose="02020603050405020304" pitchFamily="18" charset="0"/>
              </a:rPr>
              <a:t>Involve </a:t>
            </a:r>
            <a:r>
              <a:rPr lang="en-US" altLang="en-US" sz="2800" dirty="0">
                <a:latin typeface="Times New Roman" panose="02020603050405020304" pitchFamily="18" charset="0"/>
                <a:cs typeface="Times New Roman" panose="02020603050405020304" pitchFamily="18" charset="0"/>
              </a:rPr>
              <a:t>participants.</a:t>
            </a:r>
          </a:p>
          <a:p>
            <a:pPr lvl="1"/>
            <a:r>
              <a:rPr lang="en-US" altLang="en-US" sz="2800" dirty="0" smtClean="0">
                <a:latin typeface="Times New Roman" panose="02020603050405020304" pitchFamily="18" charset="0"/>
                <a:cs typeface="Times New Roman" panose="02020603050405020304" pitchFamily="18" charset="0"/>
              </a:rPr>
              <a:t>Acknowledge/appreciate their (trainees’)  </a:t>
            </a:r>
            <a:r>
              <a:rPr lang="en-US" altLang="en-US" sz="2800" dirty="0">
                <a:latin typeface="Times New Roman" panose="02020603050405020304" pitchFamily="18" charset="0"/>
                <a:cs typeface="Times New Roman" panose="02020603050405020304" pitchFamily="18" charset="0"/>
              </a:rPr>
              <a:t>ideas.</a:t>
            </a:r>
          </a:p>
          <a:p>
            <a:pPr lvl="1"/>
            <a:r>
              <a:rPr lang="en-US" altLang="en-US" sz="2800" dirty="0">
                <a:latin typeface="Times New Roman" panose="02020603050405020304" pitchFamily="18" charset="0"/>
                <a:cs typeface="Times New Roman" panose="02020603050405020304" pitchFamily="18" charset="0"/>
              </a:rPr>
              <a:t>Don’t get personal - be objective.</a:t>
            </a:r>
          </a:p>
          <a:p>
            <a:pPr lvl="1"/>
            <a:r>
              <a:rPr lang="en-US" altLang="en-US" sz="2800" dirty="0">
                <a:latin typeface="Times New Roman" panose="02020603050405020304" pitchFamily="18" charset="0"/>
                <a:cs typeface="Times New Roman" panose="02020603050405020304" pitchFamily="18" charset="0"/>
              </a:rPr>
              <a:t>Don’t give in to personal attackers - stick to the facts.</a:t>
            </a:r>
          </a:p>
          <a:p>
            <a:pPr lvl="1"/>
            <a:r>
              <a:rPr lang="en-US" altLang="en-US" sz="2800" dirty="0">
                <a:latin typeface="Times New Roman" panose="02020603050405020304" pitchFamily="18" charset="0"/>
                <a:cs typeface="Times New Roman" panose="02020603050405020304" pitchFamily="18" charset="0"/>
              </a:rPr>
              <a:t>Enlist other trainees help if it is disruptive to them as well.</a:t>
            </a:r>
          </a:p>
          <a:p>
            <a:endParaRPr lang="en-US" sz="2800"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25</a:t>
            </a:fld>
            <a:endParaRPr lang="en-US"/>
          </a:p>
        </p:txBody>
      </p:sp>
      <p:sp>
        <p:nvSpPr>
          <p:cNvPr id="5" name="Title 4"/>
          <p:cNvSpPr>
            <a:spLocks noGrp="1"/>
          </p:cNvSpPr>
          <p:nvPr>
            <p:ph type="title"/>
          </p:nvPr>
        </p:nvSpPr>
        <p:spPr/>
        <p:txBody>
          <a:bodyPr/>
          <a:lstStyle/>
          <a:p>
            <a:pPr algn="ctr"/>
            <a:r>
              <a:rPr lang="en-US" dirty="0" smtClean="0"/>
              <a:t>  </a:t>
            </a:r>
            <a:r>
              <a:rPr lang="en-US" sz="3200" dirty="0" smtClean="0">
                <a:solidFill>
                  <a:srgbClr val="006600"/>
                </a:solidFill>
                <a:effectLst/>
                <a:latin typeface="Times New Roman" panose="02020603050405020304" pitchFamily="18" charset="0"/>
                <a:cs typeface="Times New Roman" panose="02020603050405020304" pitchFamily="18" charset="0"/>
              </a:rPr>
              <a:t>Coping with difficult trainee…</a:t>
            </a:r>
            <a:endParaRPr lang="en-US" sz="3200" dirty="0">
              <a:solidFill>
                <a:srgbClr val="0066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04770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a:lnSpc>
                <a:spcPct val="150000"/>
              </a:lnSpc>
            </a:pPr>
            <a:r>
              <a:rPr lang="en-US" sz="2400" dirty="0" smtClean="0"/>
              <a:t>Conduct the seminar in </a:t>
            </a:r>
            <a:r>
              <a:rPr lang="en-US" sz="2400" dirty="0" err="1" smtClean="0"/>
              <a:t>Bangla</a:t>
            </a:r>
            <a:r>
              <a:rPr lang="en-US" sz="2400" dirty="0" smtClean="0"/>
              <a:t>, English can be used but need to be translated properly</a:t>
            </a:r>
          </a:p>
          <a:p>
            <a:pPr>
              <a:lnSpc>
                <a:spcPct val="150000"/>
              </a:lnSpc>
            </a:pPr>
            <a:r>
              <a:rPr lang="en-US" sz="2400" dirty="0" smtClean="0"/>
              <a:t>Distribute free of cost the standard published materials</a:t>
            </a:r>
          </a:p>
          <a:p>
            <a:pPr>
              <a:lnSpc>
                <a:spcPct val="150000"/>
              </a:lnSpc>
            </a:pPr>
            <a:r>
              <a:rPr lang="en-US" sz="2400" dirty="0" smtClean="0"/>
              <a:t>He shall not make any monetary gain by any means.</a:t>
            </a:r>
          </a:p>
          <a:p>
            <a:pPr>
              <a:lnSpc>
                <a:spcPct val="150000"/>
              </a:lnSpc>
            </a:pPr>
            <a:r>
              <a:rPr lang="en-US" sz="2400" dirty="0" smtClean="0"/>
              <a:t>Maintain all records including the details of workshop and participants, etc. in the manner, as may be specified by BSEC and provide to BSEC as and when desired. </a:t>
            </a:r>
            <a:endParaRPr lang="en-US" sz="2400"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26</a:t>
            </a:fld>
            <a:endParaRPr lang="en-US"/>
          </a:p>
        </p:txBody>
      </p:sp>
      <p:sp>
        <p:nvSpPr>
          <p:cNvPr id="5" name="Title 4"/>
          <p:cNvSpPr>
            <a:spLocks noGrp="1"/>
          </p:cNvSpPr>
          <p:nvPr>
            <p:ph type="title"/>
          </p:nvPr>
        </p:nvSpPr>
        <p:spPr/>
        <p:txBody>
          <a:bodyPr/>
          <a:lstStyle/>
          <a:p>
            <a:r>
              <a:rPr lang="en-US" dirty="0" smtClean="0">
                <a:solidFill>
                  <a:schemeClr val="accent1"/>
                </a:solidFill>
              </a:rPr>
              <a:t>Need to Know</a:t>
            </a:r>
            <a:endParaRPr lang="en-US" dirty="0">
              <a:solidFill>
                <a:schemeClr val="accent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accent2"/>
                </a:solidFill>
              </a:rPr>
              <a:t>Trainers not to </a:t>
            </a:r>
          </a:p>
          <a:p>
            <a:pPr>
              <a:buNone/>
            </a:pPr>
            <a:endParaRPr lang="en-US" sz="1600" dirty="0" smtClean="0"/>
          </a:p>
          <a:p>
            <a:pPr>
              <a:buFont typeface="Arial" pitchFamily="34" charset="0"/>
              <a:buChar char="•"/>
            </a:pPr>
            <a:r>
              <a:rPr lang="en-US" dirty="0" smtClean="0"/>
              <a:t>Indulge on selling or promoting any specific investment product</a:t>
            </a:r>
          </a:p>
          <a:p>
            <a:pPr>
              <a:buFont typeface="Arial" pitchFamily="34" charset="0"/>
              <a:buChar char="•"/>
            </a:pPr>
            <a:r>
              <a:rPr lang="en-US" dirty="0" smtClean="0"/>
              <a:t>Promote commercial interest of any intermediary or issuer</a:t>
            </a:r>
          </a:p>
          <a:p>
            <a:pPr>
              <a:buFont typeface="Arial" pitchFamily="34" charset="0"/>
              <a:buChar char="•"/>
            </a:pPr>
            <a:r>
              <a:rPr lang="en-US" dirty="0" smtClean="0"/>
              <a:t>Undertake any securities market related business activity</a:t>
            </a:r>
          </a:p>
          <a:p>
            <a:pPr>
              <a:buFont typeface="Arial" pitchFamily="34" charset="0"/>
              <a:buChar char="•"/>
            </a:pPr>
            <a:r>
              <a:rPr lang="en-US" dirty="0" smtClean="0"/>
              <a:t>Engage in any activity which has potential to bring disrespect to regulator</a:t>
            </a:r>
          </a:p>
          <a:p>
            <a:pPr>
              <a:buNone/>
            </a:pPr>
            <a:endParaRPr lang="en-US"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27</a:t>
            </a:fld>
            <a:endParaRPr lang="en-US"/>
          </a:p>
        </p:txBody>
      </p:sp>
      <p:sp>
        <p:nvSpPr>
          <p:cNvPr id="5" name="Title 4"/>
          <p:cNvSpPr>
            <a:spLocks noGrp="1"/>
          </p:cNvSpPr>
          <p:nvPr>
            <p:ph type="title"/>
          </p:nvPr>
        </p:nvSpPr>
        <p:spPr/>
        <p:txBody>
          <a:bodyPr/>
          <a:lstStyle/>
          <a:p>
            <a:r>
              <a:rPr lang="en-US" dirty="0" smtClean="0">
                <a:solidFill>
                  <a:schemeClr val="accent1"/>
                </a:solidFill>
              </a:rPr>
              <a:t>Need to know…more…</a:t>
            </a:r>
            <a:endParaRPr lang="en-US" dirty="0">
              <a:solidFill>
                <a:schemeClr val="accent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fontScale="92500" lnSpcReduction="10000"/>
          </a:bodyPr>
          <a:lstStyle/>
          <a:p>
            <a:pPr marL="109728" indent="0">
              <a:buNone/>
            </a:pPr>
            <a:r>
              <a:rPr lang="en-US" dirty="0" smtClean="0">
                <a:latin typeface="Times New Roman" panose="02020603050405020304" pitchFamily="18" charset="0"/>
                <a:cs typeface="Times New Roman" panose="02020603050405020304" pitchFamily="18" charset="0"/>
              </a:rPr>
              <a:t>You may use </a:t>
            </a:r>
            <a:r>
              <a:rPr lang="en-US" dirty="0">
                <a:latin typeface="Times New Roman" panose="02020603050405020304" pitchFamily="18" charset="0"/>
                <a:cs typeface="Times New Roman" panose="02020603050405020304" pitchFamily="18" charset="0"/>
              </a:rPr>
              <a:t>(and therefore be able to demonstrate) the following methods</a:t>
            </a:r>
            <a:r>
              <a:rPr lang="en-US" dirty="0" smtClean="0">
                <a:latin typeface="Times New Roman" panose="02020603050405020304" pitchFamily="18" charset="0"/>
                <a:cs typeface="Times New Roman" panose="02020603050405020304" pitchFamily="18" charset="0"/>
              </a:rPr>
              <a:t>:</a:t>
            </a:r>
          </a:p>
          <a:p>
            <a:pPr marL="109728" indent="0">
              <a:buNone/>
            </a:pPr>
            <a:endParaRPr lang="en-US" dirty="0" smtClean="0">
              <a:latin typeface="Times New Roman" panose="02020603050405020304" pitchFamily="18" charset="0"/>
              <a:cs typeface="Times New Roman" panose="02020603050405020304" pitchFamily="18" charset="0"/>
            </a:endParaRPr>
          </a:p>
          <a:p>
            <a:pPr marL="109728" indent="0">
              <a:buNone/>
            </a:pPr>
            <a:r>
              <a:rPr lang="en-US" sz="2600" dirty="0" smtClean="0">
                <a:latin typeface="Times New Roman" panose="02020603050405020304" pitchFamily="18" charset="0"/>
                <a:cs typeface="Times New Roman" panose="02020603050405020304" pitchFamily="18" charset="0"/>
              </a:rPr>
              <a:t>1. Lecture </a:t>
            </a:r>
          </a:p>
          <a:p>
            <a:pPr marL="109728" indent="0">
              <a:buNone/>
            </a:pPr>
            <a:r>
              <a:rPr lang="en-US" sz="2600" dirty="0" smtClean="0">
                <a:latin typeface="Times New Roman" panose="02020603050405020304" pitchFamily="18" charset="0"/>
                <a:cs typeface="Times New Roman" panose="02020603050405020304" pitchFamily="18" charset="0"/>
              </a:rPr>
              <a:t>2</a:t>
            </a:r>
            <a:r>
              <a:rPr lang="en-US" sz="2600" dirty="0">
                <a:latin typeface="Times New Roman" panose="02020603050405020304" pitchFamily="18" charset="0"/>
                <a:cs typeface="Times New Roman" panose="02020603050405020304" pitchFamily="18" charset="0"/>
              </a:rPr>
              <a:t>. Demonstration </a:t>
            </a:r>
          </a:p>
          <a:p>
            <a:pPr marL="109728" indent="0">
              <a:buNone/>
            </a:pPr>
            <a:r>
              <a:rPr lang="en-US" sz="2600" dirty="0" smtClean="0">
                <a:latin typeface="Times New Roman" panose="02020603050405020304" pitchFamily="18" charset="0"/>
                <a:cs typeface="Times New Roman" panose="02020603050405020304" pitchFamily="18" charset="0"/>
              </a:rPr>
              <a:t>3.Case </a:t>
            </a:r>
            <a:r>
              <a:rPr lang="en-US" sz="2600" dirty="0">
                <a:latin typeface="Times New Roman" panose="02020603050405020304" pitchFamily="18" charset="0"/>
                <a:cs typeface="Times New Roman" panose="02020603050405020304" pitchFamily="18" charset="0"/>
              </a:rPr>
              <a:t>Study </a:t>
            </a:r>
            <a:endParaRPr lang="en-US" sz="2600" dirty="0" smtClean="0">
              <a:latin typeface="Times New Roman" panose="02020603050405020304" pitchFamily="18" charset="0"/>
              <a:cs typeface="Times New Roman" panose="02020603050405020304" pitchFamily="18" charset="0"/>
            </a:endParaRPr>
          </a:p>
          <a:p>
            <a:pPr marL="109728" indent="0">
              <a:buNone/>
            </a:pPr>
            <a:r>
              <a:rPr lang="en-US" sz="2600" dirty="0" smtClean="0">
                <a:latin typeface="Times New Roman" panose="02020603050405020304" pitchFamily="18" charset="0"/>
                <a:cs typeface="Times New Roman" panose="02020603050405020304" pitchFamily="18" charset="0"/>
              </a:rPr>
              <a:t>4. </a:t>
            </a:r>
            <a:r>
              <a:rPr lang="en-US" sz="2600" dirty="0">
                <a:latin typeface="Times New Roman" panose="02020603050405020304" pitchFamily="18" charset="0"/>
                <a:cs typeface="Times New Roman" panose="02020603050405020304" pitchFamily="18" charset="0"/>
              </a:rPr>
              <a:t>Small Group </a:t>
            </a:r>
            <a:r>
              <a:rPr lang="en-US" sz="2600" dirty="0" smtClean="0">
                <a:latin typeface="Times New Roman" panose="02020603050405020304" pitchFamily="18" charset="0"/>
                <a:cs typeface="Times New Roman" panose="02020603050405020304" pitchFamily="18" charset="0"/>
              </a:rPr>
              <a:t>Tasks/exercise </a:t>
            </a:r>
          </a:p>
          <a:p>
            <a:pPr marL="109728" indent="0">
              <a:buNone/>
            </a:pPr>
            <a:r>
              <a:rPr lang="en-US" sz="2600" dirty="0">
                <a:latin typeface="Times New Roman" panose="02020603050405020304" pitchFamily="18" charset="0"/>
                <a:cs typeface="Times New Roman" panose="02020603050405020304" pitchFamily="18" charset="0"/>
              </a:rPr>
              <a:t>5</a:t>
            </a:r>
            <a:r>
              <a:rPr lang="en-US" sz="2600" dirty="0" smtClean="0">
                <a:latin typeface="Times New Roman" panose="02020603050405020304" pitchFamily="18" charset="0"/>
                <a:cs typeface="Times New Roman" panose="02020603050405020304" pitchFamily="18" charset="0"/>
              </a:rPr>
              <a:t>. Readings </a:t>
            </a:r>
          </a:p>
          <a:p>
            <a:pPr marL="109728" indent="0">
              <a:buNone/>
            </a:pPr>
            <a:r>
              <a:rPr lang="en-US" sz="2600" dirty="0" smtClean="0">
                <a:latin typeface="Times New Roman" panose="02020603050405020304" pitchFamily="18" charset="0"/>
                <a:cs typeface="Times New Roman" panose="02020603050405020304" pitchFamily="18" charset="0"/>
              </a:rPr>
              <a:t>6. </a:t>
            </a:r>
            <a:r>
              <a:rPr lang="en-US" sz="2600" dirty="0">
                <a:latin typeface="Times New Roman" panose="02020603050405020304" pitchFamily="18" charset="0"/>
                <a:cs typeface="Times New Roman" panose="02020603050405020304" pitchFamily="18" charset="0"/>
              </a:rPr>
              <a:t>Stories </a:t>
            </a:r>
            <a:endParaRPr lang="en-US" sz="2600" dirty="0" smtClean="0">
              <a:latin typeface="Times New Roman" panose="02020603050405020304" pitchFamily="18" charset="0"/>
              <a:cs typeface="Times New Roman" panose="02020603050405020304" pitchFamily="18" charset="0"/>
            </a:endParaRPr>
          </a:p>
          <a:p>
            <a:pPr marL="109728" indent="0">
              <a:buNone/>
            </a:pPr>
            <a:r>
              <a:rPr lang="en-US" sz="2600" dirty="0" smtClean="0">
                <a:latin typeface="Times New Roman" panose="02020603050405020304" pitchFamily="18" charset="0"/>
                <a:cs typeface="Times New Roman" panose="02020603050405020304" pitchFamily="18" charset="0"/>
              </a:rPr>
              <a:t>7. Brainstorming </a:t>
            </a:r>
          </a:p>
          <a:p>
            <a:pPr marL="109728" indent="0">
              <a:buNone/>
            </a:pPr>
            <a:r>
              <a:rPr lang="en-US" sz="2600" dirty="0" smtClean="0">
                <a:latin typeface="Times New Roman" panose="02020603050405020304" pitchFamily="18" charset="0"/>
                <a:cs typeface="Times New Roman" panose="02020603050405020304" pitchFamily="18" charset="0"/>
              </a:rPr>
              <a:t>8.Individual </a:t>
            </a:r>
            <a:r>
              <a:rPr lang="en-US" sz="2600" dirty="0">
                <a:latin typeface="Times New Roman" panose="02020603050405020304" pitchFamily="18" charset="0"/>
                <a:cs typeface="Times New Roman" panose="02020603050405020304" pitchFamily="18" charset="0"/>
              </a:rPr>
              <a:t>Exercises </a:t>
            </a:r>
            <a:endParaRPr lang="en-US" sz="2600" dirty="0" smtClean="0">
              <a:latin typeface="Times New Roman" panose="02020603050405020304" pitchFamily="18" charset="0"/>
              <a:cs typeface="Times New Roman" panose="02020603050405020304" pitchFamily="18" charset="0"/>
            </a:endParaRPr>
          </a:p>
          <a:p>
            <a:pPr marL="109728" indent="0">
              <a:buNone/>
            </a:pPr>
            <a:r>
              <a:rPr lang="en-US" sz="2600" dirty="0" smtClean="0">
                <a:latin typeface="Times New Roman" panose="02020603050405020304" pitchFamily="18" charset="0"/>
                <a:cs typeface="Times New Roman" panose="02020603050405020304" pitchFamily="18" charset="0"/>
              </a:rPr>
              <a:t>9. Q&amp;A session</a:t>
            </a:r>
            <a:endParaRPr lang="en-US" sz="2600" dirty="0">
              <a:latin typeface="Times New Roman" panose="02020603050405020304" pitchFamily="18" charset="0"/>
              <a:cs typeface="Times New Roman" panose="02020603050405020304" pitchFamily="18" charset="0"/>
            </a:endParaRPr>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28</a:t>
            </a:fld>
            <a:endParaRPr lang="en-US"/>
          </a:p>
        </p:txBody>
      </p:sp>
      <p:sp>
        <p:nvSpPr>
          <p:cNvPr id="5" name="Title 4"/>
          <p:cNvSpPr>
            <a:spLocks noGrp="1"/>
          </p:cNvSpPr>
          <p:nvPr>
            <p:ph type="title"/>
          </p:nvPr>
        </p:nvSpPr>
        <p:spPr/>
        <p:txBody>
          <a:bodyPr>
            <a:normAutofit/>
          </a:bodyPr>
          <a:lstStyle/>
          <a:p>
            <a:pPr algn="ctr"/>
            <a:r>
              <a:rPr lang="en-US" sz="2800" dirty="0" smtClean="0">
                <a:solidFill>
                  <a:srgbClr val="0070C0"/>
                </a:solidFill>
                <a:effectLst/>
                <a:latin typeface="Times New Roman" panose="02020603050405020304" pitchFamily="18" charset="0"/>
                <a:cs typeface="Times New Roman" panose="02020603050405020304" pitchFamily="18" charset="0"/>
              </a:rPr>
              <a:t>Methods that may be used for </a:t>
            </a:r>
            <a:r>
              <a:rPr lang="en-US" sz="2800" dirty="0" err="1" smtClean="0">
                <a:solidFill>
                  <a:srgbClr val="0070C0"/>
                </a:solidFill>
                <a:effectLst/>
                <a:latin typeface="Times New Roman" panose="02020603050405020304" pitchFamily="18" charset="0"/>
                <a:cs typeface="Times New Roman" panose="02020603050405020304" pitchFamily="18" charset="0"/>
              </a:rPr>
              <a:t>ToT</a:t>
            </a:r>
            <a:endParaRPr lang="en-US" sz="2800" dirty="0">
              <a:solidFill>
                <a:srgbClr val="0070C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299388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525963"/>
          </a:xfrm>
        </p:spPr>
        <p:txBody>
          <a:bodyPr>
            <a:normAutofit lnSpcReduction="10000"/>
          </a:bodyPr>
          <a:lstStyle/>
          <a:p>
            <a:pPr lvl="1">
              <a:lnSpc>
                <a:spcPct val="150000"/>
              </a:lnSpc>
            </a:pPr>
            <a:endParaRPr lang="en-US" altLang="en-US" sz="2800" dirty="0" smtClean="0"/>
          </a:p>
          <a:p>
            <a:pPr lvl="1">
              <a:lnSpc>
                <a:spcPct val="150000"/>
              </a:lnSpc>
            </a:pPr>
            <a:r>
              <a:rPr lang="en-US" altLang="en-US" sz="2800" dirty="0" smtClean="0">
                <a:latin typeface="Times New Roman" panose="02020603050405020304" pitchFamily="18" charset="0"/>
                <a:cs typeface="Times New Roman" panose="02020603050405020304" pitchFamily="18" charset="0"/>
              </a:rPr>
              <a:t>Don’t </a:t>
            </a:r>
            <a:r>
              <a:rPr lang="en-US" altLang="en-US" sz="2800" dirty="0">
                <a:latin typeface="Times New Roman" panose="02020603050405020304" pitchFamily="18" charset="0"/>
                <a:cs typeface="Times New Roman" panose="02020603050405020304" pitchFamily="18" charset="0"/>
              </a:rPr>
              <a:t>give new information.</a:t>
            </a:r>
          </a:p>
          <a:p>
            <a:pPr lvl="1">
              <a:lnSpc>
                <a:spcPct val="150000"/>
              </a:lnSpc>
            </a:pPr>
            <a:r>
              <a:rPr lang="en-US" altLang="en-US" sz="2800" dirty="0">
                <a:latin typeface="Times New Roman" panose="02020603050405020304" pitchFamily="18" charset="0"/>
                <a:cs typeface="Times New Roman" panose="02020603050405020304" pitchFamily="18" charset="0"/>
              </a:rPr>
              <a:t>Only review points.</a:t>
            </a:r>
          </a:p>
          <a:p>
            <a:pPr lvl="1">
              <a:lnSpc>
                <a:spcPct val="150000"/>
              </a:lnSpc>
            </a:pPr>
            <a:r>
              <a:rPr lang="en-US" altLang="en-US" sz="2800" dirty="0">
                <a:latin typeface="Times New Roman" panose="02020603050405020304" pitchFamily="18" charset="0"/>
                <a:cs typeface="Times New Roman" panose="02020603050405020304" pitchFamily="18" charset="0"/>
              </a:rPr>
              <a:t>Review process/steps.</a:t>
            </a:r>
          </a:p>
          <a:p>
            <a:pPr lvl="1">
              <a:lnSpc>
                <a:spcPct val="150000"/>
              </a:lnSpc>
            </a:pPr>
            <a:r>
              <a:rPr lang="en-US" altLang="en-US" sz="2800" dirty="0" smtClean="0">
                <a:latin typeface="Times New Roman" panose="02020603050405020304" pitchFamily="18" charset="0"/>
                <a:cs typeface="Times New Roman" panose="02020603050405020304" pitchFamily="18" charset="0"/>
              </a:rPr>
              <a:t>Relate back </a:t>
            </a:r>
            <a:r>
              <a:rPr lang="en-US" altLang="en-US" sz="2800" dirty="0">
                <a:latin typeface="Times New Roman" panose="02020603050405020304" pitchFamily="18" charset="0"/>
                <a:cs typeface="Times New Roman" panose="02020603050405020304" pitchFamily="18" charset="0"/>
              </a:rPr>
              <a:t>to your introduction.</a:t>
            </a:r>
          </a:p>
          <a:p>
            <a:pPr lvl="1">
              <a:lnSpc>
                <a:spcPct val="150000"/>
              </a:lnSpc>
            </a:pPr>
            <a:r>
              <a:rPr lang="en-US" altLang="en-US" sz="2800" dirty="0">
                <a:latin typeface="Times New Roman" panose="02020603050405020304" pitchFamily="18" charset="0"/>
                <a:cs typeface="Times New Roman" panose="02020603050405020304" pitchFamily="18" charset="0"/>
              </a:rPr>
              <a:t>When summarizing a module, show where it fits in the big picture.</a:t>
            </a:r>
          </a:p>
          <a:p>
            <a:pPr>
              <a:lnSpc>
                <a:spcPct val="150000"/>
              </a:lnSpc>
            </a:pPr>
            <a:endParaRPr lang="en-US" sz="2800" dirty="0"/>
          </a:p>
        </p:txBody>
      </p:sp>
      <p:sp>
        <p:nvSpPr>
          <p:cNvPr id="3" name="Footer Placeholder 2"/>
          <p:cNvSpPr>
            <a:spLocks noGrp="1"/>
          </p:cNvSpPr>
          <p:nvPr>
            <p:ph type="ftr" sz="quarter" idx="11"/>
          </p:nvPr>
        </p:nvSpPr>
        <p:spPr/>
        <p:txBody>
          <a:bodyPr/>
          <a:lstStyle/>
          <a:p>
            <a:r>
              <a:rPr lang="en-US" dirty="0" smtClean="0"/>
              <a:t>Train the trainer </a:t>
            </a:r>
            <a:endParaRPr lang="en-US" dirty="0"/>
          </a:p>
        </p:txBody>
      </p:sp>
      <p:sp>
        <p:nvSpPr>
          <p:cNvPr id="4" name="Slide Number Placeholder 3"/>
          <p:cNvSpPr>
            <a:spLocks noGrp="1"/>
          </p:cNvSpPr>
          <p:nvPr>
            <p:ph type="sldNum" sz="quarter" idx="12"/>
          </p:nvPr>
        </p:nvSpPr>
        <p:spPr/>
        <p:txBody>
          <a:bodyPr/>
          <a:lstStyle/>
          <a:p>
            <a:fld id="{C309856B-299D-4856-A5C0-E5EC663935FF}" type="slidenum">
              <a:rPr lang="en-US" smtClean="0"/>
              <a:pPr/>
              <a:t>29</a:t>
            </a:fld>
            <a:endParaRPr lang="en-US"/>
          </a:p>
        </p:txBody>
      </p:sp>
      <p:sp>
        <p:nvSpPr>
          <p:cNvPr id="5" name="Title 4"/>
          <p:cNvSpPr>
            <a:spLocks noGrp="1"/>
          </p:cNvSpPr>
          <p:nvPr>
            <p:ph type="title"/>
          </p:nvPr>
        </p:nvSpPr>
        <p:spPr/>
        <p:txBody>
          <a:bodyPr>
            <a:normAutofit/>
          </a:bodyPr>
          <a:lstStyle/>
          <a:p>
            <a:pPr algn="ctr"/>
            <a:r>
              <a:rPr lang="en-US" altLang="en-US" sz="2800" dirty="0">
                <a:solidFill>
                  <a:srgbClr val="006600"/>
                </a:solidFill>
                <a:effectLst/>
                <a:latin typeface="Times New Roman" panose="02020603050405020304" pitchFamily="18" charset="0"/>
                <a:cs typeface="Times New Roman" panose="02020603050405020304" pitchFamily="18" charset="0"/>
              </a:rPr>
              <a:t>Effective Conclusion</a:t>
            </a:r>
            <a:r>
              <a:rPr lang="en-US" sz="2800" dirty="0">
                <a:solidFill>
                  <a:srgbClr val="006600"/>
                </a:solidFill>
                <a:effectLst/>
                <a:latin typeface="Times New Roman" panose="02020603050405020304" pitchFamily="18" charset="0"/>
                <a:cs typeface="Times New Roman" panose="02020603050405020304" pitchFamily="18" charset="0"/>
              </a:rPr>
              <a:t/>
            </a:r>
            <a:br>
              <a:rPr lang="en-US" sz="2800" dirty="0">
                <a:solidFill>
                  <a:srgbClr val="006600"/>
                </a:solidFill>
                <a:effectLst/>
                <a:latin typeface="Times New Roman" panose="02020603050405020304" pitchFamily="18" charset="0"/>
                <a:cs typeface="Times New Roman" panose="02020603050405020304" pitchFamily="18" charset="0"/>
              </a:rPr>
            </a:br>
            <a:endParaRPr lang="en-US" sz="2800" dirty="0">
              <a:solidFill>
                <a:srgbClr val="0066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99876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r>
              <a:rPr lang="en-US" dirty="0" smtClean="0"/>
              <a:t>Trainees possess knowledge and skills</a:t>
            </a:r>
          </a:p>
          <a:p>
            <a:r>
              <a:rPr lang="en-US" dirty="0" smtClean="0"/>
              <a:t>All these are not right</a:t>
            </a:r>
          </a:p>
          <a:p>
            <a:endParaRPr lang="en-US" dirty="0" smtClean="0"/>
          </a:p>
          <a:p>
            <a:pPr marL="109728" indent="0">
              <a:buNone/>
            </a:pPr>
            <a:r>
              <a:rPr lang="en-US" dirty="0" smtClean="0"/>
              <a:t>So aim should be:</a:t>
            </a:r>
          </a:p>
          <a:p>
            <a:r>
              <a:rPr lang="en-US" dirty="0" smtClean="0"/>
              <a:t>First </a:t>
            </a:r>
            <a:r>
              <a:rPr lang="en-US" i="1" dirty="0" smtClean="0">
                <a:solidFill>
                  <a:srgbClr val="FF0000"/>
                </a:solidFill>
              </a:rPr>
              <a:t>unlearn</a:t>
            </a:r>
            <a:r>
              <a:rPr lang="en-US" dirty="0" smtClean="0"/>
              <a:t> some of the existing info/knowledge</a:t>
            </a:r>
          </a:p>
          <a:p>
            <a:r>
              <a:rPr lang="en-US" dirty="0" smtClean="0"/>
              <a:t>Then </a:t>
            </a:r>
            <a:r>
              <a:rPr lang="en-US" dirty="0" smtClean="0">
                <a:solidFill>
                  <a:srgbClr val="006600"/>
                </a:solidFill>
              </a:rPr>
              <a:t>relearn</a:t>
            </a:r>
            <a:r>
              <a:rPr lang="en-US" dirty="0" smtClean="0"/>
              <a:t> new things/knowledge</a:t>
            </a:r>
            <a:endParaRPr lang="en-US"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3</a:t>
            </a:fld>
            <a:endParaRPr lang="en-US"/>
          </a:p>
        </p:txBody>
      </p:sp>
      <p:sp>
        <p:nvSpPr>
          <p:cNvPr id="5" name="Title 4"/>
          <p:cNvSpPr>
            <a:spLocks noGrp="1"/>
          </p:cNvSpPr>
          <p:nvPr>
            <p:ph type="title"/>
          </p:nvPr>
        </p:nvSpPr>
        <p:spPr/>
        <p:txBody>
          <a:bodyPr>
            <a:normAutofit fontScale="90000"/>
          </a:bodyPr>
          <a:lstStyle/>
          <a:p>
            <a:r>
              <a:rPr lang="en-US" dirty="0" smtClean="0"/>
              <a:t>             </a:t>
            </a:r>
            <a:r>
              <a:rPr lang="en-US" dirty="0" smtClean="0">
                <a:solidFill>
                  <a:srgbClr val="006600"/>
                </a:solidFill>
              </a:rPr>
              <a:t>Notes for the trainers…</a:t>
            </a:r>
            <a:endParaRPr lang="en-US" dirty="0">
              <a:solidFill>
                <a:srgbClr val="006600"/>
              </a:solidFill>
            </a:endParaRPr>
          </a:p>
        </p:txBody>
      </p:sp>
    </p:spTree>
    <p:extLst>
      <p:ext uri="{BB962C8B-B14F-4D97-AF65-F5344CB8AC3E}">
        <p14:creationId xmlns:p14="http://schemas.microsoft.com/office/powerpoint/2010/main" xmlns="" val="8682510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solidFill>
                <a:srgbClr val="00B050"/>
              </a:solidFill>
            </a:endParaRPr>
          </a:p>
          <a:p>
            <a:pPr>
              <a:buNone/>
            </a:pPr>
            <a:r>
              <a:rPr lang="en-US" sz="4400" dirty="0" smtClean="0">
                <a:latin typeface="Times New Roman" pitchFamily="18" charset="0"/>
                <a:cs typeface="Times New Roman" pitchFamily="18" charset="0"/>
              </a:rPr>
              <a:t>                             </a:t>
            </a:r>
            <a:r>
              <a:rPr lang="en-US" sz="4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Times New Roman" pitchFamily="18" charset="0"/>
                <a:cs typeface="Times New Roman" pitchFamily="18" charset="0"/>
              </a:rPr>
              <a:t>THANK YOU</a:t>
            </a:r>
            <a:endParaRPr lang="en-US" sz="4400" dirty="0">
              <a:latin typeface="Times New Roman" pitchFamily="18" charset="0"/>
              <a:cs typeface="Times New Roman" pitchFamily="18" charset="0"/>
            </a:endParaRPr>
          </a:p>
        </p:txBody>
      </p:sp>
      <p:sp>
        <p:nvSpPr>
          <p:cNvPr id="5" name="Footer Placeholder 4"/>
          <p:cNvSpPr>
            <a:spLocks noGrp="1"/>
          </p:cNvSpPr>
          <p:nvPr>
            <p:ph type="ftr" sz="quarter" idx="11"/>
          </p:nvPr>
        </p:nvSpPr>
        <p:spPr/>
        <p:txBody>
          <a:bodyPr/>
          <a:lstStyle/>
          <a:p>
            <a:r>
              <a:rPr lang="en-US" smtClean="0"/>
              <a:t>Train the trainer </a:t>
            </a:r>
            <a:endParaRPr lang="en-US"/>
          </a:p>
        </p:txBody>
      </p:sp>
      <p:sp>
        <p:nvSpPr>
          <p:cNvPr id="2" name="Slide Number Placeholder 1"/>
          <p:cNvSpPr>
            <a:spLocks noGrp="1"/>
          </p:cNvSpPr>
          <p:nvPr>
            <p:ph type="sldNum" sz="quarter" idx="12"/>
          </p:nvPr>
        </p:nvSpPr>
        <p:spPr/>
        <p:txBody>
          <a:bodyPr/>
          <a:lstStyle/>
          <a:p>
            <a:fld id="{C309856B-299D-4856-A5C0-E5EC663935FF}" type="slidenum">
              <a:rPr lang="en-US" smtClean="0"/>
              <a:pPr/>
              <a:t>30</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nSpc>
                <a:spcPct val="150000"/>
              </a:lnSpc>
            </a:pPr>
            <a:r>
              <a:rPr lang="en-US" dirty="0" smtClean="0"/>
              <a:t>Understand nature of training</a:t>
            </a:r>
          </a:p>
          <a:p>
            <a:pPr>
              <a:lnSpc>
                <a:spcPct val="150000"/>
              </a:lnSpc>
            </a:pPr>
            <a:r>
              <a:rPr lang="en-US" dirty="0" smtClean="0"/>
              <a:t>Fix location, time and number of days</a:t>
            </a:r>
          </a:p>
          <a:p>
            <a:pPr>
              <a:lnSpc>
                <a:spcPct val="150000"/>
              </a:lnSpc>
            </a:pPr>
            <a:r>
              <a:rPr lang="en-US" dirty="0" smtClean="0"/>
              <a:t>Course/topics that to be covered</a:t>
            </a:r>
          </a:p>
          <a:p>
            <a:pPr>
              <a:lnSpc>
                <a:spcPct val="150000"/>
              </a:lnSpc>
            </a:pPr>
            <a:r>
              <a:rPr lang="en-US" dirty="0" smtClean="0"/>
              <a:t>Methods or techniques to be adopted</a:t>
            </a:r>
          </a:p>
          <a:p>
            <a:pPr>
              <a:lnSpc>
                <a:spcPct val="150000"/>
              </a:lnSpc>
            </a:pPr>
            <a:r>
              <a:rPr lang="en-US" dirty="0" smtClean="0"/>
              <a:t>To impart subject knowledge</a:t>
            </a:r>
          </a:p>
          <a:p>
            <a:pPr>
              <a:lnSpc>
                <a:spcPct val="150000"/>
              </a:lnSpc>
            </a:pPr>
            <a:r>
              <a:rPr lang="en-US" dirty="0" smtClean="0"/>
              <a:t>Maintain Interest in them</a:t>
            </a:r>
          </a:p>
          <a:p>
            <a:pPr>
              <a:lnSpc>
                <a:spcPct val="150000"/>
              </a:lnSpc>
            </a:pPr>
            <a:r>
              <a:rPr lang="en-US" dirty="0" smtClean="0"/>
              <a:t>Active involvement of participants</a:t>
            </a:r>
            <a:endParaRPr lang="en-US"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4</a:t>
            </a:fld>
            <a:endParaRPr lang="en-US"/>
          </a:p>
        </p:txBody>
      </p:sp>
      <p:sp>
        <p:nvSpPr>
          <p:cNvPr id="5" name="Title 4"/>
          <p:cNvSpPr>
            <a:spLocks noGrp="1"/>
          </p:cNvSpPr>
          <p:nvPr>
            <p:ph type="title"/>
          </p:nvPr>
        </p:nvSpPr>
        <p:spPr/>
        <p:txBody>
          <a:bodyPr/>
          <a:lstStyle/>
          <a:p>
            <a:r>
              <a:rPr lang="en-US" dirty="0" smtClean="0">
                <a:solidFill>
                  <a:schemeClr val="accent1"/>
                </a:solidFill>
              </a:rPr>
              <a:t>Methods and Training Tools</a:t>
            </a:r>
            <a:endParaRPr lang="en-US" dirty="0">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50000"/>
              </a:lnSpc>
            </a:pPr>
            <a:r>
              <a:rPr lang="en-US" dirty="0" smtClean="0"/>
              <a:t>To create aim, purpose and values</a:t>
            </a:r>
          </a:p>
          <a:p>
            <a:pPr>
              <a:lnSpc>
                <a:spcPct val="150000"/>
              </a:lnSpc>
            </a:pPr>
            <a:endParaRPr lang="en-US" dirty="0" smtClean="0"/>
          </a:p>
          <a:p>
            <a:pPr>
              <a:lnSpc>
                <a:spcPct val="150000"/>
              </a:lnSpc>
            </a:pPr>
            <a:r>
              <a:rPr lang="en-US" dirty="0" smtClean="0"/>
              <a:t>To create empathy</a:t>
            </a:r>
          </a:p>
          <a:p>
            <a:pPr>
              <a:lnSpc>
                <a:spcPct val="150000"/>
              </a:lnSpc>
              <a:buNone/>
            </a:pPr>
            <a:endParaRPr lang="en-US" dirty="0" smtClean="0"/>
          </a:p>
          <a:p>
            <a:pPr>
              <a:lnSpc>
                <a:spcPct val="150000"/>
              </a:lnSpc>
            </a:pPr>
            <a:r>
              <a:rPr lang="en-US" dirty="0" smtClean="0"/>
              <a:t>To update them about the necessity of financial literacy nationally and internationally</a:t>
            </a:r>
            <a:endParaRPr lang="en-US" dirty="0"/>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5</a:t>
            </a:fld>
            <a:endParaRPr lang="en-US"/>
          </a:p>
        </p:txBody>
      </p:sp>
      <p:sp>
        <p:nvSpPr>
          <p:cNvPr id="5" name="Title 4"/>
          <p:cNvSpPr>
            <a:spLocks noGrp="1"/>
          </p:cNvSpPr>
          <p:nvPr>
            <p:ph type="title"/>
          </p:nvPr>
        </p:nvSpPr>
        <p:spPr/>
        <p:txBody>
          <a:bodyPr/>
          <a:lstStyle/>
          <a:p>
            <a:r>
              <a:rPr lang="en-US" dirty="0" smtClean="0">
                <a:solidFill>
                  <a:schemeClr val="accent1"/>
                </a:solidFill>
              </a:rPr>
              <a:t>Motivation Techniques</a:t>
            </a:r>
            <a:endParaRPr lang="en-US" dirty="0">
              <a:solidFill>
                <a:schemeClr val="accen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4217650500"/>
              </p:ext>
            </p:extLst>
          </p:nvPr>
        </p:nvGraphicFramePr>
        <p:xfrm>
          <a:off x="457200" y="1676399"/>
          <a:ext cx="8305800" cy="4506684"/>
        </p:xfrm>
        <a:graphic>
          <a:graphicData uri="http://schemas.openxmlformats.org/drawingml/2006/table">
            <a:tbl>
              <a:tblPr firstRow="1" bandRow="1">
                <a:tableStyleId>{5C22544A-7EE6-4342-B048-85BDC9FD1C3A}</a:tableStyleId>
              </a:tblPr>
              <a:tblGrid>
                <a:gridCol w="2605741"/>
                <a:gridCol w="2931459"/>
                <a:gridCol w="2768600"/>
              </a:tblGrid>
              <a:tr h="217714">
                <a:tc>
                  <a:txBody>
                    <a:bodyPr/>
                    <a:lstStyle/>
                    <a:p>
                      <a:r>
                        <a:rPr lang="en-US" sz="2400" b="1" dirty="0" smtClean="0">
                          <a:latin typeface="Times New Roman" panose="02020603050405020304" pitchFamily="18" charset="0"/>
                          <a:cs typeface="Times New Roman" panose="02020603050405020304" pitchFamily="18" charset="0"/>
                        </a:rPr>
                        <a:t>1. Cognitive</a:t>
                      </a:r>
                      <a:endParaRPr lang="en-US" sz="2400" b="1" dirty="0">
                        <a:latin typeface="Times New Roman" panose="02020603050405020304" pitchFamily="18" charset="0"/>
                        <a:cs typeface="Times New Roman" panose="02020603050405020304" pitchFamily="18" charset="0"/>
                      </a:endParaRPr>
                    </a:p>
                  </a:txBody>
                  <a:tcPr>
                    <a:solidFill>
                      <a:schemeClr val="accent3">
                        <a:lumMod val="75000"/>
                      </a:schemeClr>
                    </a:solidFill>
                  </a:tcPr>
                </a:tc>
                <a:tc>
                  <a:txBody>
                    <a:bodyPr/>
                    <a:lstStyle/>
                    <a:p>
                      <a:r>
                        <a:rPr lang="en-US" sz="2400" b="1" dirty="0" smtClean="0">
                          <a:latin typeface="Times New Roman" panose="02020603050405020304" pitchFamily="18" charset="0"/>
                          <a:cs typeface="Times New Roman" panose="02020603050405020304" pitchFamily="18" charset="0"/>
                        </a:rPr>
                        <a:t>2. Affective</a:t>
                      </a:r>
                      <a:endParaRPr lang="en-US" sz="2400" b="1" dirty="0">
                        <a:latin typeface="Times New Roman" panose="02020603050405020304" pitchFamily="18" charset="0"/>
                        <a:cs typeface="Times New Roman" panose="02020603050405020304" pitchFamily="18" charset="0"/>
                      </a:endParaRPr>
                    </a:p>
                  </a:txBody>
                  <a:tcPr>
                    <a:solidFill>
                      <a:schemeClr val="accent3">
                        <a:lumMod val="75000"/>
                      </a:schemeClr>
                    </a:solidFill>
                  </a:tcPr>
                </a:tc>
                <a:tc>
                  <a:txBody>
                    <a:bodyPr/>
                    <a:lstStyle/>
                    <a:p>
                      <a:r>
                        <a:rPr lang="en-US" sz="2400" b="1" dirty="0" smtClean="0">
                          <a:latin typeface="Times New Roman" panose="02020603050405020304" pitchFamily="18" charset="0"/>
                          <a:cs typeface="Times New Roman" panose="02020603050405020304" pitchFamily="18" charset="0"/>
                        </a:rPr>
                        <a:t>3. Psychomotor</a:t>
                      </a:r>
                      <a:endParaRPr lang="en-US" sz="2400" b="1" dirty="0">
                        <a:latin typeface="Times New Roman" panose="02020603050405020304" pitchFamily="18" charset="0"/>
                        <a:cs typeface="Times New Roman" panose="02020603050405020304" pitchFamily="18" charset="0"/>
                      </a:endParaRPr>
                    </a:p>
                  </a:txBody>
                  <a:tcPr>
                    <a:solidFill>
                      <a:schemeClr val="accent3">
                        <a:lumMod val="75000"/>
                      </a:schemeClr>
                    </a:solidFill>
                  </a:tcPr>
                </a:tc>
              </a:tr>
              <a:tr h="674914">
                <a:tc>
                  <a:txBody>
                    <a:bodyPr/>
                    <a:lstStyle/>
                    <a:p>
                      <a:r>
                        <a:rPr lang="en-US" sz="2400" b="1" dirty="0" smtClean="0">
                          <a:latin typeface="Times New Roman" panose="02020603050405020304" pitchFamily="18" charset="0"/>
                          <a:ea typeface="Arial Unicode MS" pitchFamily="34" charset="-128"/>
                          <a:cs typeface="Times New Roman" panose="02020603050405020304" pitchFamily="18" charset="0"/>
                        </a:rPr>
                        <a:t>Remember</a:t>
                      </a:r>
                      <a:endParaRPr lang="en-US" sz="2400" b="1" dirty="0">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20000"/>
                        <a:lumOff val="80000"/>
                      </a:schemeClr>
                    </a:solidFill>
                  </a:tcPr>
                </a:tc>
                <a:tc>
                  <a:txBody>
                    <a:bodyPr/>
                    <a:lstStyle/>
                    <a:p>
                      <a:r>
                        <a:rPr lang="en-US" sz="2400" b="1" dirty="0" smtClean="0">
                          <a:solidFill>
                            <a:schemeClr val="bg2">
                              <a:lumMod val="25000"/>
                            </a:schemeClr>
                          </a:solidFill>
                          <a:latin typeface="Times New Roman" panose="02020603050405020304" pitchFamily="18" charset="0"/>
                          <a:ea typeface="Arial Unicode MS" pitchFamily="34" charset="-128"/>
                          <a:cs typeface="Times New Roman" panose="02020603050405020304" pitchFamily="18" charset="0"/>
                        </a:rPr>
                        <a:t>Receiving</a:t>
                      </a:r>
                      <a:endParaRPr lang="en-US" sz="2400" b="1" dirty="0">
                        <a:solidFill>
                          <a:schemeClr val="bg2">
                            <a:lumMod val="25000"/>
                          </a:schemeClr>
                        </a:solidFill>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40000"/>
                        <a:lumOff val="60000"/>
                      </a:schemeClr>
                    </a:solidFill>
                  </a:tcPr>
                </a:tc>
                <a:tc>
                  <a:txBody>
                    <a:bodyPr/>
                    <a:lstStyle/>
                    <a:p>
                      <a:r>
                        <a:rPr lang="en-US" sz="2400" b="1" dirty="0" smtClean="0">
                          <a:solidFill>
                            <a:schemeClr val="tx1"/>
                          </a:solidFill>
                          <a:latin typeface="Times New Roman" panose="02020603050405020304" pitchFamily="18" charset="0"/>
                          <a:ea typeface="+mn-ea"/>
                          <a:cs typeface="Times New Roman" panose="02020603050405020304" pitchFamily="18" charset="0"/>
                        </a:rPr>
                        <a:t>Imitation</a:t>
                      </a:r>
                      <a:endParaRPr lang="en-US" sz="2400" b="1" dirty="0">
                        <a:solidFill>
                          <a:schemeClr val="tx1"/>
                        </a:solidFill>
                        <a:latin typeface="Times New Roman" panose="02020603050405020304" pitchFamily="18" charset="0"/>
                        <a:ea typeface="+mn-ea"/>
                        <a:cs typeface="Times New Roman" panose="02020603050405020304" pitchFamily="18" charset="0"/>
                      </a:endParaRPr>
                    </a:p>
                  </a:txBody>
                  <a:tcPr>
                    <a:solidFill>
                      <a:schemeClr val="accent6">
                        <a:lumMod val="20000"/>
                        <a:lumOff val="80000"/>
                      </a:schemeClr>
                    </a:solidFill>
                  </a:tcPr>
                </a:tc>
              </a:tr>
              <a:tr h="674914">
                <a:tc>
                  <a:txBody>
                    <a:bodyPr/>
                    <a:lstStyle/>
                    <a:p>
                      <a:r>
                        <a:rPr lang="en-US" sz="2400" b="1" dirty="0" smtClean="0">
                          <a:latin typeface="Times New Roman" panose="02020603050405020304" pitchFamily="18" charset="0"/>
                          <a:ea typeface="Arial Unicode MS" pitchFamily="34" charset="-128"/>
                          <a:cs typeface="Times New Roman" panose="02020603050405020304" pitchFamily="18" charset="0"/>
                        </a:rPr>
                        <a:t>Understand</a:t>
                      </a:r>
                      <a:endParaRPr lang="en-US" sz="2400" b="1" dirty="0">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20000"/>
                        <a:lumOff val="80000"/>
                      </a:schemeClr>
                    </a:solidFill>
                  </a:tcPr>
                </a:tc>
                <a:tc>
                  <a:txBody>
                    <a:bodyPr/>
                    <a:lstStyle/>
                    <a:p>
                      <a:r>
                        <a:rPr lang="en-US" sz="2400" b="1" dirty="0" smtClean="0">
                          <a:solidFill>
                            <a:schemeClr val="bg2">
                              <a:lumMod val="25000"/>
                            </a:schemeClr>
                          </a:solidFill>
                          <a:latin typeface="Times New Roman" panose="02020603050405020304" pitchFamily="18" charset="0"/>
                          <a:ea typeface="Arial Unicode MS" pitchFamily="34" charset="-128"/>
                          <a:cs typeface="Times New Roman" panose="02020603050405020304" pitchFamily="18" charset="0"/>
                        </a:rPr>
                        <a:t>Responding</a:t>
                      </a:r>
                      <a:endParaRPr lang="en-US" sz="2400" b="1" dirty="0">
                        <a:solidFill>
                          <a:schemeClr val="bg2">
                            <a:lumMod val="25000"/>
                          </a:schemeClr>
                        </a:solidFill>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40000"/>
                        <a:lumOff val="60000"/>
                      </a:schemeClr>
                    </a:solidFill>
                  </a:tcPr>
                </a:tc>
                <a:tc>
                  <a:txBody>
                    <a:bodyPr/>
                    <a:lstStyle/>
                    <a:p>
                      <a:r>
                        <a:rPr lang="en-US" sz="2400" b="1" dirty="0" smtClean="0">
                          <a:solidFill>
                            <a:schemeClr val="tx1"/>
                          </a:solidFill>
                          <a:latin typeface="Times New Roman" panose="02020603050405020304" pitchFamily="18" charset="0"/>
                          <a:ea typeface="+mn-ea"/>
                          <a:cs typeface="Times New Roman" panose="02020603050405020304" pitchFamily="18" charset="0"/>
                        </a:rPr>
                        <a:t>Manipulation</a:t>
                      </a:r>
                      <a:endParaRPr lang="en-US" sz="2400" b="1" dirty="0">
                        <a:solidFill>
                          <a:schemeClr val="tx1"/>
                        </a:solidFill>
                        <a:latin typeface="Times New Roman" panose="02020603050405020304" pitchFamily="18" charset="0"/>
                        <a:ea typeface="+mn-ea"/>
                        <a:cs typeface="Times New Roman" panose="02020603050405020304" pitchFamily="18" charset="0"/>
                      </a:endParaRPr>
                    </a:p>
                  </a:txBody>
                  <a:tcPr>
                    <a:solidFill>
                      <a:schemeClr val="accent6">
                        <a:lumMod val="20000"/>
                        <a:lumOff val="80000"/>
                      </a:schemeClr>
                    </a:solidFill>
                  </a:tcPr>
                </a:tc>
              </a:tr>
              <a:tr h="674914">
                <a:tc>
                  <a:txBody>
                    <a:bodyPr/>
                    <a:lstStyle/>
                    <a:p>
                      <a:r>
                        <a:rPr lang="en-US" sz="2400" b="1" dirty="0" smtClean="0">
                          <a:latin typeface="Times New Roman" panose="02020603050405020304" pitchFamily="18" charset="0"/>
                          <a:ea typeface="Arial Unicode MS" pitchFamily="34" charset="-128"/>
                          <a:cs typeface="Times New Roman" panose="02020603050405020304" pitchFamily="18" charset="0"/>
                        </a:rPr>
                        <a:t>Apply</a:t>
                      </a:r>
                      <a:endParaRPr lang="en-US" sz="2400" b="1" dirty="0">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20000"/>
                        <a:lumOff val="80000"/>
                      </a:schemeClr>
                    </a:solidFill>
                  </a:tcPr>
                </a:tc>
                <a:tc>
                  <a:txBody>
                    <a:bodyPr/>
                    <a:lstStyle/>
                    <a:p>
                      <a:r>
                        <a:rPr lang="en-US" sz="2400" b="1" dirty="0" smtClean="0">
                          <a:solidFill>
                            <a:schemeClr val="bg2">
                              <a:lumMod val="25000"/>
                            </a:schemeClr>
                          </a:solidFill>
                          <a:latin typeface="Times New Roman" panose="02020603050405020304" pitchFamily="18" charset="0"/>
                          <a:ea typeface="Arial Unicode MS" pitchFamily="34" charset="-128"/>
                          <a:cs typeface="Times New Roman" panose="02020603050405020304" pitchFamily="18" charset="0"/>
                        </a:rPr>
                        <a:t>Valuing</a:t>
                      </a:r>
                      <a:endParaRPr lang="en-US" sz="2400" b="1" dirty="0">
                        <a:solidFill>
                          <a:schemeClr val="bg2">
                            <a:lumMod val="25000"/>
                          </a:schemeClr>
                        </a:solidFill>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40000"/>
                        <a:lumOff val="60000"/>
                      </a:schemeClr>
                    </a:solidFill>
                  </a:tcPr>
                </a:tc>
                <a:tc>
                  <a:txBody>
                    <a:bodyPr/>
                    <a:lstStyle/>
                    <a:p>
                      <a:r>
                        <a:rPr lang="en-US" sz="2400" b="1" dirty="0" smtClean="0">
                          <a:solidFill>
                            <a:schemeClr val="tx1"/>
                          </a:solidFill>
                          <a:latin typeface="Times New Roman" panose="02020603050405020304" pitchFamily="18" charset="0"/>
                          <a:ea typeface="+mn-ea"/>
                          <a:cs typeface="Times New Roman" panose="02020603050405020304" pitchFamily="18" charset="0"/>
                        </a:rPr>
                        <a:t>Precision</a:t>
                      </a:r>
                      <a:endParaRPr lang="en-US" sz="2400" b="1" dirty="0">
                        <a:solidFill>
                          <a:schemeClr val="tx1"/>
                        </a:solidFill>
                        <a:latin typeface="Times New Roman" panose="02020603050405020304" pitchFamily="18" charset="0"/>
                        <a:ea typeface="+mn-ea"/>
                        <a:cs typeface="Times New Roman" panose="02020603050405020304" pitchFamily="18" charset="0"/>
                      </a:endParaRPr>
                    </a:p>
                  </a:txBody>
                  <a:tcPr>
                    <a:solidFill>
                      <a:schemeClr val="accent6">
                        <a:lumMod val="20000"/>
                        <a:lumOff val="80000"/>
                      </a:schemeClr>
                    </a:solidFill>
                  </a:tcPr>
                </a:tc>
              </a:tr>
              <a:tr h="674914">
                <a:tc>
                  <a:txBody>
                    <a:bodyPr/>
                    <a:lstStyle/>
                    <a:p>
                      <a:r>
                        <a:rPr lang="en-US" sz="2400" b="1" dirty="0" smtClean="0">
                          <a:latin typeface="Times New Roman" panose="02020603050405020304" pitchFamily="18" charset="0"/>
                          <a:ea typeface="Arial Unicode MS" pitchFamily="34" charset="-128"/>
                          <a:cs typeface="Times New Roman" panose="02020603050405020304" pitchFamily="18" charset="0"/>
                        </a:rPr>
                        <a:t>Analyze</a:t>
                      </a:r>
                      <a:endParaRPr lang="en-US" sz="2400" b="1" dirty="0">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20000"/>
                        <a:lumOff val="80000"/>
                      </a:schemeClr>
                    </a:solidFill>
                  </a:tcPr>
                </a:tc>
                <a:tc>
                  <a:txBody>
                    <a:bodyPr/>
                    <a:lstStyle/>
                    <a:p>
                      <a:r>
                        <a:rPr lang="en-US" sz="2400" b="1" dirty="0" smtClean="0">
                          <a:solidFill>
                            <a:schemeClr val="bg2">
                              <a:lumMod val="25000"/>
                            </a:schemeClr>
                          </a:solidFill>
                          <a:latin typeface="Times New Roman" panose="02020603050405020304" pitchFamily="18" charset="0"/>
                          <a:ea typeface="Arial Unicode MS" pitchFamily="34" charset="-128"/>
                          <a:cs typeface="Times New Roman" panose="02020603050405020304" pitchFamily="18" charset="0"/>
                        </a:rPr>
                        <a:t>Organization</a:t>
                      </a:r>
                      <a:endParaRPr lang="en-US" sz="2400" b="1" dirty="0">
                        <a:solidFill>
                          <a:schemeClr val="bg2">
                            <a:lumMod val="25000"/>
                          </a:schemeClr>
                        </a:solidFill>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40000"/>
                        <a:lumOff val="60000"/>
                      </a:schemeClr>
                    </a:solidFill>
                  </a:tcPr>
                </a:tc>
                <a:tc>
                  <a:txBody>
                    <a:bodyPr/>
                    <a:lstStyle/>
                    <a:p>
                      <a:r>
                        <a:rPr lang="en-US" sz="2400" b="1" dirty="0" smtClean="0">
                          <a:solidFill>
                            <a:schemeClr val="tx1"/>
                          </a:solidFill>
                          <a:latin typeface="Times New Roman" panose="02020603050405020304" pitchFamily="18" charset="0"/>
                          <a:ea typeface="+mn-ea"/>
                          <a:cs typeface="Times New Roman" panose="02020603050405020304" pitchFamily="18" charset="0"/>
                        </a:rPr>
                        <a:t>Articulation</a:t>
                      </a:r>
                      <a:endParaRPr lang="en-US" sz="2400" b="1" dirty="0">
                        <a:solidFill>
                          <a:schemeClr val="tx1"/>
                        </a:solidFill>
                        <a:latin typeface="Times New Roman" panose="02020603050405020304" pitchFamily="18" charset="0"/>
                        <a:ea typeface="+mn-ea"/>
                        <a:cs typeface="Times New Roman" panose="02020603050405020304" pitchFamily="18" charset="0"/>
                      </a:endParaRPr>
                    </a:p>
                  </a:txBody>
                  <a:tcPr>
                    <a:solidFill>
                      <a:schemeClr val="accent6">
                        <a:lumMod val="20000"/>
                        <a:lumOff val="80000"/>
                      </a:schemeClr>
                    </a:solidFill>
                  </a:tcPr>
                </a:tc>
              </a:tr>
              <a:tr h="674914">
                <a:tc>
                  <a:txBody>
                    <a:bodyPr/>
                    <a:lstStyle/>
                    <a:p>
                      <a:r>
                        <a:rPr lang="en-US" sz="2400" b="1" dirty="0" smtClean="0">
                          <a:latin typeface="Times New Roman" panose="02020603050405020304" pitchFamily="18" charset="0"/>
                          <a:ea typeface="Arial Unicode MS" pitchFamily="34" charset="-128"/>
                          <a:cs typeface="Times New Roman" panose="02020603050405020304" pitchFamily="18" charset="0"/>
                        </a:rPr>
                        <a:t>Evaluate</a:t>
                      </a:r>
                      <a:endParaRPr lang="en-US" sz="2400" b="1" dirty="0">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20000"/>
                        <a:lumOff val="80000"/>
                      </a:schemeClr>
                    </a:solidFill>
                  </a:tcPr>
                </a:tc>
                <a:tc>
                  <a:txBody>
                    <a:bodyPr/>
                    <a:lstStyle/>
                    <a:p>
                      <a:r>
                        <a:rPr lang="en-US" sz="2400" b="1" dirty="0" smtClean="0">
                          <a:solidFill>
                            <a:schemeClr val="bg2">
                              <a:lumMod val="25000"/>
                            </a:schemeClr>
                          </a:solidFill>
                          <a:latin typeface="Times New Roman" panose="02020603050405020304" pitchFamily="18" charset="0"/>
                          <a:ea typeface="Arial Unicode MS" pitchFamily="34" charset="-128"/>
                          <a:cs typeface="Times New Roman" panose="02020603050405020304" pitchFamily="18" charset="0"/>
                        </a:rPr>
                        <a:t>Characterization</a:t>
                      </a:r>
                      <a:endParaRPr lang="en-US" sz="2400" b="1" dirty="0">
                        <a:solidFill>
                          <a:schemeClr val="bg2">
                            <a:lumMod val="25000"/>
                          </a:schemeClr>
                        </a:solidFill>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40000"/>
                        <a:lumOff val="60000"/>
                      </a:schemeClr>
                    </a:solidFill>
                  </a:tcPr>
                </a:tc>
                <a:tc>
                  <a:txBody>
                    <a:bodyPr/>
                    <a:lstStyle/>
                    <a:p>
                      <a:r>
                        <a:rPr lang="en-US" sz="2400" b="1" dirty="0" smtClean="0">
                          <a:solidFill>
                            <a:schemeClr val="tx1"/>
                          </a:solidFill>
                          <a:latin typeface="Times New Roman" panose="02020603050405020304" pitchFamily="18" charset="0"/>
                          <a:ea typeface="+mn-ea"/>
                          <a:cs typeface="Times New Roman" panose="02020603050405020304" pitchFamily="18" charset="0"/>
                        </a:rPr>
                        <a:t>Naturalization</a:t>
                      </a:r>
                      <a:endParaRPr lang="en-US" sz="2400" b="1" dirty="0">
                        <a:solidFill>
                          <a:schemeClr val="tx1"/>
                        </a:solidFill>
                        <a:latin typeface="Times New Roman" panose="02020603050405020304" pitchFamily="18" charset="0"/>
                        <a:ea typeface="+mn-ea"/>
                        <a:cs typeface="Times New Roman" panose="02020603050405020304" pitchFamily="18" charset="0"/>
                      </a:endParaRPr>
                    </a:p>
                  </a:txBody>
                  <a:tcPr>
                    <a:solidFill>
                      <a:schemeClr val="accent6">
                        <a:lumMod val="20000"/>
                        <a:lumOff val="80000"/>
                      </a:schemeClr>
                    </a:solidFill>
                  </a:tcPr>
                </a:tc>
              </a:tr>
              <a:tr h="674914">
                <a:tc>
                  <a:txBody>
                    <a:bodyPr/>
                    <a:lstStyle/>
                    <a:p>
                      <a:r>
                        <a:rPr lang="en-US" sz="2400" b="1" dirty="0" smtClean="0">
                          <a:latin typeface="Times New Roman" panose="02020603050405020304" pitchFamily="18" charset="0"/>
                          <a:ea typeface="Arial Unicode MS" pitchFamily="34" charset="-128"/>
                          <a:cs typeface="Times New Roman" panose="02020603050405020304" pitchFamily="18" charset="0"/>
                        </a:rPr>
                        <a:t>Create</a:t>
                      </a:r>
                      <a:endParaRPr lang="en-US" sz="2400" b="1" dirty="0">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20000"/>
                        <a:lumOff val="80000"/>
                      </a:schemeClr>
                    </a:solidFill>
                  </a:tcPr>
                </a:tc>
                <a:tc>
                  <a:txBody>
                    <a:bodyPr/>
                    <a:lstStyle/>
                    <a:p>
                      <a:endParaRPr lang="en-US" sz="2400" b="0" dirty="0">
                        <a:latin typeface="Times New Roman" panose="02020603050405020304" pitchFamily="18" charset="0"/>
                        <a:ea typeface="Arial Unicode MS" pitchFamily="34" charset="-128"/>
                        <a:cs typeface="Times New Roman" panose="02020603050405020304" pitchFamily="18" charset="0"/>
                      </a:endParaRPr>
                    </a:p>
                  </a:txBody>
                  <a:tcPr>
                    <a:solidFill>
                      <a:schemeClr val="accent3">
                        <a:lumMod val="40000"/>
                        <a:lumOff val="60000"/>
                      </a:schemeClr>
                    </a:solidFill>
                  </a:tcPr>
                </a:tc>
                <a:tc>
                  <a:txBody>
                    <a:bodyPr/>
                    <a:lstStyle/>
                    <a:p>
                      <a:endParaRPr lang="en-US" sz="2400" b="0" dirty="0">
                        <a:latin typeface="Times New Roman" panose="02020603050405020304" pitchFamily="18" charset="0"/>
                        <a:ea typeface="Arial Unicode MS" pitchFamily="34" charset="-128"/>
                        <a:cs typeface="Times New Roman" panose="02020603050405020304" pitchFamily="18" charset="0"/>
                      </a:endParaRPr>
                    </a:p>
                  </a:txBody>
                  <a:tcPr>
                    <a:solidFill>
                      <a:schemeClr val="accent6">
                        <a:lumMod val="20000"/>
                        <a:lumOff val="80000"/>
                      </a:schemeClr>
                    </a:solidFill>
                  </a:tcPr>
                </a:tc>
              </a:tr>
            </a:tbl>
          </a:graphicData>
        </a:graphic>
      </p:graphicFrame>
      <p:sp>
        <p:nvSpPr>
          <p:cNvPr id="3" name="Title 1"/>
          <p:cNvSpPr>
            <a:spLocks noGrp="1"/>
          </p:cNvSpPr>
          <p:nvPr>
            <p:ph type="title"/>
          </p:nvPr>
        </p:nvSpPr>
        <p:spPr>
          <a:xfrm>
            <a:off x="457200" y="274638"/>
            <a:ext cx="8229600" cy="639762"/>
          </a:xfrm>
          <a:solidFill>
            <a:schemeClr val="accent3">
              <a:lumMod val="20000"/>
              <a:lumOff val="80000"/>
            </a:schemeClr>
          </a:solidFill>
        </p:spPr>
        <p:txBody>
          <a:bodyPr>
            <a:normAutofit fontScale="90000"/>
          </a:bodyPr>
          <a:lstStyle/>
          <a:p>
            <a:pPr algn="ctr">
              <a:defRPr/>
            </a:pPr>
            <a:r>
              <a:rPr lang="en-US" sz="4000" b="1" dirty="0" smtClean="0">
                <a:solidFill>
                  <a:srgbClr val="006600"/>
                </a:solidFill>
                <a:latin typeface="Times New Roman" panose="02020603050405020304" pitchFamily="18" charset="0"/>
                <a:cs typeface="Times New Roman" panose="02020603050405020304" pitchFamily="18" charset="0"/>
              </a:rPr>
              <a:t>Learning </a:t>
            </a:r>
            <a:r>
              <a:rPr lang="en-US" sz="3600" b="1" dirty="0" smtClean="0">
                <a:solidFill>
                  <a:srgbClr val="006600"/>
                </a:solidFill>
                <a:latin typeface="Times New Roman" panose="02020603050405020304" pitchFamily="18" charset="0"/>
                <a:cs typeface="Times New Roman" panose="02020603050405020304" pitchFamily="18" charset="0"/>
              </a:rPr>
              <a:t>(Product)</a:t>
            </a:r>
            <a:r>
              <a:rPr lang="en-US" sz="4000" b="1" dirty="0" smtClean="0">
                <a:solidFill>
                  <a:srgbClr val="006600"/>
                </a:solidFill>
                <a:latin typeface="Times New Roman" panose="02020603050405020304" pitchFamily="18" charset="0"/>
                <a:cs typeface="Times New Roman" panose="02020603050405020304" pitchFamily="18" charset="0"/>
              </a:rPr>
              <a:t>: Types</a:t>
            </a:r>
            <a:endParaRPr lang="en-US" sz="4000" b="1" dirty="0">
              <a:solidFill>
                <a:srgbClr val="006600"/>
              </a:solidFill>
              <a:latin typeface="Times New Roman" panose="02020603050405020304" pitchFamily="18" charset="0"/>
              <a:cs typeface="Times New Roman" panose="02020603050405020304" pitchFamily="18" charset="0"/>
            </a:endParaRPr>
          </a:p>
        </p:txBody>
      </p:sp>
      <p:sp>
        <p:nvSpPr>
          <p:cNvPr id="2" name="Footer Placeholder 1"/>
          <p:cNvSpPr>
            <a:spLocks noGrp="1"/>
          </p:cNvSpPr>
          <p:nvPr>
            <p:ph type="ftr" sz="quarter" idx="11"/>
          </p:nvPr>
        </p:nvSpPr>
        <p:spPr/>
        <p:txBody>
          <a:bodyPr/>
          <a:lstStyle/>
          <a:p>
            <a:r>
              <a:rPr lang="en-US" smtClean="0"/>
              <a:t>Train the trainer </a:t>
            </a:r>
            <a:endParaRPr lang="en-US"/>
          </a:p>
        </p:txBody>
      </p:sp>
      <p:sp>
        <p:nvSpPr>
          <p:cNvPr id="5" name="Slide Number Placeholder 4"/>
          <p:cNvSpPr>
            <a:spLocks noGrp="1"/>
          </p:cNvSpPr>
          <p:nvPr>
            <p:ph type="sldNum" sz="quarter" idx="12"/>
          </p:nvPr>
        </p:nvSpPr>
        <p:spPr/>
        <p:txBody>
          <a:bodyPr/>
          <a:lstStyle/>
          <a:p>
            <a:fld id="{C309856B-299D-4856-A5C0-E5EC663935FF}" type="slidenum">
              <a:rPr lang="en-US" smtClean="0"/>
              <a:pPr/>
              <a:t>6</a:t>
            </a:fld>
            <a:endParaRPr lang="en-US"/>
          </a:p>
        </p:txBody>
      </p:sp>
    </p:spTree>
    <p:extLst>
      <p:ext uri="{BB962C8B-B14F-4D97-AF65-F5344CB8AC3E}">
        <p14:creationId xmlns:p14="http://schemas.microsoft.com/office/powerpoint/2010/main" xmlns="" val="20031252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274638"/>
            <a:ext cx="8229600" cy="792162"/>
          </a:xfrm>
        </p:spPr>
        <p:txBody>
          <a:bodyPr/>
          <a:lstStyle/>
          <a:p>
            <a:pPr eaLnBrk="1" hangingPunct="1"/>
            <a:r>
              <a:rPr lang="en-US" sz="4000" b="1" dirty="0" smtClean="0"/>
              <a:t>Domains/Levels of Assessment</a:t>
            </a:r>
          </a:p>
        </p:txBody>
      </p:sp>
      <p:sp>
        <p:nvSpPr>
          <p:cNvPr id="3" name="Content Placeholder 2"/>
          <p:cNvSpPr>
            <a:spLocks noGrp="1"/>
          </p:cNvSpPr>
          <p:nvPr>
            <p:ph idx="1"/>
          </p:nvPr>
        </p:nvSpPr>
        <p:spPr>
          <a:xfrm>
            <a:off x="457200" y="1371600"/>
            <a:ext cx="8229600" cy="5105400"/>
          </a:xfrm>
        </p:spPr>
        <p:txBody>
          <a:bodyPr rtlCol="0">
            <a:normAutofit/>
          </a:bodyPr>
          <a:lstStyle/>
          <a:p>
            <a:pPr eaLnBrk="1" fontAlgn="auto" hangingPunct="1">
              <a:spcAft>
                <a:spcPts val="0"/>
              </a:spcAft>
              <a:buFont typeface="Arial" pitchFamily="34" charset="0"/>
              <a:buNone/>
              <a:defRPr/>
            </a:pPr>
            <a:r>
              <a:rPr lang="en-US" dirty="0" smtClean="0"/>
              <a:t>	</a:t>
            </a:r>
            <a:endParaRPr lang="en-US" sz="2800" dirty="0" smtClean="0"/>
          </a:p>
          <a:p>
            <a:pPr marL="514350" indent="-514350" eaLnBrk="1" fontAlgn="auto" hangingPunct="1">
              <a:spcAft>
                <a:spcPts val="0"/>
              </a:spcAft>
              <a:buFont typeface="Arial" pitchFamily="34" charset="0"/>
              <a:buAutoNum type="arabicPeriod"/>
              <a:defRPr/>
            </a:pPr>
            <a:endParaRPr lang="en-US" sz="2800" dirty="0" smtClean="0"/>
          </a:p>
          <a:p>
            <a:pPr marL="514350" indent="-514350" eaLnBrk="1" fontAlgn="auto" hangingPunct="1">
              <a:spcAft>
                <a:spcPts val="0"/>
              </a:spcAft>
              <a:buFont typeface="Arial" pitchFamily="34" charset="0"/>
              <a:buAutoNum type="arabicPeriod"/>
              <a:defRPr/>
            </a:pPr>
            <a:endParaRPr lang="en-US" sz="2800" dirty="0" smtClean="0"/>
          </a:p>
        </p:txBody>
      </p:sp>
      <p:sp>
        <p:nvSpPr>
          <p:cNvPr id="4" name="Rectangle 3"/>
          <p:cNvSpPr txBox="1">
            <a:spLocks noChangeArrowheads="1"/>
          </p:cNvSpPr>
          <p:nvPr/>
        </p:nvSpPr>
        <p:spPr bwMode="auto">
          <a:xfrm>
            <a:off x="838200" y="1524000"/>
            <a:ext cx="7772400" cy="4038600"/>
          </a:xfrm>
          <a:prstGeom prst="rect">
            <a:avLst/>
          </a:prstGeom>
          <a:noFill/>
          <a:ln w="9525">
            <a:noFill/>
            <a:miter lim="800000"/>
            <a:headEnd/>
            <a:tailEnd/>
          </a:ln>
        </p:spPr>
        <p:txBody>
          <a:bodyPr/>
          <a:lstStyle/>
          <a:p>
            <a:pPr marL="609600" indent="-609600">
              <a:spcBef>
                <a:spcPct val="20000"/>
              </a:spcBef>
              <a:buClr>
                <a:srgbClr val="000000"/>
              </a:buClr>
              <a:buFontTx/>
              <a:buAutoNum type="arabicPeriod"/>
            </a:pPr>
            <a:r>
              <a:rPr lang="en-US" sz="3200" b="1">
                <a:solidFill>
                  <a:srgbClr val="CC0066"/>
                </a:solidFill>
                <a:cs typeface="Times New Roman" pitchFamily="18" charset="0"/>
              </a:rPr>
              <a:t>Cognitive</a:t>
            </a:r>
            <a:r>
              <a:rPr lang="en-US" sz="3200">
                <a:cs typeface="Times New Roman" pitchFamily="18" charset="0"/>
              </a:rPr>
              <a:t> is for mental/intellectual skills </a:t>
            </a:r>
            <a:r>
              <a:rPr lang="en-US" sz="3200">
                <a:solidFill>
                  <a:schemeClr val="tx2"/>
                </a:solidFill>
                <a:cs typeface="Times New Roman" pitchFamily="18" charset="0"/>
              </a:rPr>
              <a:t>(Knowledge)</a:t>
            </a:r>
          </a:p>
          <a:p>
            <a:pPr marL="609600" indent="-609600">
              <a:spcBef>
                <a:spcPct val="20000"/>
              </a:spcBef>
              <a:buClr>
                <a:srgbClr val="000000"/>
              </a:buClr>
              <a:buFontTx/>
              <a:buAutoNum type="arabicPeriod"/>
            </a:pPr>
            <a:endParaRPr lang="en-US" sz="1200">
              <a:solidFill>
                <a:schemeClr val="tx2"/>
              </a:solidFill>
              <a:cs typeface="Times New Roman" pitchFamily="18" charset="0"/>
            </a:endParaRPr>
          </a:p>
          <a:p>
            <a:pPr marL="609600" indent="-609600">
              <a:spcBef>
                <a:spcPct val="20000"/>
              </a:spcBef>
              <a:buClr>
                <a:srgbClr val="000000"/>
              </a:buClr>
              <a:buFontTx/>
              <a:buAutoNum type="arabicPeriod"/>
            </a:pPr>
            <a:r>
              <a:rPr lang="en-US" sz="3200" b="1">
                <a:solidFill>
                  <a:srgbClr val="CC0066"/>
                </a:solidFill>
                <a:cs typeface="Times New Roman" pitchFamily="18" charset="0"/>
              </a:rPr>
              <a:t>Affective </a:t>
            </a:r>
            <a:r>
              <a:rPr lang="en-US" sz="3200">
                <a:cs typeface="Times New Roman" pitchFamily="18" charset="0"/>
              </a:rPr>
              <a:t>is for growth in feelings or emotional areas </a:t>
            </a:r>
            <a:r>
              <a:rPr lang="en-US" sz="3200">
                <a:solidFill>
                  <a:schemeClr val="tx2"/>
                </a:solidFill>
                <a:cs typeface="Times New Roman" pitchFamily="18" charset="0"/>
              </a:rPr>
              <a:t>(Attitude)</a:t>
            </a:r>
          </a:p>
          <a:p>
            <a:pPr marL="609600" indent="-609600">
              <a:spcBef>
                <a:spcPct val="20000"/>
              </a:spcBef>
              <a:buClr>
                <a:srgbClr val="000000"/>
              </a:buClr>
              <a:buFontTx/>
              <a:buAutoNum type="arabicPeriod"/>
            </a:pPr>
            <a:endParaRPr lang="en-US" sz="1200">
              <a:cs typeface="Times New Roman" pitchFamily="18" charset="0"/>
            </a:endParaRPr>
          </a:p>
          <a:p>
            <a:pPr marL="609600" indent="-609600">
              <a:spcBef>
                <a:spcPct val="20000"/>
              </a:spcBef>
              <a:buClr>
                <a:srgbClr val="000000"/>
              </a:buClr>
              <a:buFontTx/>
              <a:buAutoNum type="arabicPeriod"/>
            </a:pPr>
            <a:r>
              <a:rPr lang="en-US" sz="3200" b="1">
                <a:solidFill>
                  <a:srgbClr val="CC0066"/>
                </a:solidFill>
                <a:cs typeface="Times New Roman" pitchFamily="18" charset="0"/>
              </a:rPr>
              <a:t>Psychomotor</a:t>
            </a:r>
            <a:r>
              <a:rPr lang="en-US" sz="3200">
                <a:solidFill>
                  <a:schemeClr val="tx2"/>
                </a:solidFill>
                <a:cs typeface="Times New Roman" pitchFamily="18" charset="0"/>
              </a:rPr>
              <a:t> </a:t>
            </a:r>
            <a:r>
              <a:rPr lang="en-US" sz="3200">
                <a:cs typeface="Times New Roman" pitchFamily="18" charset="0"/>
              </a:rPr>
              <a:t>is for manual or physical skills </a:t>
            </a:r>
            <a:r>
              <a:rPr lang="en-US" sz="3200">
                <a:solidFill>
                  <a:schemeClr val="tx2"/>
                </a:solidFill>
                <a:cs typeface="Times New Roman" pitchFamily="18" charset="0"/>
              </a:rPr>
              <a:t>(Skills).</a:t>
            </a:r>
            <a:r>
              <a:rPr lang="en-US" sz="2800">
                <a:solidFill>
                  <a:srgbClr val="000000"/>
                </a:solidFill>
                <a:cs typeface="Times New Roman" pitchFamily="18" charset="0"/>
              </a:rPr>
              <a:t> </a:t>
            </a:r>
          </a:p>
        </p:txBody>
      </p:sp>
      <p:sp>
        <p:nvSpPr>
          <p:cNvPr id="2" name="Footer Placeholder 1"/>
          <p:cNvSpPr>
            <a:spLocks noGrp="1"/>
          </p:cNvSpPr>
          <p:nvPr>
            <p:ph type="ftr" sz="quarter" idx="11"/>
          </p:nvPr>
        </p:nvSpPr>
        <p:spPr/>
        <p:txBody>
          <a:bodyPr/>
          <a:lstStyle/>
          <a:p>
            <a:r>
              <a:rPr lang="en-US" smtClean="0"/>
              <a:t>Train the trainer </a:t>
            </a:r>
            <a:endParaRPr lang="en-US"/>
          </a:p>
        </p:txBody>
      </p:sp>
      <p:sp>
        <p:nvSpPr>
          <p:cNvPr id="5" name="Slide Number Placeholder 4"/>
          <p:cNvSpPr>
            <a:spLocks noGrp="1"/>
          </p:cNvSpPr>
          <p:nvPr>
            <p:ph type="sldNum" sz="quarter" idx="12"/>
          </p:nvPr>
        </p:nvSpPr>
        <p:spPr/>
        <p:txBody>
          <a:bodyPr/>
          <a:lstStyle/>
          <a:p>
            <a:fld id="{C309856B-299D-4856-A5C0-E5EC663935FF}" type="slidenum">
              <a:rPr lang="en-US" smtClean="0"/>
              <a:pPr/>
              <a:t>7</a:t>
            </a:fld>
            <a:endParaRPr lang="en-US"/>
          </a:p>
        </p:txBody>
      </p:sp>
    </p:spTree>
    <p:extLst>
      <p:ext uri="{BB962C8B-B14F-4D97-AF65-F5344CB8AC3E}">
        <p14:creationId xmlns:p14="http://schemas.microsoft.com/office/powerpoint/2010/main" xmlns="" val="58335736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3"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76" y="304800"/>
            <a:ext cx="7772400" cy="838200"/>
          </a:xfrm>
        </p:spPr>
        <p:txBody>
          <a:bodyPr>
            <a:normAutofit/>
          </a:bodyPr>
          <a:lstStyle/>
          <a:p>
            <a:pPr algn="ctr"/>
            <a:r>
              <a:rPr lang="en-US" dirty="0" smtClean="0"/>
              <a:t>Impact on trainees</a:t>
            </a:r>
            <a:endParaRPr lang="en-US" dirty="0"/>
          </a:p>
        </p:txBody>
      </p:sp>
      <p:sp>
        <p:nvSpPr>
          <p:cNvPr id="7" name="Text Placeholder 6"/>
          <p:cNvSpPr>
            <a:spLocks noGrp="1"/>
          </p:cNvSpPr>
          <p:nvPr>
            <p:ph type="body" idx="1"/>
          </p:nvPr>
        </p:nvSpPr>
        <p:spPr>
          <a:xfrm>
            <a:off x="6516687" y="3124200"/>
            <a:ext cx="2322513" cy="1676400"/>
          </a:xfrm>
        </p:spPr>
        <p:style>
          <a:lnRef idx="1">
            <a:schemeClr val="accent1"/>
          </a:lnRef>
          <a:fillRef idx="2">
            <a:schemeClr val="accent1"/>
          </a:fillRef>
          <a:effectRef idx="1">
            <a:schemeClr val="accent1"/>
          </a:effectRef>
          <a:fontRef idx="minor">
            <a:schemeClr val="dk1"/>
          </a:fontRef>
        </p:style>
        <p:txBody>
          <a:bodyPr/>
          <a:lstStyle/>
          <a:p>
            <a:pPr algn="ctr"/>
            <a:endParaRPr lang="en-US" sz="2400" dirty="0" smtClean="0"/>
          </a:p>
          <a:p>
            <a:pPr algn="ctr"/>
            <a:r>
              <a:rPr lang="en-US" sz="2400" b="1" dirty="0" smtClean="0">
                <a:solidFill>
                  <a:schemeClr val="bg1"/>
                </a:solidFill>
              </a:rPr>
              <a:t>Change in Behavior </a:t>
            </a:r>
            <a:endParaRPr lang="en-US" b="1" dirty="0" smtClean="0">
              <a:solidFill>
                <a:schemeClr val="bg1"/>
              </a:solidFill>
            </a:endParaRPr>
          </a:p>
        </p:txBody>
      </p:sp>
      <p:sp>
        <p:nvSpPr>
          <p:cNvPr id="3" name="Footer Placeholder 2"/>
          <p:cNvSpPr>
            <a:spLocks noGrp="1"/>
          </p:cNvSpPr>
          <p:nvPr>
            <p:ph type="ftr" sz="quarter" idx="11"/>
          </p:nvPr>
        </p:nvSpPr>
        <p:spPr/>
        <p:txBody>
          <a:bodyPr/>
          <a:lstStyle/>
          <a:p>
            <a:r>
              <a:rPr lang="en-US" smtClean="0"/>
              <a:t>Train the trainer </a:t>
            </a:r>
            <a:endParaRPr lang="en-US"/>
          </a:p>
        </p:txBody>
      </p:sp>
      <p:sp>
        <p:nvSpPr>
          <p:cNvPr id="4" name="Slide Number Placeholder 3"/>
          <p:cNvSpPr>
            <a:spLocks noGrp="1"/>
          </p:cNvSpPr>
          <p:nvPr>
            <p:ph type="sldNum" sz="quarter" idx="12"/>
          </p:nvPr>
        </p:nvSpPr>
        <p:spPr/>
        <p:txBody>
          <a:bodyPr/>
          <a:lstStyle/>
          <a:p>
            <a:fld id="{C309856B-299D-4856-A5C0-E5EC663935FF}" type="slidenum">
              <a:rPr lang="en-US" smtClean="0"/>
              <a:pPr/>
              <a:t>8</a:t>
            </a:fld>
            <a:endParaRPr lang="en-US"/>
          </a:p>
        </p:txBody>
      </p:sp>
      <p:graphicFrame>
        <p:nvGraphicFramePr>
          <p:cNvPr id="6" name="Content Placeholder 5"/>
          <p:cNvGraphicFramePr>
            <a:graphicFrameLocks noGrp="1"/>
          </p:cNvGraphicFramePr>
          <p:nvPr>
            <p:ph idx="4294967295"/>
          </p:nvPr>
        </p:nvGraphicFramePr>
        <p:xfrm>
          <a:off x="381000" y="1905000"/>
          <a:ext cx="5791200" cy="4102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a:xfrm>
            <a:off x="609600" y="152400"/>
            <a:ext cx="8305800" cy="1143000"/>
          </a:xfrm>
          <a:solidFill>
            <a:schemeClr val="bg2"/>
          </a:solidFill>
        </p:spPr>
        <p:txBody>
          <a:bodyPr>
            <a:normAutofit/>
          </a:bodyPr>
          <a:lstStyle/>
          <a:p>
            <a:pPr eaLnBrk="1" hangingPunct="1"/>
            <a:r>
              <a:rPr lang="en-US" sz="4000" b="1" dirty="0" smtClean="0">
                <a:solidFill>
                  <a:srgbClr val="FF0000"/>
                </a:solidFill>
                <a:effectLst>
                  <a:outerShdw blurRad="38100" dist="38100" dir="2700000" algn="tl">
                    <a:srgbClr val="000000">
                      <a:alpha val="43137"/>
                    </a:srgbClr>
                  </a:outerShdw>
                </a:effectLst>
              </a:rPr>
              <a:t>Learning Styles </a:t>
            </a:r>
            <a:r>
              <a:rPr lang="en-US" sz="3600" b="1" dirty="0" smtClean="0"/>
              <a:t>of Students!!</a:t>
            </a:r>
            <a:endParaRPr lang="en-US" sz="3600" b="1" dirty="0" smtClean="0">
              <a:solidFill>
                <a:srgbClr val="FF66FF"/>
              </a:solidFill>
              <a:latin typeface="Verdana" pitchFamily="34" charset="0"/>
            </a:endParaRPr>
          </a:p>
        </p:txBody>
      </p:sp>
      <p:sp>
        <p:nvSpPr>
          <p:cNvPr id="261123" name="Rectangle 3"/>
          <p:cNvSpPr>
            <a:spLocks noGrp="1" noChangeArrowheads="1"/>
          </p:cNvSpPr>
          <p:nvPr>
            <p:ph type="body" sz="half" idx="1"/>
          </p:nvPr>
        </p:nvSpPr>
        <p:spPr>
          <a:xfrm>
            <a:off x="457200" y="1600200"/>
            <a:ext cx="8077200" cy="4530725"/>
          </a:xfrm>
        </p:spPr>
        <p:txBody>
          <a:bodyPr/>
          <a:lstStyle/>
          <a:p>
            <a:pPr marL="2095500" indent="-461963" eaLnBrk="1" hangingPunct="1"/>
            <a:endParaRPr lang="en-GB" sz="4000" b="1" dirty="0" smtClean="0">
              <a:cs typeface="Times New Roman" pitchFamily="18" charset="0"/>
            </a:endParaRPr>
          </a:p>
          <a:p>
            <a:pPr marL="2095500" indent="-461963" eaLnBrk="1" hangingPunct="1"/>
            <a:r>
              <a:rPr lang="en-GB" sz="4000" b="1" dirty="0" smtClean="0">
                <a:cs typeface="Times New Roman" pitchFamily="18" charset="0"/>
              </a:rPr>
              <a:t>Auditory</a:t>
            </a:r>
          </a:p>
          <a:p>
            <a:pPr marL="2095500" indent="-461963" eaLnBrk="1" hangingPunct="1"/>
            <a:endParaRPr lang="en-GB" sz="4000" b="1" dirty="0" smtClean="0">
              <a:cs typeface="Times New Roman" pitchFamily="18" charset="0"/>
            </a:endParaRPr>
          </a:p>
          <a:p>
            <a:pPr marL="2095500" indent="-461963" eaLnBrk="1" hangingPunct="1"/>
            <a:r>
              <a:rPr lang="en-GB" sz="4000" b="1" dirty="0" smtClean="0">
                <a:cs typeface="Times New Roman" pitchFamily="18" charset="0"/>
              </a:rPr>
              <a:t>Visual</a:t>
            </a:r>
          </a:p>
          <a:p>
            <a:pPr marL="2095500" indent="-461963" eaLnBrk="1" hangingPunct="1"/>
            <a:endParaRPr lang="en-GB" sz="4000" b="1" dirty="0" smtClean="0">
              <a:cs typeface="Times New Roman" pitchFamily="18" charset="0"/>
            </a:endParaRPr>
          </a:p>
          <a:p>
            <a:pPr marL="2095500" indent="-461963" eaLnBrk="1" hangingPunct="1"/>
            <a:r>
              <a:rPr lang="en-US" sz="2800" dirty="0" smtClean="0"/>
              <a:t> </a:t>
            </a:r>
            <a:r>
              <a:rPr lang="en-GB" sz="4000" b="1" dirty="0" smtClean="0">
                <a:cs typeface="Times New Roman" pitchFamily="18" charset="0"/>
              </a:rPr>
              <a:t>Kinesthetic</a:t>
            </a:r>
            <a:endParaRPr lang="en-US" sz="4000" b="1" dirty="0" smtClean="0">
              <a:cs typeface="Times New Roman" pitchFamily="18" charset="0"/>
            </a:endParaRPr>
          </a:p>
        </p:txBody>
      </p:sp>
      <p:pic>
        <p:nvPicPr>
          <p:cNvPr id="59396" name="Picture 6" descr="EYE"/>
          <p:cNvPicPr>
            <a:picLocks noGrp="1" noChangeAspect="1" noChangeArrowheads="1"/>
          </p:cNvPicPr>
          <p:nvPr>
            <p:ph sz="quarter" idx="3"/>
          </p:nvPr>
        </p:nvPicPr>
        <p:blipFill>
          <a:blip r:embed="rId2"/>
          <a:srcRect/>
          <a:stretch>
            <a:fillRect/>
          </a:stretch>
        </p:blipFill>
        <p:spPr>
          <a:xfrm>
            <a:off x="6019800" y="2743200"/>
            <a:ext cx="2209800" cy="1522413"/>
          </a:xfrm>
          <a:noFill/>
        </p:spPr>
      </p:pic>
      <p:pic>
        <p:nvPicPr>
          <p:cNvPr id="59397" name="Picture 4" descr="EAR"/>
          <p:cNvPicPr>
            <a:picLocks noGrp="1" noChangeAspect="1" noChangeArrowheads="1"/>
          </p:cNvPicPr>
          <p:nvPr>
            <p:ph sz="quarter" idx="2"/>
          </p:nvPr>
        </p:nvPicPr>
        <p:blipFill>
          <a:blip r:embed="rId3"/>
          <a:srcRect/>
          <a:stretch>
            <a:fillRect/>
          </a:stretch>
        </p:blipFill>
        <p:spPr>
          <a:xfrm>
            <a:off x="0" y="1752600"/>
            <a:ext cx="2206625" cy="1549400"/>
          </a:xfrm>
          <a:noFill/>
        </p:spPr>
      </p:pic>
      <p:pic>
        <p:nvPicPr>
          <p:cNvPr id="59398" name="Picture 9" descr="CLIMBING"/>
          <p:cNvPicPr>
            <a:picLocks noChangeAspect="1" noChangeArrowheads="1"/>
          </p:cNvPicPr>
          <p:nvPr/>
        </p:nvPicPr>
        <p:blipFill>
          <a:blip r:embed="rId4"/>
          <a:srcRect/>
          <a:stretch>
            <a:fillRect/>
          </a:stretch>
        </p:blipFill>
        <p:spPr bwMode="auto">
          <a:xfrm>
            <a:off x="6172200" y="4343400"/>
            <a:ext cx="2971800" cy="2514600"/>
          </a:xfrm>
          <a:prstGeom prst="rect">
            <a:avLst/>
          </a:prstGeom>
          <a:noFill/>
          <a:ln w="9525">
            <a:noFill/>
            <a:miter lim="800000"/>
            <a:headEnd/>
            <a:tailEnd/>
          </a:ln>
        </p:spPr>
      </p:pic>
      <p:pic>
        <p:nvPicPr>
          <p:cNvPr id="59399" name="Picture 17" descr="j0285698"/>
          <p:cNvPicPr>
            <a:picLocks noChangeAspect="1" noChangeArrowheads="1"/>
          </p:cNvPicPr>
          <p:nvPr/>
        </p:nvPicPr>
        <p:blipFill>
          <a:blip r:embed="rId5"/>
          <a:srcRect/>
          <a:stretch>
            <a:fillRect/>
          </a:stretch>
        </p:blipFill>
        <p:spPr bwMode="auto">
          <a:xfrm>
            <a:off x="0" y="4038600"/>
            <a:ext cx="2138363" cy="2286000"/>
          </a:xfrm>
          <a:prstGeom prst="rect">
            <a:avLst/>
          </a:prstGeom>
          <a:noFill/>
          <a:ln w="9525">
            <a:noFill/>
            <a:miter lim="800000"/>
            <a:headEnd/>
            <a:tailEnd/>
          </a:ln>
        </p:spPr>
      </p:pic>
      <p:sp>
        <p:nvSpPr>
          <p:cNvPr id="8" name="TextBox 7"/>
          <p:cNvSpPr txBox="1"/>
          <p:nvPr/>
        </p:nvSpPr>
        <p:spPr>
          <a:xfrm>
            <a:off x="3429000" y="1600200"/>
            <a:ext cx="4495800" cy="461963"/>
          </a:xfrm>
          <a:prstGeom prst="rect">
            <a:avLst/>
          </a:prstGeom>
          <a:solidFill>
            <a:schemeClr val="accent3">
              <a:lumMod val="20000"/>
              <a:lumOff val="80000"/>
            </a:schemeClr>
          </a:solidFill>
        </p:spPr>
        <p:txBody>
          <a:bodyPr>
            <a:spAutoFit/>
          </a:bodyPr>
          <a:lstStyle/>
          <a:p>
            <a:pPr>
              <a:defRPr/>
            </a:pPr>
            <a:r>
              <a:rPr lang="en-US" sz="2400" b="1" dirty="0">
                <a:solidFill>
                  <a:srgbClr val="993366"/>
                </a:solidFill>
                <a:latin typeface="Arial" charset="0"/>
                <a:cs typeface="Arial" charset="0"/>
              </a:rPr>
              <a:t>Three primary styles are:</a:t>
            </a:r>
          </a:p>
        </p:txBody>
      </p:sp>
      <p:sp>
        <p:nvSpPr>
          <p:cNvPr id="2" name="Footer Placeholder 1"/>
          <p:cNvSpPr>
            <a:spLocks noGrp="1"/>
          </p:cNvSpPr>
          <p:nvPr>
            <p:ph type="ftr" sz="quarter" idx="11"/>
          </p:nvPr>
        </p:nvSpPr>
        <p:spPr/>
        <p:txBody>
          <a:bodyPr/>
          <a:lstStyle/>
          <a:p>
            <a:pPr>
              <a:defRPr/>
            </a:pPr>
            <a:r>
              <a:rPr lang="en-US" smtClean="0"/>
              <a:t>Train the trainer </a:t>
            </a:r>
            <a:endParaRPr lang="en-US"/>
          </a:p>
        </p:txBody>
      </p:sp>
      <p:sp>
        <p:nvSpPr>
          <p:cNvPr id="3" name="Slide Number Placeholder 2"/>
          <p:cNvSpPr>
            <a:spLocks noGrp="1"/>
          </p:cNvSpPr>
          <p:nvPr>
            <p:ph type="sldNum" sz="quarter" idx="12"/>
          </p:nvPr>
        </p:nvSpPr>
        <p:spPr/>
        <p:txBody>
          <a:bodyPr/>
          <a:lstStyle/>
          <a:p>
            <a:pPr>
              <a:defRPr/>
            </a:pPr>
            <a:fld id="{7476CF10-E5D2-4B19-91C2-85934C429B99}" type="slidenum">
              <a:rPr lang="en-US" smtClean="0"/>
              <a:pPr>
                <a:defRPr/>
              </a:pPr>
              <a:t>9</a:t>
            </a:fld>
            <a:endParaRPr lang="en-US"/>
          </a:p>
        </p:txBody>
      </p:sp>
    </p:spTree>
    <p:extLst>
      <p:ext uri="{BB962C8B-B14F-4D97-AF65-F5344CB8AC3E}">
        <p14:creationId xmlns:p14="http://schemas.microsoft.com/office/powerpoint/2010/main" xmlns="" val="287846870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611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iterate type="wd">
                                    <p:tmAbs val="300"/>
                                  </p:iterate>
                                  <p:childTnLst>
                                    <p:set>
                                      <p:cBhvr>
                                        <p:cTn id="10" dur="1" fill="hold">
                                          <p:stCondLst>
                                            <p:cond delay="299"/>
                                          </p:stCondLst>
                                        </p:cTn>
                                        <p:tgtEl>
                                          <p:spTgt spid="26112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61123">
                                            <p:txEl>
                                              <p:pRg st="1" end="1"/>
                                            </p:txEl>
                                          </p:spTgt>
                                        </p:tgtEl>
                                        <p:attrNameLst>
                                          <p:attrName>ppt_c</p:attrName>
                                        </p:attrNameLst>
                                      </p:cBhvr>
                                      <p:to>
                                        <a:srgbClr val="FFCC6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iterate type="wd">
                                    <p:tmAbs val="300"/>
                                  </p:iterate>
                                  <p:childTnLst>
                                    <p:set>
                                      <p:cBhvr>
                                        <p:cTn id="14" dur="1" fill="hold">
                                          <p:stCondLst>
                                            <p:cond delay="299"/>
                                          </p:stCondLst>
                                        </p:cTn>
                                        <p:tgtEl>
                                          <p:spTgt spid="26112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61123">
                                            <p:txEl>
                                              <p:pRg st="3" end="3"/>
                                            </p:txEl>
                                          </p:spTgt>
                                        </p:tgtEl>
                                        <p:attrNameLst>
                                          <p:attrName>ppt_c</p:attrName>
                                        </p:attrNameLst>
                                      </p:cBhvr>
                                      <p:to>
                                        <a:srgbClr val="FFCC6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iterate type="wd">
                                    <p:tmAbs val="300"/>
                                  </p:iterate>
                                  <p:childTnLst>
                                    <p:set>
                                      <p:cBhvr>
                                        <p:cTn id="18" dur="1" fill="hold">
                                          <p:stCondLst>
                                            <p:cond delay="299"/>
                                          </p:stCondLst>
                                        </p:cTn>
                                        <p:tgtEl>
                                          <p:spTgt spid="261123">
                                            <p:txEl>
                                              <p:pRg st="5" end="5"/>
                                            </p:txEl>
                                          </p:spTgt>
                                        </p:tgtEl>
                                        <p:attrNameLst>
                                          <p:attrName>style.visibility</p:attrName>
                                        </p:attrNameLst>
                                      </p:cBhvr>
                                      <p:to>
                                        <p:strVal val="visible"/>
                                      </p:to>
                                    </p:set>
                                  </p:childTnLst>
                                  <p:subTnLst>
                                    <p:animClr>
                                      <p:cBhvr override="childStyle">
                                        <p:cTn dur="1" fill="hold" display="0" masterRel="nextClick" afterEffect="1"/>
                                        <p:tgtEl>
                                          <p:spTgt spid="261123">
                                            <p:txEl>
                                              <p:pRg st="5" end="5"/>
                                            </p:txEl>
                                          </p:spTgt>
                                        </p:tgtEl>
                                        <p:attrNameLst>
                                          <p:attrName>ppt_c</p:attrName>
                                        </p:attrNameLst>
                                      </p:cBhvr>
                                      <p:to>
                                        <a:srgbClr val="FFCC6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2" grpId="0" animBg="1" autoUpdateAnimBg="0"/>
      <p:bldP spid="261123"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749</TotalTime>
  <Words>1490</Words>
  <Application>Microsoft Office PowerPoint</Application>
  <PresentationFormat>On-screen Show (4:3)</PresentationFormat>
  <Paragraphs>304</Paragraphs>
  <Slides>30</Slides>
  <Notes>7</Notes>
  <HiddenSlides>1</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Training of Trainers’ (ToT): Presentation and Facilitation Skills </vt:lpstr>
      <vt:lpstr> Considerations for effective training delivery </vt:lpstr>
      <vt:lpstr>             Notes for the trainers…</vt:lpstr>
      <vt:lpstr>Methods and Training Tools</vt:lpstr>
      <vt:lpstr>Motivation Techniques</vt:lpstr>
      <vt:lpstr>Learning (Product): Types</vt:lpstr>
      <vt:lpstr>Domains/Levels of Assessment</vt:lpstr>
      <vt:lpstr>Impact on trainees</vt:lpstr>
      <vt:lpstr>Learning Styles of Students!!</vt:lpstr>
      <vt:lpstr> Three (3) styles of learning…</vt:lpstr>
      <vt:lpstr>    For visual learners…</vt:lpstr>
      <vt:lpstr>      For Auditory Learners…</vt:lpstr>
      <vt:lpstr>Kinesthetic Learners</vt:lpstr>
      <vt:lpstr>  Assessment should satisfy…</vt:lpstr>
      <vt:lpstr>  Conducting training</vt:lpstr>
      <vt:lpstr>Session one</vt:lpstr>
      <vt:lpstr>Introducing the Objectives and Structure</vt:lpstr>
      <vt:lpstr>Clarifying Expectations/Set expectations </vt:lpstr>
      <vt:lpstr>         Main presentation (Conduct training sessions)</vt:lpstr>
      <vt:lpstr>Before You Begin...</vt:lpstr>
      <vt:lpstr>              Proper Voice </vt:lpstr>
      <vt:lpstr>Body Language Skills</vt:lpstr>
      <vt:lpstr>  Main presentation …</vt:lpstr>
      <vt:lpstr>         Presentation…</vt:lpstr>
      <vt:lpstr>  Coping with difficult trainee…</vt:lpstr>
      <vt:lpstr>Need to Know</vt:lpstr>
      <vt:lpstr>Need to know…more…</vt:lpstr>
      <vt:lpstr>Methods that may be used for ToT</vt:lpstr>
      <vt:lpstr>Effective Conclusion </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TLP Lecture 8</dc:title>
  <dc:creator>user</dc:creator>
  <cp:lastModifiedBy>Farhad</cp:lastModifiedBy>
  <cp:revision>99</cp:revision>
  <dcterms:created xsi:type="dcterms:W3CDTF">2013-11-18T11:35:39Z</dcterms:created>
  <dcterms:modified xsi:type="dcterms:W3CDTF">2017-02-12T04:23:06Z</dcterms:modified>
</cp:coreProperties>
</file>