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58" r:id="rId4"/>
    <p:sldId id="259" r:id="rId5"/>
    <p:sldId id="261" r:id="rId6"/>
    <p:sldId id="262" r:id="rId7"/>
    <p:sldId id="267" r:id="rId8"/>
    <p:sldId id="263" r:id="rId9"/>
    <p:sldId id="265" r:id="rId10"/>
    <p:sldId id="26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3" autoAdjust="0"/>
    <p:restoredTop sz="94660"/>
  </p:normalViewPr>
  <p:slideViewPr>
    <p:cSldViewPr snapToGrid="0">
      <p:cViewPr varScale="1">
        <p:scale>
          <a:sx n="73" d="100"/>
          <a:sy n="73" d="100"/>
        </p:scale>
        <p:origin x="7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44098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5256" y="1447801"/>
            <a:ext cx="8827957" cy="3329581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5256" y="4777380"/>
            <a:ext cx="8827957" cy="861420"/>
          </a:xfrm>
        </p:spPr>
        <p:txBody>
          <a:bodyPr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61588" y="1792288"/>
            <a:ext cx="990600" cy="304800"/>
          </a:xfrm>
        </p:spPr>
        <p:txBody>
          <a:bodyPr/>
          <a:lstStyle>
            <a:lvl1pPr algn="l">
              <a:defRPr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0EFC82A-263C-44EE-8F26-375D9A55936E}" type="datetimeFigureOut">
              <a:rPr lang="en-US">
                <a:solidFill>
                  <a:prstClr val="white"/>
                </a:solidFill>
              </a:rPr>
              <a:pPr>
                <a:defRPr/>
              </a:pPr>
              <a:t>1/22/2017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5088" y="3227388"/>
            <a:ext cx="3867150" cy="311150"/>
          </a:xfrm>
        </p:spPr>
        <p:txBody>
          <a:bodyPr/>
          <a:lstStyle>
            <a:lvl1pPr>
              <a:defRPr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3675" y="292100"/>
            <a:ext cx="838200" cy="768350"/>
          </a:xfrm>
        </p:spPr>
        <p:txBody>
          <a:bodyPr/>
          <a:lstStyle>
            <a:lvl1pPr>
              <a:defRPr sz="3000" b="0" i="0">
                <a:latin typeface="Helvetica Light"/>
                <a:cs typeface="Helvetica Light"/>
              </a:defRPr>
            </a:lvl1pPr>
          </a:lstStyle>
          <a:p>
            <a:pPr>
              <a:defRPr/>
            </a:pPr>
            <a:fld id="{7EAAFB43-B30D-40E0-8EBF-AEF980F1DFBB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430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/>
          <p:cNvSpPr>
            <a:spLocks/>
          </p:cNvSpPr>
          <p:nvPr/>
        </p:nvSpPr>
        <p:spPr bwMode="auto">
          <a:xfrm rot="10371525">
            <a:off x="263525" y="4438650"/>
            <a:ext cx="3300413" cy="439738"/>
          </a:xfrm>
          <a:custGeom>
            <a:avLst/>
            <a:gdLst>
              <a:gd name="T0" fmla="*/ 28052 w 10000"/>
              <a:gd name="T1" fmla="*/ 211004 h 5291"/>
              <a:gd name="T2" fmla="*/ 3286405 w 10000"/>
              <a:gd name="T3" fmla="*/ 440924 h 5291"/>
              <a:gd name="T4" fmla="*/ 3300266 w 10000"/>
              <a:gd name="T5" fmla="*/ 0 h 5291"/>
              <a:gd name="T6" fmla="*/ 3300266 w 10000"/>
              <a:gd name="T7" fmla="*/ 0 h 5291"/>
              <a:gd name="T8" fmla="*/ 3190367 w 10000"/>
              <a:gd name="T9" fmla="*/ 17000 h 5291"/>
              <a:gd name="T10" fmla="*/ 3080468 w 10000"/>
              <a:gd name="T11" fmla="*/ 33334 h 5291"/>
              <a:gd name="T12" fmla="*/ 2970569 w 10000"/>
              <a:gd name="T13" fmla="*/ 49167 h 5291"/>
              <a:gd name="T14" fmla="*/ 2860341 w 10000"/>
              <a:gd name="T15" fmla="*/ 62751 h 5291"/>
              <a:gd name="T16" fmla="*/ 2750112 w 10000"/>
              <a:gd name="T17" fmla="*/ 76418 h 5291"/>
              <a:gd name="T18" fmla="*/ 2639883 w 10000"/>
              <a:gd name="T19" fmla="*/ 89251 h 5291"/>
              <a:gd name="T20" fmla="*/ 2530974 w 10000"/>
              <a:gd name="T21" fmla="*/ 100168 h 5291"/>
              <a:gd name="T22" fmla="*/ 2420085 w 10000"/>
              <a:gd name="T23" fmla="*/ 110419 h 5291"/>
              <a:gd name="T24" fmla="*/ 2310186 w 10000"/>
              <a:gd name="T25" fmla="*/ 120002 h 5291"/>
              <a:gd name="T26" fmla="*/ 2202268 w 10000"/>
              <a:gd name="T27" fmla="*/ 128169 h 5291"/>
              <a:gd name="T28" fmla="*/ 2092369 w 10000"/>
              <a:gd name="T29" fmla="*/ 136336 h 5291"/>
              <a:gd name="T30" fmla="*/ 1984450 w 10000"/>
              <a:gd name="T31" fmla="*/ 143252 h 5291"/>
              <a:gd name="T32" fmla="*/ 1876531 w 10000"/>
              <a:gd name="T33" fmla="*/ 148669 h 5291"/>
              <a:gd name="T34" fmla="*/ 1768613 w 10000"/>
              <a:gd name="T35" fmla="*/ 154169 h 5291"/>
              <a:gd name="T36" fmla="*/ 1662014 w 10000"/>
              <a:gd name="T37" fmla="*/ 158836 h 5291"/>
              <a:gd name="T38" fmla="*/ 1556735 w 10000"/>
              <a:gd name="T39" fmla="*/ 162336 h 5291"/>
              <a:gd name="T40" fmla="*/ 1450797 w 10000"/>
              <a:gd name="T41" fmla="*/ 165003 h 5291"/>
              <a:gd name="T42" fmla="*/ 1346179 w 10000"/>
              <a:gd name="T43" fmla="*/ 167753 h 5291"/>
              <a:gd name="T44" fmla="*/ 1242880 w 10000"/>
              <a:gd name="T45" fmla="*/ 169086 h 5291"/>
              <a:gd name="T46" fmla="*/ 1139912 w 10000"/>
              <a:gd name="T47" fmla="*/ 170503 h 5291"/>
              <a:gd name="T48" fmla="*/ 1037934 w 10000"/>
              <a:gd name="T49" fmla="*/ 171086 h 5291"/>
              <a:gd name="T50" fmla="*/ 936946 w 10000"/>
              <a:gd name="T51" fmla="*/ 170503 h 5291"/>
              <a:gd name="T52" fmla="*/ 837277 w 10000"/>
              <a:gd name="T53" fmla="*/ 170503 h 5291"/>
              <a:gd name="T54" fmla="*/ 738600 w 10000"/>
              <a:gd name="T55" fmla="*/ 169086 h 5291"/>
              <a:gd name="T56" fmla="*/ 641242 w 10000"/>
              <a:gd name="T57" fmla="*/ 167003 h 5291"/>
              <a:gd name="T58" fmla="*/ 545534 w 10000"/>
              <a:gd name="T59" fmla="*/ 165003 h 5291"/>
              <a:gd name="T60" fmla="*/ 451476 w 10000"/>
              <a:gd name="T61" fmla="*/ 162919 h 5291"/>
              <a:gd name="T62" fmla="*/ 358079 w 10000"/>
              <a:gd name="T63" fmla="*/ 159586 h 5291"/>
              <a:gd name="T64" fmla="*/ 266001 w 10000"/>
              <a:gd name="T65" fmla="*/ 156086 h 5291"/>
              <a:gd name="T66" fmla="*/ 175904 w 10000"/>
              <a:gd name="T67" fmla="*/ 152753 h 5291"/>
              <a:gd name="T68" fmla="*/ 0 w 10000"/>
              <a:gd name="T69" fmla="*/ 143836 h 5291"/>
              <a:gd name="T70" fmla="*/ 28052 w 10000"/>
              <a:gd name="T71" fmla="*/ 211004 h 5291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 rot="10800000">
            <a:off x="460375" y="320675"/>
            <a:ext cx="11279188" cy="4533900"/>
          </a:xfrm>
          <a:custGeom>
            <a:avLst/>
            <a:gdLst>
              <a:gd name="T0" fmla="*/ 0 w 7104"/>
              <a:gd name="T1" fmla="*/ 0 h 2856"/>
              <a:gd name="T2" fmla="*/ 0 w 7104"/>
              <a:gd name="T3" fmla="*/ 4533900 h 2856"/>
              <a:gd name="T4" fmla="*/ 11280538 w 7104"/>
              <a:gd name="T5" fmla="*/ 4533900 h 2856"/>
              <a:gd name="T6" fmla="*/ 11280538 w 7104"/>
              <a:gd name="T7" fmla="*/ 1588 h 2856"/>
              <a:gd name="T8" fmla="*/ 11280538 w 7104"/>
              <a:gd name="T9" fmla="*/ 1588 h 2856"/>
              <a:gd name="T10" fmla="*/ 11024884 w 7104"/>
              <a:gd name="T11" fmla="*/ 41275 h 2856"/>
              <a:gd name="T12" fmla="*/ 10769230 w 7104"/>
              <a:gd name="T13" fmla="*/ 79375 h 2856"/>
              <a:gd name="T14" fmla="*/ 10513576 w 7104"/>
              <a:gd name="T15" fmla="*/ 115888 h 2856"/>
              <a:gd name="T16" fmla="*/ 10256334 w 7104"/>
              <a:gd name="T17" fmla="*/ 147638 h 2856"/>
              <a:gd name="T18" fmla="*/ 10000680 w 7104"/>
              <a:gd name="T19" fmla="*/ 179388 h 2856"/>
              <a:gd name="T20" fmla="*/ 9743438 w 7104"/>
              <a:gd name="T21" fmla="*/ 209550 h 2856"/>
              <a:gd name="T22" fmla="*/ 9489371 w 7104"/>
              <a:gd name="T23" fmla="*/ 234950 h 2856"/>
              <a:gd name="T24" fmla="*/ 9232129 w 7104"/>
              <a:gd name="T25" fmla="*/ 258763 h 2856"/>
              <a:gd name="T26" fmla="*/ 8976475 w 7104"/>
              <a:gd name="T27" fmla="*/ 280988 h 2856"/>
              <a:gd name="T28" fmla="*/ 8723997 w 7104"/>
              <a:gd name="T29" fmla="*/ 300038 h 2856"/>
              <a:gd name="T30" fmla="*/ 8469931 w 7104"/>
              <a:gd name="T31" fmla="*/ 319088 h 2856"/>
              <a:gd name="T32" fmla="*/ 8217453 w 7104"/>
              <a:gd name="T33" fmla="*/ 334963 h 2856"/>
              <a:gd name="T34" fmla="*/ 7966562 w 7104"/>
              <a:gd name="T35" fmla="*/ 347663 h 2856"/>
              <a:gd name="T36" fmla="*/ 7715672 w 7104"/>
              <a:gd name="T37" fmla="*/ 360363 h 2856"/>
              <a:gd name="T38" fmla="*/ 7467958 w 7104"/>
              <a:gd name="T39" fmla="*/ 371475 h 2856"/>
              <a:gd name="T40" fmla="*/ 7221831 w 7104"/>
              <a:gd name="T41" fmla="*/ 379413 h 2856"/>
              <a:gd name="T42" fmla="*/ 6975704 w 7104"/>
              <a:gd name="T43" fmla="*/ 385763 h 2856"/>
              <a:gd name="T44" fmla="*/ 6732754 w 7104"/>
              <a:gd name="T45" fmla="*/ 392113 h 2856"/>
              <a:gd name="T46" fmla="*/ 6491391 w 7104"/>
              <a:gd name="T47" fmla="*/ 395288 h 2856"/>
              <a:gd name="T48" fmla="*/ 6251616 w 7104"/>
              <a:gd name="T49" fmla="*/ 398463 h 2856"/>
              <a:gd name="T50" fmla="*/ 6015017 w 7104"/>
              <a:gd name="T51" fmla="*/ 400050 h 2856"/>
              <a:gd name="T52" fmla="*/ 5780005 w 7104"/>
              <a:gd name="T53" fmla="*/ 398463 h 2856"/>
              <a:gd name="T54" fmla="*/ 5548170 w 7104"/>
              <a:gd name="T55" fmla="*/ 398463 h 2856"/>
              <a:gd name="T56" fmla="*/ 5317923 w 7104"/>
              <a:gd name="T57" fmla="*/ 395288 h 2856"/>
              <a:gd name="T58" fmla="*/ 5092439 w 7104"/>
              <a:gd name="T59" fmla="*/ 390525 h 2856"/>
              <a:gd name="T60" fmla="*/ 4868543 w 7104"/>
              <a:gd name="T61" fmla="*/ 385763 h 2856"/>
              <a:gd name="T62" fmla="*/ 4649411 w 7104"/>
              <a:gd name="T63" fmla="*/ 381000 h 2856"/>
              <a:gd name="T64" fmla="*/ 4431867 w 7104"/>
              <a:gd name="T65" fmla="*/ 373063 h 2856"/>
              <a:gd name="T66" fmla="*/ 4217498 w 7104"/>
              <a:gd name="T67" fmla="*/ 365125 h 2856"/>
              <a:gd name="T68" fmla="*/ 4007894 w 7104"/>
              <a:gd name="T69" fmla="*/ 357188 h 2856"/>
              <a:gd name="T70" fmla="*/ 3598212 w 7104"/>
              <a:gd name="T71" fmla="*/ 336550 h 2856"/>
              <a:gd name="T72" fmla="*/ 3205997 w 7104"/>
              <a:gd name="T73" fmla="*/ 314325 h 2856"/>
              <a:gd name="T74" fmla="*/ 2829662 w 7104"/>
              <a:gd name="T75" fmla="*/ 290513 h 2856"/>
              <a:gd name="T76" fmla="*/ 2472381 w 7104"/>
              <a:gd name="T77" fmla="*/ 265113 h 2856"/>
              <a:gd name="T78" fmla="*/ 2132568 w 7104"/>
              <a:gd name="T79" fmla="*/ 238125 h 2856"/>
              <a:gd name="T80" fmla="*/ 1816573 w 7104"/>
              <a:gd name="T81" fmla="*/ 209550 h 2856"/>
              <a:gd name="T82" fmla="*/ 1519633 w 7104"/>
              <a:gd name="T83" fmla="*/ 180975 h 2856"/>
              <a:gd name="T84" fmla="*/ 1246512 w 7104"/>
              <a:gd name="T85" fmla="*/ 152400 h 2856"/>
              <a:gd name="T86" fmla="*/ 995622 w 7104"/>
              <a:gd name="T87" fmla="*/ 125413 h 2856"/>
              <a:gd name="T88" fmla="*/ 773314 w 7104"/>
              <a:gd name="T89" fmla="*/ 100013 h 2856"/>
              <a:gd name="T90" fmla="*/ 573237 w 7104"/>
              <a:gd name="T91" fmla="*/ 76200 h 2856"/>
              <a:gd name="T92" fmla="*/ 403330 w 7104"/>
              <a:gd name="T93" fmla="*/ 55563 h 2856"/>
              <a:gd name="T94" fmla="*/ 262006 w 7104"/>
              <a:gd name="T95" fmla="*/ 36513 h 2856"/>
              <a:gd name="T96" fmla="*/ 66692 w 7104"/>
              <a:gd name="T97" fmla="*/ 9525 h 2856"/>
              <a:gd name="T98" fmla="*/ 0 w 7104"/>
              <a:gd name="T99" fmla="*/ 0 h 2856"/>
              <a:gd name="T100" fmla="*/ 0 w 7104"/>
              <a:gd name="T101" fmla="*/ 0 h 285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7104" h="2856">
                <a:moveTo>
                  <a:pt x="0" y="0"/>
                </a:moveTo>
                <a:lnTo>
                  <a:pt x="0" y="2856"/>
                </a:lnTo>
                <a:lnTo>
                  <a:pt x="7104" y="2856"/>
                </a:lnTo>
                <a:lnTo>
                  <a:pt x="7104" y="1"/>
                </a:lnTo>
                <a:lnTo>
                  <a:pt x="6943" y="26"/>
                </a:lnTo>
                <a:lnTo>
                  <a:pt x="6782" y="50"/>
                </a:lnTo>
                <a:lnTo>
                  <a:pt x="6621" y="73"/>
                </a:lnTo>
                <a:lnTo>
                  <a:pt x="6459" y="93"/>
                </a:lnTo>
                <a:lnTo>
                  <a:pt x="6298" y="113"/>
                </a:lnTo>
                <a:lnTo>
                  <a:pt x="6136" y="132"/>
                </a:lnTo>
                <a:lnTo>
                  <a:pt x="5976" y="148"/>
                </a:lnTo>
                <a:lnTo>
                  <a:pt x="5814" y="163"/>
                </a:lnTo>
                <a:lnTo>
                  <a:pt x="5653" y="177"/>
                </a:lnTo>
                <a:lnTo>
                  <a:pt x="5494" y="189"/>
                </a:lnTo>
                <a:lnTo>
                  <a:pt x="5334" y="201"/>
                </a:lnTo>
                <a:lnTo>
                  <a:pt x="5175" y="211"/>
                </a:lnTo>
                <a:lnTo>
                  <a:pt x="5017" y="219"/>
                </a:lnTo>
                <a:lnTo>
                  <a:pt x="4859" y="227"/>
                </a:lnTo>
                <a:lnTo>
                  <a:pt x="4703" y="234"/>
                </a:lnTo>
                <a:lnTo>
                  <a:pt x="4548" y="239"/>
                </a:lnTo>
                <a:lnTo>
                  <a:pt x="4393" y="243"/>
                </a:lnTo>
                <a:lnTo>
                  <a:pt x="4240" y="247"/>
                </a:lnTo>
                <a:lnTo>
                  <a:pt x="4088" y="249"/>
                </a:lnTo>
                <a:lnTo>
                  <a:pt x="3937" y="251"/>
                </a:lnTo>
                <a:lnTo>
                  <a:pt x="3788" y="252"/>
                </a:lnTo>
                <a:lnTo>
                  <a:pt x="3640" y="251"/>
                </a:lnTo>
                <a:lnTo>
                  <a:pt x="3494" y="251"/>
                </a:lnTo>
                <a:lnTo>
                  <a:pt x="3349" y="249"/>
                </a:lnTo>
                <a:lnTo>
                  <a:pt x="3207" y="246"/>
                </a:lnTo>
                <a:lnTo>
                  <a:pt x="3066" y="243"/>
                </a:lnTo>
                <a:lnTo>
                  <a:pt x="2928" y="240"/>
                </a:lnTo>
                <a:lnTo>
                  <a:pt x="2791" y="235"/>
                </a:lnTo>
                <a:lnTo>
                  <a:pt x="2656" y="230"/>
                </a:lnTo>
                <a:lnTo>
                  <a:pt x="2524" y="225"/>
                </a:lnTo>
                <a:lnTo>
                  <a:pt x="2266" y="212"/>
                </a:lnTo>
                <a:lnTo>
                  <a:pt x="2019" y="198"/>
                </a:lnTo>
                <a:lnTo>
                  <a:pt x="1782" y="183"/>
                </a:lnTo>
                <a:lnTo>
                  <a:pt x="1557" y="167"/>
                </a:lnTo>
                <a:lnTo>
                  <a:pt x="1343" y="150"/>
                </a:lnTo>
                <a:lnTo>
                  <a:pt x="1144" y="132"/>
                </a:lnTo>
                <a:lnTo>
                  <a:pt x="957" y="114"/>
                </a:lnTo>
                <a:lnTo>
                  <a:pt x="785" y="96"/>
                </a:lnTo>
                <a:lnTo>
                  <a:pt x="627" y="79"/>
                </a:lnTo>
                <a:lnTo>
                  <a:pt x="487" y="63"/>
                </a:lnTo>
                <a:lnTo>
                  <a:pt x="361" y="48"/>
                </a:lnTo>
                <a:lnTo>
                  <a:pt x="254" y="35"/>
                </a:lnTo>
                <a:lnTo>
                  <a:pt x="165" y="23"/>
                </a:lnTo>
                <a:lnTo>
                  <a:pt x="42" y="6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44098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8" y="4969927"/>
            <a:ext cx="8827956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5256" y="685800"/>
            <a:ext cx="8827957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8" y="5536665"/>
            <a:ext cx="8827955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33884F-B928-4132-9309-EC5E880F888B}" type="datetimeFigureOut">
              <a:rPr lang="en-US">
                <a:solidFill>
                  <a:srgbClr val="B01513"/>
                </a:solidFill>
              </a:rPr>
              <a:pPr>
                <a:defRPr/>
              </a:pPr>
              <a:t>1/22/2017</a:t>
            </a:fld>
            <a:endParaRPr lang="en-US">
              <a:solidFill>
                <a:srgbClr val="B01513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B01513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6D9A1-47C7-4C1C-AF11-4609A8CB40DC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44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455613" y="2801938"/>
            <a:ext cx="11280775" cy="3602037"/>
          </a:xfrm>
          <a:custGeom>
            <a:avLst/>
            <a:gdLst>
              <a:gd name="T0" fmla="*/ 0 w 10000"/>
              <a:gd name="T1" fmla="*/ 0 h 7946"/>
              <a:gd name="T2" fmla="*/ 0 w 10000"/>
              <a:gd name="T3" fmla="*/ 3602184 h 7946"/>
              <a:gd name="T4" fmla="*/ 11280538 w 10000"/>
              <a:gd name="T5" fmla="*/ 3602637 h 7946"/>
              <a:gd name="T6" fmla="*/ 11280538 w 10000"/>
              <a:gd name="T7" fmla="*/ 1814 h 7946"/>
              <a:gd name="T8" fmla="*/ 11280538 w 10000"/>
              <a:gd name="T9" fmla="*/ 1814 h 7946"/>
              <a:gd name="T10" fmla="*/ 11024470 w 10000"/>
              <a:gd name="T11" fmla="*/ 41258 h 7946"/>
              <a:gd name="T12" fmla="*/ 10769530 w 10000"/>
              <a:gd name="T13" fmla="*/ 79343 h 7946"/>
              <a:gd name="T14" fmla="*/ 10513461 w 10000"/>
              <a:gd name="T15" fmla="*/ 116068 h 7946"/>
              <a:gd name="T16" fmla="*/ 10256265 w 10000"/>
              <a:gd name="T17" fmla="*/ 147805 h 7946"/>
              <a:gd name="T18" fmla="*/ 10000197 w 10000"/>
              <a:gd name="T19" fmla="*/ 179542 h 7946"/>
              <a:gd name="T20" fmla="*/ 9743001 w 10000"/>
              <a:gd name="T21" fmla="*/ 209466 h 7946"/>
              <a:gd name="T22" fmla="*/ 9489189 w 10000"/>
              <a:gd name="T23" fmla="*/ 234856 h 7946"/>
              <a:gd name="T24" fmla="*/ 9231992 w 10000"/>
              <a:gd name="T25" fmla="*/ 258886 h 7946"/>
              <a:gd name="T26" fmla="*/ 8975924 w 10000"/>
              <a:gd name="T27" fmla="*/ 281102 h 7946"/>
              <a:gd name="T28" fmla="*/ 8724368 w 10000"/>
              <a:gd name="T29" fmla="*/ 300144 h 7946"/>
              <a:gd name="T30" fmla="*/ 8469428 w 10000"/>
              <a:gd name="T31" fmla="*/ 319187 h 7946"/>
              <a:gd name="T32" fmla="*/ 8217872 w 10000"/>
              <a:gd name="T33" fmla="*/ 335055 h 7946"/>
              <a:gd name="T34" fmla="*/ 7966316 w 10000"/>
              <a:gd name="T35" fmla="*/ 347750 h 7946"/>
              <a:gd name="T36" fmla="*/ 7715888 w 10000"/>
              <a:gd name="T37" fmla="*/ 360445 h 7946"/>
              <a:gd name="T38" fmla="*/ 7467716 w 10000"/>
              <a:gd name="T39" fmla="*/ 371326 h 7946"/>
              <a:gd name="T40" fmla="*/ 7221800 w 10000"/>
              <a:gd name="T41" fmla="*/ 379487 h 7946"/>
              <a:gd name="T42" fmla="*/ 6975885 w 10000"/>
              <a:gd name="T43" fmla="*/ 385835 h 7946"/>
              <a:gd name="T44" fmla="*/ 6732225 w 10000"/>
              <a:gd name="T45" fmla="*/ 392182 h 7946"/>
              <a:gd name="T46" fmla="*/ 6491950 w 10000"/>
              <a:gd name="T47" fmla="*/ 395356 h 7946"/>
              <a:gd name="T48" fmla="*/ 6251674 w 10000"/>
              <a:gd name="T49" fmla="*/ 398530 h 7946"/>
              <a:gd name="T50" fmla="*/ 6014783 w 10000"/>
              <a:gd name="T51" fmla="*/ 399890 h 7946"/>
              <a:gd name="T52" fmla="*/ 5780148 w 10000"/>
              <a:gd name="T53" fmla="*/ 398530 h 7946"/>
              <a:gd name="T54" fmla="*/ 5547769 w 10000"/>
              <a:gd name="T55" fmla="*/ 398530 h 7946"/>
              <a:gd name="T56" fmla="*/ 5317646 w 10000"/>
              <a:gd name="T57" fmla="*/ 395356 h 7946"/>
              <a:gd name="T58" fmla="*/ 5092035 w 10000"/>
              <a:gd name="T59" fmla="*/ 390369 h 7946"/>
              <a:gd name="T60" fmla="*/ 4868680 w 10000"/>
              <a:gd name="T61" fmla="*/ 385835 h 7946"/>
              <a:gd name="T62" fmla="*/ 4649838 w 10000"/>
              <a:gd name="T63" fmla="*/ 380848 h 7946"/>
              <a:gd name="T64" fmla="*/ 4432123 w 10000"/>
              <a:gd name="T65" fmla="*/ 373140 h 7946"/>
              <a:gd name="T66" fmla="*/ 4217793 w 10000"/>
              <a:gd name="T67" fmla="*/ 364979 h 7946"/>
              <a:gd name="T68" fmla="*/ 4007975 w 10000"/>
              <a:gd name="T69" fmla="*/ 357271 h 7946"/>
              <a:gd name="T70" fmla="*/ 3598492 w 10000"/>
              <a:gd name="T71" fmla="*/ 336415 h 7946"/>
              <a:gd name="T72" fmla="*/ 3205929 w 10000"/>
              <a:gd name="T73" fmla="*/ 314199 h 7946"/>
              <a:gd name="T74" fmla="*/ 2829159 w 10000"/>
              <a:gd name="T75" fmla="*/ 290623 h 7946"/>
              <a:gd name="T76" fmla="*/ 2472694 w 10000"/>
              <a:gd name="T77" fmla="*/ 265233 h 7946"/>
              <a:gd name="T78" fmla="*/ 2132022 w 10000"/>
              <a:gd name="T79" fmla="*/ 238030 h 7946"/>
              <a:gd name="T80" fmla="*/ 1816167 w 10000"/>
              <a:gd name="T81" fmla="*/ 209466 h 7946"/>
              <a:gd name="T82" fmla="*/ 1519488 w 10000"/>
              <a:gd name="T83" fmla="*/ 180903 h 7946"/>
              <a:gd name="T84" fmla="*/ 1246499 w 10000"/>
              <a:gd name="T85" fmla="*/ 152339 h 7946"/>
              <a:gd name="T86" fmla="*/ 996072 w 10000"/>
              <a:gd name="T87" fmla="*/ 125589 h 7946"/>
              <a:gd name="T88" fmla="*/ 773845 w 10000"/>
              <a:gd name="T89" fmla="*/ 100199 h 7946"/>
              <a:gd name="T90" fmla="*/ 573051 w 10000"/>
              <a:gd name="T91" fmla="*/ 76170 h 7946"/>
              <a:gd name="T92" fmla="*/ 403843 w 10000"/>
              <a:gd name="T93" fmla="*/ 55767 h 7946"/>
              <a:gd name="T94" fmla="*/ 261708 w 10000"/>
              <a:gd name="T95" fmla="*/ 36725 h 7946"/>
              <a:gd name="T96" fmla="*/ 66555 w 10000"/>
              <a:gd name="T97" fmla="*/ 9521 h 7946"/>
              <a:gd name="T98" fmla="*/ 0 w 10000"/>
              <a:gd name="T99" fmla="*/ 0 h 7946"/>
              <a:gd name="T100" fmla="*/ 0 w 10000"/>
              <a:gd name="T101" fmla="*/ 0 h 794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10000" h="7946">
                <a:moveTo>
                  <a:pt x="0" y="0"/>
                </a:moveTo>
                <a:lnTo>
                  <a:pt x="0" y="7945"/>
                </a:lnTo>
                <a:lnTo>
                  <a:pt x="10000" y="7946"/>
                </a:lnTo>
                <a:lnTo>
                  <a:pt x="10000" y="4"/>
                </a:lnTo>
                <a:lnTo>
                  <a:pt x="9773" y="91"/>
                </a:lnTo>
                <a:lnTo>
                  <a:pt x="9547" y="175"/>
                </a:lnTo>
                <a:lnTo>
                  <a:pt x="9320" y="256"/>
                </a:lnTo>
                <a:lnTo>
                  <a:pt x="9092" y="326"/>
                </a:lnTo>
                <a:lnTo>
                  <a:pt x="8865" y="396"/>
                </a:lnTo>
                <a:lnTo>
                  <a:pt x="8637" y="462"/>
                </a:lnTo>
                <a:lnTo>
                  <a:pt x="8412" y="518"/>
                </a:lnTo>
                <a:lnTo>
                  <a:pt x="8184" y="571"/>
                </a:lnTo>
                <a:lnTo>
                  <a:pt x="7957" y="620"/>
                </a:lnTo>
                <a:lnTo>
                  <a:pt x="7734" y="662"/>
                </a:lnTo>
                <a:lnTo>
                  <a:pt x="7508" y="704"/>
                </a:lnTo>
                <a:lnTo>
                  <a:pt x="7285" y="739"/>
                </a:lnTo>
                <a:lnTo>
                  <a:pt x="7062" y="767"/>
                </a:lnTo>
                <a:lnTo>
                  <a:pt x="6840" y="795"/>
                </a:lnTo>
                <a:lnTo>
                  <a:pt x="6620" y="819"/>
                </a:lnTo>
                <a:lnTo>
                  <a:pt x="6402" y="837"/>
                </a:lnTo>
                <a:lnTo>
                  <a:pt x="6184" y="851"/>
                </a:lnTo>
                <a:lnTo>
                  <a:pt x="5968" y="865"/>
                </a:lnTo>
                <a:lnTo>
                  <a:pt x="5755" y="872"/>
                </a:lnTo>
                <a:lnTo>
                  <a:pt x="5542" y="879"/>
                </a:lnTo>
                <a:lnTo>
                  <a:pt x="5332" y="882"/>
                </a:lnTo>
                <a:lnTo>
                  <a:pt x="5124" y="879"/>
                </a:lnTo>
                <a:lnTo>
                  <a:pt x="4918" y="879"/>
                </a:lnTo>
                <a:lnTo>
                  <a:pt x="4714" y="872"/>
                </a:lnTo>
                <a:lnTo>
                  <a:pt x="4514" y="861"/>
                </a:lnTo>
                <a:lnTo>
                  <a:pt x="4316" y="851"/>
                </a:lnTo>
                <a:lnTo>
                  <a:pt x="4122" y="840"/>
                </a:lnTo>
                <a:lnTo>
                  <a:pt x="3929" y="823"/>
                </a:lnTo>
                <a:lnTo>
                  <a:pt x="3739" y="805"/>
                </a:lnTo>
                <a:lnTo>
                  <a:pt x="3553" y="788"/>
                </a:lnTo>
                <a:lnTo>
                  <a:pt x="3190" y="742"/>
                </a:lnTo>
                <a:lnTo>
                  <a:pt x="2842" y="693"/>
                </a:lnTo>
                <a:lnTo>
                  <a:pt x="2508" y="641"/>
                </a:lnTo>
                <a:lnTo>
                  <a:pt x="2192" y="585"/>
                </a:lnTo>
                <a:lnTo>
                  <a:pt x="1890" y="525"/>
                </a:lnTo>
                <a:lnTo>
                  <a:pt x="1610" y="462"/>
                </a:lnTo>
                <a:lnTo>
                  <a:pt x="1347" y="399"/>
                </a:lnTo>
                <a:lnTo>
                  <a:pt x="1105" y="336"/>
                </a:lnTo>
                <a:lnTo>
                  <a:pt x="883" y="277"/>
                </a:lnTo>
                <a:lnTo>
                  <a:pt x="686" y="221"/>
                </a:lnTo>
                <a:lnTo>
                  <a:pt x="508" y="168"/>
                </a:lnTo>
                <a:lnTo>
                  <a:pt x="358" y="123"/>
                </a:lnTo>
                <a:lnTo>
                  <a:pt x="232" y="81"/>
                </a:lnTo>
                <a:lnTo>
                  <a:pt x="59" y="21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reeform 5"/>
          <p:cNvSpPr>
            <a:spLocks/>
          </p:cNvSpPr>
          <p:nvPr/>
        </p:nvSpPr>
        <p:spPr bwMode="auto">
          <a:xfrm rot="21010068">
            <a:off x="8493125" y="2714625"/>
            <a:ext cx="3300413" cy="441325"/>
          </a:xfrm>
          <a:custGeom>
            <a:avLst/>
            <a:gdLst>
              <a:gd name="T0" fmla="*/ 28052 w 10000"/>
              <a:gd name="T1" fmla="*/ 211004 h 5291"/>
              <a:gd name="T2" fmla="*/ 3286405 w 10000"/>
              <a:gd name="T3" fmla="*/ 440924 h 5291"/>
              <a:gd name="T4" fmla="*/ 3300266 w 10000"/>
              <a:gd name="T5" fmla="*/ 0 h 5291"/>
              <a:gd name="T6" fmla="*/ 3300266 w 10000"/>
              <a:gd name="T7" fmla="*/ 0 h 5291"/>
              <a:gd name="T8" fmla="*/ 3190367 w 10000"/>
              <a:gd name="T9" fmla="*/ 17000 h 5291"/>
              <a:gd name="T10" fmla="*/ 3080468 w 10000"/>
              <a:gd name="T11" fmla="*/ 33334 h 5291"/>
              <a:gd name="T12" fmla="*/ 2970569 w 10000"/>
              <a:gd name="T13" fmla="*/ 49167 h 5291"/>
              <a:gd name="T14" fmla="*/ 2860341 w 10000"/>
              <a:gd name="T15" fmla="*/ 62751 h 5291"/>
              <a:gd name="T16" fmla="*/ 2750112 w 10000"/>
              <a:gd name="T17" fmla="*/ 76418 h 5291"/>
              <a:gd name="T18" fmla="*/ 2639883 w 10000"/>
              <a:gd name="T19" fmla="*/ 89251 h 5291"/>
              <a:gd name="T20" fmla="*/ 2530974 w 10000"/>
              <a:gd name="T21" fmla="*/ 100168 h 5291"/>
              <a:gd name="T22" fmla="*/ 2420085 w 10000"/>
              <a:gd name="T23" fmla="*/ 110419 h 5291"/>
              <a:gd name="T24" fmla="*/ 2310186 w 10000"/>
              <a:gd name="T25" fmla="*/ 120002 h 5291"/>
              <a:gd name="T26" fmla="*/ 2202268 w 10000"/>
              <a:gd name="T27" fmla="*/ 128169 h 5291"/>
              <a:gd name="T28" fmla="*/ 2092369 w 10000"/>
              <a:gd name="T29" fmla="*/ 136336 h 5291"/>
              <a:gd name="T30" fmla="*/ 1984450 w 10000"/>
              <a:gd name="T31" fmla="*/ 143252 h 5291"/>
              <a:gd name="T32" fmla="*/ 1876531 w 10000"/>
              <a:gd name="T33" fmla="*/ 148669 h 5291"/>
              <a:gd name="T34" fmla="*/ 1768613 w 10000"/>
              <a:gd name="T35" fmla="*/ 154169 h 5291"/>
              <a:gd name="T36" fmla="*/ 1662014 w 10000"/>
              <a:gd name="T37" fmla="*/ 158836 h 5291"/>
              <a:gd name="T38" fmla="*/ 1556735 w 10000"/>
              <a:gd name="T39" fmla="*/ 162336 h 5291"/>
              <a:gd name="T40" fmla="*/ 1450797 w 10000"/>
              <a:gd name="T41" fmla="*/ 165003 h 5291"/>
              <a:gd name="T42" fmla="*/ 1346179 w 10000"/>
              <a:gd name="T43" fmla="*/ 167753 h 5291"/>
              <a:gd name="T44" fmla="*/ 1242880 w 10000"/>
              <a:gd name="T45" fmla="*/ 169086 h 5291"/>
              <a:gd name="T46" fmla="*/ 1139912 w 10000"/>
              <a:gd name="T47" fmla="*/ 170503 h 5291"/>
              <a:gd name="T48" fmla="*/ 1037934 w 10000"/>
              <a:gd name="T49" fmla="*/ 171086 h 5291"/>
              <a:gd name="T50" fmla="*/ 936946 w 10000"/>
              <a:gd name="T51" fmla="*/ 170503 h 5291"/>
              <a:gd name="T52" fmla="*/ 837277 w 10000"/>
              <a:gd name="T53" fmla="*/ 170503 h 5291"/>
              <a:gd name="T54" fmla="*/ 738600 w 10000"/>
              <a:gd name="T55" fmla="*/ 169086 h 5291"/>
              <a:gd name="T56" fmla="*/ 641242 w 10000"/>
              <a:gd name="T57" fmla="*/ 167003 h 5291"/>
              <a:gd name="T58" fmla="*/ 545534 w 10000"/>
              <a:gd name="T59" fmla="*/ 165003 h 5291"/>
              <a:gd name="T60" fmla="*/ 451476 w 10000"/>
              <a:gd name="T61" fmla="*/ 162919 h 5291"/>
              <a:gd name="T62" fmla="*/ 358079 w 10000"/>
              <a:gd name="T63" fmla="*/ 159586 h 5291"/>
              <a:gd name="T64" fmla="*/ 266001 w 10000"/>
              <a:gd name="T65" fmla="*/ 156086 h 5291"/>
              <a:gd name="T66" fmla="*/ 175904 w 10000"/>
              <a:gd name="T67" fmla="*/ 152753 h 5291"/>
              <a:gd name="T68" fmla="*/ 0 w 10000"/>
              <a:gd name="T69" fmla="*/ 143836 h 5291"/>
              <a:gd name="T70" fmla="*/ 28052 w 10000"/>
              <a:gd name="T71" fmla="*/ 211004 h 5291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44098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5" y="1060704"/>
            <a:ext cx="8835405" cy="13716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445" y="3547872"/>
            <a:ext cx="8827958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89CB6-50D8-4A80-B0D9-CBAC64BEC1E6}" type="datetimeFigureOut">
              <a:rPr lang="en-US">
                <a:solidFill>
                  <a:srgbClr val="B01513"/>
                </a:solidFill>
              </a:rPr>
              <a:pPr>
                <a:defRPr/>
              </a:pPr>
              <a:t>1/22/2017</a:t>
            </a:fld>
            <a:endParaRPr lang="en-US">
              <a:solidFill>
                <a:srgbClr val="B01513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B01513"/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2D4C0-FE2C-4A42-A71B-B5A718AA2F82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6247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/>
          <p:cNvSpPr>
            <a:spLocks/>
          </p:cNvSpPr>
          <p:nvPr/>
        </p:nvSpPr>
        <p:spPr bwMode="auto">
          <a:xfrm rot="21010068">
            <a:off x="8493125" y="4184650"/>
            <a:ext cx="3300413" cy="441325"/>
          </a:xfrm>
          <a:custGeom>
            <a:avLst/>
            <a:gdLst>
              <a:gd name="T0" fmla="*/ 28052 w 10000"/>
              <a:gd name="T1" fmla="*/ 211004 h 5291"/>
              <a:gd name="T2" fmla="*/ 3286405 w 10000"/>
              <a:gd name="T3" fmla="*/ 440924 h 5291"/>
              <a:gd name="T4" fmla="*/ 3300266 w 10000"/>
              <a:gd name="T5" fmla="*/ 0 h 5291"/>
              <a:gd name="T6" fmla="*/ 3300266 w 10000"/>
              <a:gd name="T7" fmla="*/ 0 h 5291"/>
              <a:gd name="T8" fmla="*/ 3190367 w 10000"/>
              <a:gd name="T9" fmla="*/ 17000 h 5291"/>
              <a:gd name="T10" fmla="*/ 3080468 w 10000"/>
              <a:gd name="T11" fmla="*/ 33334 h 5291"/>
              <a:gd name="T12" fmla="*/ 2970569 w 10000"/>
              <a:gd name="T13" fmla="*/ 49167 h 5291"/>
              <a:gd name="T14" fmla="*/ 2860341 w 10000"/>
              <a:gd name="T15" fmla="*/ 62751 h 5291"/>
              <a:gd name="T16" fmla="*/ 2750112 w 10000"/>
              <a:gd name="T17" fmla="*/ 76418 h 5291"/>
              <a:gd name="T18" fmla="*/ 2639883 w 10000"/>
              <a:gd name="T19" fmla="*/ 89251 h 5291"/>
              <a:gd name="T20" fmla="*/ 2530974 w 10000"/>
              <a:gd name="T21" fmla="*/ 100168 h 5291"/>
              <a:gd name="T22" fmla="*/ 2420085 w 10000"/>
              <a:gd name="T23" fmla="*/ 110419 h 5291"/>
              <a:gd name="T24" fmla="*/ 2310186 w 10000"/>
              <a:gd name="T25" fmla="*/ 120002 h 5291"/>
              <a:gd name="T26" fmla="*/ 2202268 w 10000"/>
              <a:gd name="T27" fmla="*/ 128169 h 5291"/>
              <a:gd name="T28" fmla="*/ 2092369 w 10000"/>
              <a:gd name="T29" fmla="*/ 136336 h 5291"/>
              <a:gd name="T30" fmla="*/ 1984450 w 10000"/>
              <a:gd name="T31" fmla="*/ 143252 h 5291"/>
              <a:gd name="T32" fmla="*/ 1876531 w 10000"/>
              <a:gd name="T33" fmla="*/ 148669 h 5291"/>
              <a:gd name="T34" fmla="*/ 1768613 w 10000"/>
              <a:gd name="T35" fmla="*/ 154169 h 5291"/>
              <a:gd name="T36" fmla="*/ 1662014 w 10000"/>
              <a:gd name="T37" fmla="*/ 158836 h 5291"/>
              <a:gd name="T38" fmla="*/ 1556735 w 10000"/>
              <a:gd name="T39" fmla="*/ 162336 h 5291"/>
              <a:gd name="T40" fmla="*/ 1450797 w 10000"/>
              <a:gd name="T41" fmla="*/ 165003 h 5291"/>
              <a:gd name="T42" fmla="*/ 1346179 w 10000"/>
              <a:gd name="T43" fmla="*/ 167753 h 5291"/>
              <a:gd name="T44" fmla="*/ 1242880 w 10000"/>
              <a:gd name="T45" fmla="*/ 169086 h 5291"/>
              <a:gd name="T46" fmla="*/ 1139912 w 10000"/>
              <a:gd name="T47" fmla="*/ 170503 h 5291"/>
              <a:gd name="T48" fmla="*/ 1037934 w 10000"/>
              <a:gd name="T49" fmla="*/ 171086 h 5291"/>
              <a:gd name="T50" fmla="*/ 936946 w 10000"/>
              <a:gd name="T51" fmla="*/ 170503 h 5291"/>
              <a:gd name="T52" fmla="*/ 837277 w 10000"/>
              <a:gd name="T53" fmla="*/ 170503 h 5291"/>
              <a:gd name="T54" fmla="*/ 738600 w 10000"/>
              <a:gd name="T55" fmla="*/ 169086 h 5291"/>
              <a:gd name="T56" fmla="*/ 641242 w 10000"/>
              <a:gd name="T57" fmla="*/ 167003 h 5291"/>
              <a:gd name="T58" fmla="*/ 545534 w 10000"/>
              <a:gd name="T59" fmla="*/ 165003 h 5291"/>
              <a:gd name="T60" fmla="*/ 451476 w 10000"/>
              <a:gd name="T61" fmla="*/ 162919 h 5291"/>
              <a:gd name="T62" fmla="*/ 358079 w 10000"/>
              <a:gd name="T63" fmla="*/ 159586 h 5291"/>
              <a:gd name="T64" fmla="*/ 266001 w 10000"/>
              <a:gd name="T65" fmla="*/ 156086 h 5291"/>
              <a:gd name="T66" fmla="*/ 175904 w 10000"/>
              <a:gd name="T67" fmla="*/ 152753 h 5291"/>
              <a:gd name="T68" fmla="*/ 0 w 10000"/>
              <a:gd name="T69" fmla="*/ 143836 h 5291"/>
              <a:gd name="T70" fmla="*/ 28052 w 10000"/>
              <a:gd name="T71" fmla="*/ 211004 h 5291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55613" y="4241800"/>
            <a:ext cx="11280775" cy="2336800"/>
          </a:xfrm>
          <a:custGeom>
            <a:avLst/>
            <a:gdLst>
              <a:gd name="T0" fmla="*/ 0 w 10000"/>
              <a:gd name="T1" fmla="*/ 0 h 8000"/>
              <a:gd name="T2" fmla="*/ 0 w 10000"/>
              <a:gd name="T3" fmla="*/ 2328397 h 8000"/>
              <a:gd name="T4" fmla="*/ 11280538 w 10000"/>
              <a:gd name="T5" fmla="*/ 2337161 h 8000"/>
              <a:gd name="T6" fmla="*/ 11280538 w 10000"/>
              <a:gd name="T7" fmla="*/ 2045 h 8000"/>
              <a:gd name="T8" fmla="*/ 11280538 w 10000"/>
              <a:gd name="T9" fmla="*/ 2045 h 8000"/>
              <a:gd name="T10" fmla="*/ 11024470 w 10000"/>
              <a:gd name="T11" fmla="*/ 45575 h 8000"/>
              <a:gd name="T12" fmla="*/ 10769530 w 10000"/>
              <a:gd name="T13" fmla="*/ 87059 h 8000"/>
              <a:gd name="T14" fmla="*/ 10513461 w 10000"/>
              <a:gd name="T15" fmla="*/ 127667 h 8000"/>
              <a:gd name="T16" fmla="*/ 10256265 w 10000"/>
              <a:gd name="T17" fmla="*/ 162433 h 8000"/>
              <a:gd name="T18" fmla="*/ 10000197 w 10000"/>
              <a:gd name="T19" fmla="*/ 197490 h 8000"/>
              <a:gd name="T20" fmla="*/ 9743001 w 10000"/>
              <a:gd name="T21" fmla="*/ 230210 h 8000"/>
              <a:gd name="T22" fmla="*/ 9489189 w 10000"/>
              <a:gd name="T23" fmla="*/ 258256 h 8000"/>
              <a:gd name="T24" fmla="*/ 9231992 w 10000"/>
              <a:gd name="T25" fmla="*/ 284841 h 8000"/>
              <a:gd name="T26" fmla="*/ 8975924 w 10000"/>
              <a:gd name="T27" fmla="*/ 309090 h 8000"/>
              <a:gd name="T28" fmla="*/ 8724368 w 10000"/>
              <a:gd name="T29" fmla="*/ 330124 h 8000"/>
              <a:gd name="T30" fmla="*/ 8469428 w 10000"/>
              <a:gd name="T31" fmla="*/ 351158 h 8000"/>
              <a:gd name="T32" fmla="*/ 8217872 w 10000"/>
              <a:gd name="T33" fmla="*/ 368687 h 8000"/>
              <a:gd name="T34" fmla="*/ 7966316 w 10000"/>
              <a:gd name="T35" fmla="*/ 382418 h 8000"/>
              <a:gd name="T36" fmla="*/ 7715888 w 10000"/>
              <a:gd name="T37" fmla="*/ 396733 h 8000"/>
              <a:gd name="T38" fmla="*/ 7467716 w 10000"/>
              <a:gd name="T39" fmla="*/ 408711 h 8000"/>
              <a:gd name="T40" fmla="*/ 7221800 w 10000"/>
              <a:gd name="T41" fmla="*/ 417183 h 8000"/>
              <a:gd name="T42" fmla="*/ 6975885 w 10000"/>
              <a:gd name="T43" fmla="*/ 424487 h 8000"/>
              <a:gd name="T44" fmla="*/ 6732225 w 10000"/>
              <a:gd name="T45" fmla="*/ 431498 h 8000"/>
              <a:gd name="T46" fmla="*/ 6491950 w 10000"/>
              <a:gd name="T47" fmla="*/ 434712 h 8000"/>
              <a:gd name="T48" fmla="*/ 6251674 w 10000"/>
              <a:gd name="T49" fmla="*/ 438218 h 8000"/>
              <a:gd name="T50" fmla="*/ 6014783 w 10000"/>
              <a:gd name="T51" fmla="*/ 439971 h 8000"/>
              <a:gd name="T52" fmla="*/ 5780148 w 10000"/>
              <a:gd name="T53" fmla="*/ 438218 h 8000"/>
              <a:gd name="T54" fmla="*/ 5547769 w 10000"/>
              <a:gd name="T55" fmla="*/ 438218 h 8000"/>
              <a:gd name="T56" fmla="*/ 5317646 w 10000"/>
              <a:gd name="T57" fmla="*/ 434712 h 8000"/>
              <a:gd name="T58" fmla="*/ 5092035 w 10000"/>
              <a:gd name="T59" fmla="*/ 429453 h 8000"/>
              <a:gd name="T60" fmla="*/ 4868680 w 10000"/>
              <a:gd name="T61" fmla="*/ 424487 h 8000"/>
              <a:gd name="T62" fmla="*/ 4649838 w 10000"/>
              <a:gd name="T63" fmla="*/ 418936 h 8000"/>
              <a:gd name="T64" fmla="*/ 4432123 w 10000"/>
              <a:gd name="T65" fmla="*/ 410464 h 8000"/>
              <a:gd name="T66" fmla="*/ 4217793 w 10000"/>
              <a:gd name="T67" fmla="*/ 401407 h 8000"/>
              <a:gd name="T68" fmla="*/ 4007975 w 10000"/>
              <a:gd name="T69" fmla="*/ 393227 h 8000"/>
              <a:gd name="T70" fmla="*/ 3598492 w 10000"/>
              <a:gd name="T71" fmla="*/ 370148 h 8000"/>
              <a:gd name="T72" fmla="*/ 3205929 w 10000"/>
              <a:gd name="T73" fmla="*/ 345608 h 8000"/>
              <a:gd name="T74" fmla="*/ 2829159 w 10000"/>
              <a:gd name="T75" fmla="*/ 319899 h 8000"/>
              <a:gd name="T76" fmla="*/ 2472694 w 10000"/>
              <a:gd name="T77" fmla="*/ 291561 h 8000"/>
              <a:gd name="T78" fmla="*/ 2132022 w 10000"/>
              <a:gd name="T79" fmla="*/ 262054 h 8000"/>
              <a:gd name="T80" fmla="*/ 1816167 w 10000"/>
              <a:gd name="T81" fmla="*/ 230210 h 8000"/>
              <a:gd name="T82" fmla="*/ 1519488 w 10000"/>
              <a:gd name="T83" fmla="*/ 198951 h 8000"/>
              <a:gd name="T84" fmla="*/ 1246499 w 10000"/>
              <a:gd name="T85" fmla="*/ 167691 h 8000"/>
              <a:gd name="T86" fmla="*/ 996072 w 10000"/>
              <a:gd name="T87" fmla="*/ 138185 h 8000"/>
              <a:gd name="T88" fmla="*/ 773845 w 10000"/>
              <a:gd name="T89" fmla="*/ 110139 h 8000"/>
              <a:gd name="T90" fmla="*/ 573051 w 10000"/>
              <a:gd name="T91" fmla="*/ 83554 h 8000"/>
              <a:gd name="T92" fmla="*/ 403843 w 10000"/>
              <a:gd name="T93" fmla="*/ 61350 h 8000"/>
              <a:gd name="T94" fmla="*/ 261708 w 10000"/>
              <a:gd name="T95" fmla="*/ 40316 h 8000"/>
              <a:gd name="T96" fmla="*/ 66555 w 10000"/>
              <a:gd name="T97" fmla="*/ 10225 h 8000"/>
              <a:gd name="T98" fmla="*/ 0 w 10000"/>
              <a:gd name="T99" fmla="*/ 0 h 8000"/>
              <a:gd name="T100" fmla="*/ 0 w 10000"/>
              <a:gd name="T101" fmla="*/ 0 h 8000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8525" y="596900"/>
            <a:ext cx="801688" cy="157003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sz="9600" dirty="0" smtClean="0">
                <a:solidFill>
                  <a:srgbClr val="1E5155">
                    <a:lumMod val="40000"/>
                    <a:lumOff val="60000"/>
                  </a:srgbClr>
                </a:solidFill>
              </a:rPr>
              <a:t>“</a:t>
            </a:r>
            <a:endParaRPr lang="en-US" sz="9600" dirty="0">
              <a:solidFill>
                <a:srgbClr val="1E5155">
                  <a:lumMod val="40000"/>
                  <a:lumOff val="60000"/>
                </a:srgb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7088" y="2628900"/>
            <a:ext cx="803275" cy="157003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sz="9600" dirty="0" smtClean="0">
                <a:solidFill>
                  <a:srgbClr val="1E5155">
                    <a:lumMod val="40000"/>
                    <a:lumOff val="60000"/>
                  </a:srgbClr>
                </a:solidFill>
              </a:rPr>
              <a:t>”</a:t>
            </a:r>
            <a:endParaRPr lang="en-US" sz="9600" dirty="0">
              <a:solidFill>
                <a:srgbClr val="1E5155">
                  <a:lumMod val="40000"/>
                  <a:lumOff val="60000"/>
                </a:srgb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44098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5212" y="980518"/>
            <a:ext cx="8463187" cy="2698249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5" y="5029198"/>
            <a:ext cx="8827958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46452" y="3679987"/>
            <a:ext cx="7727784" cy="342174"/>
          </a:xfrm>
        </p:spPr>
        <p:txBody>
          <a:bodyPr rtlCol="0">
            <a:normAutofit/>
          </a:bodyPr>
          <a:lstStyle>
            <a:lvl1pPr>
              <a:defRPr lang="en-US" sz="1400" cap="small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10D4F-1FD9-4784-A309-799E3272F11A}" type="datetimeFigureOut">
              <a:rPr lang="en-US">
                <a:solidFill>
                  <a:srgbClr val="B01513"/>
                </a:solidFill>
              </a:rPr>
              <a:pPr>
                <a:defRPr/>
              </a:pPr>
              <a:t>1/22/2017</a:t>
            </a:fld>
            <a:endParaRPr lang="en-US">
              <a:solidFill>
                <a:srgbClr val="B01513"/>
              </a:solidFill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B01513"/>
              </a:solidFill>
            </a:endParaRP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64862-E5FE-4C45-9795-2F5392E3A314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754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 rot="21010068">
            <a:off x="8493125" y="4194175"/>
            <a:ext cx="3300413" cy="439738"/>
          </a:xfrm>
          <a:custGeom>
            <a:avLst/>
            <a:gdLst>
              <a:gd name="T0" fmla="*/ 28052 w 10000"/>
              <a:gd name="T1" fmla="*/ 211004 h 5291"/>
              <a:gd name="T2" fmla="*/ 3286405 w 10000"/>
              <a:gd name="T3" fmla="*/ 440924 h 5291"/>
              <a:gd name="T4" fmla="*/ 3300266 w 10000"/>
              <a:gd name="T5" fmla="*/ 0 h 5291"/>
              <a:gd name="T6" fmla="*/ 3300266 w 10000"/>
              <a:gd name="T7" fmla="*/ 0 h 5291"/>
              <a:gd name="T8" fmla="*/ 3190367 w 10000"/>
              <a:gd name="T9" fmla="*/ 17000 h 5291"/>
              <a:gd name="T10" fmla="*/ 3080468 w 10000"/>
              <a:gd name="T11" fmla="*/ 33334 h 5291"/>
              <a:gd name="T12" fmla="*/ 2970569 w 10000"/>
              <a:gd name="T13" fmla="*/ 49167 h 5291"/>
              <a:gd name="T14" fmla="*/ 2860341 w 10000"/>
              <a:gd name="T15" fmla="*/ 62751 h 5291"/>
              <a:gd name="T16" fmla="*/ 2750112 w 10000"/>
              <a:gd name="T17" fmla="*/ 76418 h 5291"/>
              <a:gd name="T18" fmla="*/ 2639883 w 10000"/>
              <a:gd name="T19" fmla="*/ 89251 h 5291"/>
              <a:gd name="T20" fmla="*/ 2530974 w 10000"/>
              <a:gd name="T21" fmla="*/ 100168 h 5291"/>
              <a:gd name="T22" fmla="*/ 2420085 w 10000"/>
              <a:gd name="T23" fmla="*/ 110419 h 5291"/>
              <a:gd name="T24" fmla="*/ 2310186 w 10000"/>
              <a:gd name="T25" fmla="*/ 120002 h 5291"/>
              <a:gd name="T26" fmla="*/ 2202268 w 10000"/>
              <a:gd name="T27" fmla="*/ 128169 h 5291"/>
              <a:gd name="T28" fmla="*/ 2092369 w 10000"/>
              <a:gd name="T29" fmla="*/ 136336 h 5291"/>
              <a:gd name="T30" fmla="*/ 1984450 w 10000"/>
              <a:gd name="T31" fmla="*/ 143252 h 5291"/>
              <a:gd name="T32" fmla="*/ 1876531 w 10000"/>
              <a:gd name="T33" fmla="*/ 148669 h 5291"/>
              <a:gd name="T34" fmla="*/ 1768613 w 10000"/>
              <a:gd name="T35" fmla="*/ 154169 h 5291"/>
              <a:gd name="T36" fmla="*/ 1662014 w 10000"/>
              <a:gd name="T37" fmla="*/ 158836 h 5291"/>
              <a:gd name="T38" fmla="*/ 1556735 w 10000"/>
              <a:gd name="T39" fmla="*/ 162336 h 5291"/>
              <a:gd name="T40" fmla="*/ 1450797 w 10000"/>
              <a:gd name="T41" fmla="*/ 165003 h 5291"/>
              <a:gd name="T42" fmla="*/ 1346179 w 10000"/>
              <a:gd name="T43" fmla="*/ 167753 h 5291"/>
              <a:gd name="T44" fmla="*/ 1242880 w 10000"/>
              <a:gd name="T45" fmla="*/ 169086 h 5291"/>
              <a:gd name="T46" fmla="*/ 1139912 w 10000"/>
              <a:gd name="T47" fmla="*/ 170503 h 5291"/>
              <a:gd name="T48" fmla="*/ 1037934 w 10000"/>
              <a:gd name="T49" fmla="*/ 171086 h 5291"/>
              <a:gd name="T50" fmla="*/ 936946 w 10000"/>
              <a:gd name="T51" fmla="*/ 170503 h 5291"/>
              <a:gd name="T52" fmla="*/ 837277 w 10000"/>
              <a:gd name="T53" fmla="*/ 170503 h 5291"/>
              <a:gd name="T54" fmla="*/ 738600 w 10000"/>
              <a:gd name="T55" fmla="*/ 169086 h 5291"/>
              <a:gd name="T56" fmla="*/ 641242 w 10000"/>
              <a:gd name="T57" fmla="*/ 167003 h 5291"/>
              <a:gd name="T58" fmla="*/ 545534 w 10000"/>
              <a:gd name="T59" fmla="*/ 165003 h 5291"/>
              <a:gd name="T60" fmla="*/ 451476 w 10000"/>
              <a:gd name="T61" fmla="*/ 162919 h 5291"/>
              <a:gd name="T62" fmla="*/ 358079 w 10000"/>
              <a:gd name="T63" fmla="*/ 159586 h 5291"/>
              <a:gd name="T64" fmla="*/ 266001 w 10000"/>
              <a:gd name="T65" fmla="*/ 156086 h 5291"/>
              <a:gd name="T66" fmla="*/ 175904 w 10000"/>
              <a:gd name="T67" fmla="*/ 152753 h 5291"/>
              <a:gd name="T68" fmla="*/ 0 w 10000"/>
              <a:gd name="T69" fmla="*/ 143836 h 5291"/>
              <a:gd name="T70" fmla="*/ 28052 w 10000"/>
              <a:gd name="T71" fmla="*/ 211004 h 5291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reeform 5"/>
          <p:cNvSpPr>
            <a:spLocks/>
          </p:cNvSpPr>
          <p:nvPr/>
        </p:nvSpPr>
        <p:spPr bwMode="auto">
          <a:xfrm>
            <a:off x="455613" y="4241800"/>
            <a:ext cx="11280775" cy="2336800"/>
          </a:xfrm>
          <a:custGeom>
            <a:avLst/>
            <a:gdLst>
              <a:gd name="T0" fmla="*/ 0 w 10000"/>
              <a:gd name="T1" fmla="*/ 0 h 8000"/>
              <a:gd name="T2" fmla="*/ 0 w 10000"/>
              <a:gd name="T3" fmla="*/ 2328397 h 8000"/>
              <a:gd name="T4" fmla="*/ 11280538 w 10000"/>
              <a:gd name="T5" fmla="*/ 2337161 h 8000"/>
              <a:gd name="T6" fmla="*/ 11280538 w 10000"/>
              <a:gd name="T7" fmla="*/ 2045 h 8000"/>
              <a:gd name="T8" fmla="*/ 11280538 w 10000"/>
              <a:gd name="T9" fmla="*/ 2045 h 8000"/>
              <a:gd name="T10" fmla="*/ 11024470 w 10000"/>
              <a:gd name="T11" fmla="*/ 45575 h 8000"/>
              <a:gd name="T12" fmla="*/ 10769530 w 10000"/>
              <a:gd name="T13" fmla="*/ 87059 h 8000"/>
              <a:gd name="T14" fmla="*/ 10513461 w 10000"/>
              <a:gd name="T15" fmla="*/ 127667 h 8000"/>
              <a:gd name="T16" fmla="*/ 10256265 w 10000"/>
              <a:gd name="T17" fmla="*/ 162433 h 8000"/>
              <a:gd name="T18" fmla="*/ 10000197 w 10000"/>
              <a:gd name="T19" fmla="*/ 197490 h 8000"/>
              <a:gd name="T20" fmla="*/ 9743001 w 10000"/>
              <a:gd name="T21" fmla="*/ 230210 h 8000"/>
              <a:gd name="T22" fmla="*/ 9489189 w 10000"/>
              <a:gd name="T23" fmla="*/ 258256 h 8000"/>
              <a:gd name="T24" fmla="*/ 9231992 w 10000"/>
              <a:gd name="T25" fmla="*/ 284841 h 8000"/>
              <a:gd name="T26" fmla="*/ 8975924 w 10000"/>
              <a:gd name="T27" fmla="*/ 309090 h 8000"/>
              <a:gd name="T28" fmla="*/ 8724368 w 10000"/>
              <a:gd name="T29" fmla="*/ 330124 h 8000"/>
              <a:gd name="T30" fmla="*/ 8469428 w 10000"/>
              <a:gd name="T31" fmla="*/ 351158 h 8000"/>
              <a:gd name="T32" fmla="*/ 8217872 w 10000"/>
              <a:gd name="T33" fmla="*/ 368687 h 8000"/>
              <a:gd name="T34" fmla="*/ 7966316 w 10000"/>
              <a:gd name="T35" fmla="*/ 382418 h 8000"/>
              <a:gd name="T36" fmla="*/ 7715888 w 10000"/>
              <a:gd name="T37" fmla="*/ 396733 h 8000"/>
              <a:gd name="T38" fmla="*/ 7467716 w 10000"/>
              <a:gd name="T39" fmla="*/ 408711 h 8000"/>
              <a:gd name="T40" fmla="*/ 7221800 w 10000"/>
              <a:gd name="T41" fmla="*/ 417183 h 8000"/>
              <a:gd name="T42" fmla="*/ 6975885 w 10000"/>
              <a:gd name="T43" fmla="*/ 424487 h 8000"/>
              <a:gd name="T44" fmla="*/ 6732225 w 10000"/>
              <a:gd name="T45" fmla="*/ 431498 h 8000"/>
              <a:gd name="T46" fmla="*/ 6491950 w 10000"/>
              <a:gd name="T47" fmla="*/ 434712 h 8000"/>
              <a:gd name="T48" fmla="*/ 6251674 w 10000"/>
              <a:gd name="T49" fmla="*/ 438218 h 8000"/>
              <a:gd name="T50" fmla="*/ 6014783 w 10000"/>
              <a:gd name="T51" fmla="*/ 439971 h 8000"/>
              <a:gd name="T52" fmla="*/ 5780148 w 10000"/>
              <a:gd name="T53" fmla="*/ 438218 h 8000"/>
              <a:gd name="T54" fmla="*/ 5547769 w 10000"/>
              <a:gd name="T55" fmla="*/ 438218 h 8000"/>
              <a:gd name="T56" fmla="*/ 5317646 w 10000"/>
              <a:gd name="T57" fmla="*/ 434712 h 8000"/>
              <a:gd name="T58" fmla="*/ 5092035 w 10000"/>
              <a:gd name="T59" fmla="*/ 429453 h 8000"/>
              <a:gd name="T60" fmla="*/ 4868680 w 10000"/>
              <a:gd name="T61" fmla="*/ 424487 h 8000"/>
              <a:gd name="T62" fmla="*/ 4649838 w 10000"/>
              <a:gd name="T63" fmla="*/ 418936 h 8000"/>
              <a:gd name="T64" fmla="*/ 4432123 w 10000"/>
              <a:gd name="T65" fmla="*/ 410464 h 8000"/>
              <a:gd name="T66" fmla="*/ 4217793 w 10000"/>
              <a:gd name="T67" fmla="*/ 401407 h 8000"/>
              <a:gd name="T68" fmla="*/ 4007975 w 10000"/>
              <a:gd name="T69" fmla="*/ 393227 h 8000"/>
              <a:gd name="T70" fmla="*/ 3598492 w 10000"/>
              <a:gd name="T71" fmla="*/ 370148 h 8000"/>
              <a:gd name="T72" fmla="*/ 3205929 w 10000"/>
              <a:gd name="T73" fmla="*/ 345608 h 8000"/>
              <a:gd name="T74" fmla="*/ 2829159 w 10000"/>
              <a:gd name="T75" fmla="*/ 319899 h 8000"/>
              <a:gd name="T76" fmla="*/ 2472694 w 10000"/>
              <a:gd name="T77" fmla="*/ 291561 h 8000"/>
              <a:gd name="T78" fmla="*/ 2132022 w 10000"/>
              <a:gd name="T79" fmla="*/ 262054 h 8000"/>
              <a:gd name="T80" fmla="*/ 1816167 w 10000"/>
              <a:gd name="T81" fmla="*/ 230210 h 8000"/>
              <a:gd name="T82" fmla="*/ 1519488 w 10000"/>
              <a:gd name="T83" fmla="*/ 198951 h 8000"/>
              <a:gd name="T84" fmla="*/ 1246499 w 10000"/>
              <a:gd name="T85" fmla="*/ 167691 h 8000"/>
              <a:gd name="T86" fmla="*/ 996072 w 10000"/>
              <a:gd name="T87" fmla="*/ 138185 h 8000"/>
              <a:gd name="T88" fmla="*/ 773845 w 10000"/>
              <a:gd name="T89" fmla="*/ 110139 h 8000"/>
              <a:gd name="T90" fmla="*/ 573051 w 10000"/>
              <a:gd name="T91" fmla="*/ 83554 h 8000"/>
              <a:gd name="T92" fmla="*/ 403843 w 10000"/>
              <a:gd name="T93" fmla="*/ 61350 h 8000"/>
              <a:gd name="T94" fmla="*/ 261708 w 10000"/>
              <a:gd name="T95" fmla="*/ 40316 h 8000"/>
              <a:gd name="T96" fmla="*/ 66555 w 10000"/>
              <a:gd name="T97" fmla="*/ 10225 h 8000"/>
              <a:gd name="T98" fmla="*/ 0 w 10000"/>
              <a:gd name="T99" fmla="*/ 0 h 8000"/>
              <a:gd name="T100" fmla="*/ 0 w 10000"/>
              <a:gd name="T101" fmla="*/ 0 h 8000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44098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6" y="2373525"/>
            <a:ext cx="8867932" cy="1819656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255" y="5029200"/>
            <a:ext cx="8827958" cy="860400"/>
          </a:xfrm>
        </p:spPr>
        <p:txBody>
          <a:bodyPr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5A82C-4268-4E76-B43C-BFE85946B954}" type="datetimeFigureOut">
              <a:rPr lang="en-US">
                <a:solidFill>
                  <a:srgbClr val="B01513"/>
                </a:solidFill>
              </a:rPr>
              <a:pPr>
                <a:defRPr/>
              </a:pPr>
              <a:t>1/22/2017</a:t>
            </a:fld>
            <a:endParaRPr lang="en-US">
              <a:solidFill>
                <a:srgbClr val="B01513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B01513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1F290-0AC7-44DF-A1E2-5EA5FA9ACE71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2796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455613" y="4241800"/>
            <a:ext cx="11280775" cy="2336800"/>
          </a:xfrm>
          <a:custGeom>
            <a:avLst/>
            <a:gdLst>
              <a:gd name="T0" fmla="*/ 0 w 10000"/>
              <a:gd name="T1" fmla="*/ 0 h 8000"/>
              <a:gd name="T2" fmla="*/ 0 w 10000"/>
              <a:gd name="T3" fmla="*/ 2328397 h 8000"/>
              <a:gd name="T4" fmla="*/ 11280538 w 10000"/>
              <a:gd name="T5" fmla="*/ 2337161 h 8000"/>
              <a:gd name="T6" fmla="*/ 11280538 w 10000"/>
              <a:gd name="T7" fmla="*/ 2045 h 8000"/>
              <a:gd name="T8" fmla="*/ 11280538 w 10000"/>
              <a:gd name="T9" fmla="*/ 2045 h 8000"/>
              <a:gd name="T10" fmla="*/ 11024470 w 10000"/>
              <a:gd name="T11" fmla="*/ 45575 h 8000"/>
              <a:gd name="T12" fmla="*/ 10769530 w 10000"/>
              <a:gd name="T13" fmla="*/ 87059 h 8000"/>
              <a:gd name="T14" fmla="*/ 10513461 w 10000"/>
              <a:gd name="T15" fmla="*/ 127667 h 8000"/>
              <a:gd name="T16" fmla="*/ 10256265 w 10000"/>
              <a:gd name="T17" fmla="*/ 162433 h 8000"/>
              <a:gd name="T18" fmla="*/ 10000197 w 10000"/>
              <a:gd name="T19" fmla="*/ 197490 h 8000"/>
              <a:gd name="T20" fmla="*/ 9743001 w 10000"/>
              <a:gd name="T21" fmla="*/ 230210 h 8000"/>
              <a:gd name="T22" fmla="*/ 9489189 w 10000"/>
              <a:gd name="T23" fmla="*/ 258256 h 8000"/>
              <a:gd name="T24" fmla="*/ 9231992 w 10000"/>
              <a:gd name="T25" fmla="*/ 284841 h 8000"/>
              <a:gd name="T26" fmla="*/ 8975924 w 10000"/>
              <a:gd name="T27" fmla="*/ 309090 h 8000"/>
              <a:gd name="T28" fmla="*/ 8724368 w 10000"/>
              <a:gd name="T29" fmla="*/ 330124 h 8000"/>
              <a:gd name="T30" fmla="*/ 8469428 w 10000"/>
              <a:gd name="T31" fmla="*/ 351158 h 8000"/>
              <a:gd name="T32" fmla="*/ 8217872 w 10000"/>
              <a:gd name="T33" fmla="*/ 368687 h 8000"/>
              <a:gd name="T34" fmla="*/ 7966316 w 10000"/>
              <a:gd name="T35" fmla="*/ 382418 h 8000"/>
              <a:gd name="T36" fmla="*/ 7715888 w 10000"/>
              <a:gd name="T37" fmla="*/ 396733 h 8000"/>
              <a:gd name="T38" fmla="*/ 7467716 w 10000"/>
              <a:gd name="T39" fmla="*/ 408711 h 8000"/>
              <a:gd name="T40" fmla="*/ 7221800 w 10000"/>
              <a:gd name="T41" fmla="*/ 417183 h 8000"/>
              <a:gd name="T42" fmla="*/ 6975885 w 10000"/>
              <a:gd name="T43" fmla="*/ 424487 h 8000"/>
              <a:gd name="T44" fmla="*/ 6732225 w 10000"/>
              <a:gd name="T45" fmla="*/ 431498 h 8000"/>
              <a:gd name="T46" fmla="*/ 6491950 w 10000"/>
              <a:gd name="T47" fmla="*/ 434712 h 8000"/>
              <a:gd name="T48" fmla="*/ 6251674 w 10000"/>
              <a:gd name="T49" fmla="*/ 438218 h 8000"/>
              <a:gd name="T50" fmla="*/ 6014783 w 10000"/>
              <a:gd name="T51" fmla="*/ 439971 h 8000"/>
              <a:gd name="T52" fmla="*/ 5780148 w 10000"/>
              <a:gd name="T53" fmla="*/ 438218 h 8000"/>
              <a:gd name="T54" fmla="*/ 5547769 w 10000"/>
              <a:gd name="T55" fmla="*/ 438218 h 8000"/>
              <a:gd name="T56" fmla="*/ 5317646 w 10000"/>
              <a:gd name="T57" fmla="*/ 434712 h 8000"/>
              <a:gd name="T58" fmla="*/ 5092035 w 10000"/>
              <a:gd name="T59" fmla="*/ 429453 h 8000"/>
              <a:gd name="T60" fmla="*/ 4868680 w 10000"/>
              <a:gd name="T61" fmla="*/ 424487 h 8000"/>
              <a:gd name="T62" fmla="*/ 4649838 w 10000"/>
              <a:gd name="T63" fmla="*/ 418936 h 8000"/>
              <a:gd name="T64" fmla="*/ 4432123 w 10000"/>
              <a:gd name="T65" fmla="*/ 410464 h 8000"/>
              <a:gd name="T66" fmla="*/ 4217793 w 10000"/>
              <a:gd name="T67" fmla="*/ 401407 h 8000"/>
              <a:gd name="T68" fmla="*/ 4007975 w 10000"/>
              <a:gd name="T69" fmla="*/ 393227 h 8000"/>
              <a:gd name="T70" fmla="*/ 3598492 w 10000"/>
              <a:gd name="T71" fmla="*/ 370148 h 8000"/>
              <a:gd name="T72" fmla="*/ 3205929 w 10000"/>
              <a:gd name="T73" fmla="*/ 345608 h 8000"/>
              <a:gd name="T74" fmla="*/ 2829159 w 10000"/>
              <a:gd name="T75" fmla="*/ 319899 h 8000"/>
              <a:gd name="T76" fmla="*/ 2472694 w 10000"/>
              <a:gd name="T77" fmla="*/ 291561 h 8000"/>
              <a:gd name="T78" fmla="*/ 2132022 w 10000"/>
              <a:gd name="T79" fmla="*/ 262054 h 8000"/>
              <a:gd name="T80" fmla="*/ 1816167 w 10000"/>
              <a:gd name="T81" fmla="*/ 230210 h 8000"/>
              <a:gd name="T82" fmla="*/ 1519488 w 10000"/>
              <a:gd name="T83" fmla="*/ 198951 h 8000"/>
              <a:gd name="T84" fmla="*/ 1246499 w 10000"/>
              <a:gd name="T85" fmla="*/ 167691 h 8000"/>
              <a:gd name="T86" fmla="*/ 996072 w 10000"/>
              <a:gd name="T87" fmla="*/ 138185 h 8000"/>
              <a:gd name="T88" fmla="*/ 773845 w 10000"/>
              <a:gd name="T89" fmla="*/ 110139 h 8000"/>
              <a:gd name="T90" fmla="*/ 573051 w 10000"/>
              <a:gd name="T91" fmla="*/ 83554 h 8000"/>
              <a:gd name="T92" fmla="*/ 403843 w 10000"/>
              <a:gd name="T93" fmla="*/ 61350 h 8000"/>
              <a:gd name="T94" fmla="*/ 261708 w 10000"/>
              <a:gd name="T95" fmla="*/ 40316 h 8000"/>
              <a:gd name="T96" fmla="*/ 66555 w 10000"/>
              <a:gd name="T97" fmla="*/ 10225 h 8000"/>
              <a:gd name="T98" fmla="*/ 0 w 10000"/>
              <a:gd name="T99" fmla="*/ 0 h 8000"/>
              <a:gd name="T100" fmla="*/ 0 w 10000"/>
              <a:gd name="T101" fmla="*/ 0 h 8000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675813" y="2565400"/>
            <a:ext cx="801687" cy="157003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lvl="0"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sz="9600" dirty="0" smtClean="0">
                <a:solidFill>
                  <a:srgbClr val="1E5155">
                    <a:lumMod val="40000"/>
                    <a:lumOff val="60000"/>
                  </a:srgbClr>
                </a:solidFill>
              </a:rPr>
              <a:t>”</a:t>
            </a:r>
            <a:endParaRPr lang="en-US" sz="9600" dirty="0">
              <a:solidFill>
                <a:srgbClr val="1E5155">
                  <a:lumMod val="40000"/>
                  <a:lumOff val="60000"/>
                </a:srgbClr>
              </a:solidFill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 rot="21010068">
            <a:off x="8493125" y="4184650"/>
            <a:ext cx="3300413" cy="441325"/>
          </a:xfrm>
          <a:custGeom>
            <a:avLst/>
            <a:gdLst>
              <a:gd name="T0" fmla="*/ 28052 w 10000"/>
              <a:gd name="T1" fmla="*/ 211004 h 5291"/>
              <a:gd name="T2" fmla="*/ 3286405 w 10000"/>
              <a:gd name="T3" fmla="*/ 440924 h 5291"/>
              <a:gd name="T4" fmla="*/ 3300266 w 10000"/>
              <a:gd name="T5" fmla="*/ 0 h 5291"/>
              <a:gd name="T6" fmla="*/ 3300266 w 10000"/>
              <a:gd name="T7" fmla="*/ 0 h 5291"/>
              <a:gd name="T8" fmla="*/ 3190367 w 10000"/>
              <a:gd name="T9" fmla="*/ 17000 h 5291"/>
              <a:gd name="T10" fmla="*/ 3080468 w 10000"/>
              <a:gd name="T11" fmla="*/ 33334 h 5291"/>
              <a:gd name="T12" fmla="*/ 2970569 w 10000"/>
              <a:gd name="T13" fmla="*/ 49167 h 5291"/>
              <a:gd name="T14" fmla="*/ 2860341 w 10000"/>
              <a:gd name="T15" fmla="*/ 62751 h 5291"/>
              <a:gd name="T16" fmla="*/ 2750112 w 10000"/>
              <a:gd name="T17" fmla="*/ 76418 h 5291"/>
              <a:gd name="T18" fmla="*/ 2639883 w 10000"/>
              <a:gd name="T19" fmla="*/ 89251 h 5291"/>
              <a:gd name="T20" fmla="*/ 2530974 w 10000"/>
              <a:gd name="T21" fmla="*/ 100168 h 5291"/>
              <a:gd name="T22" fmla="*/ 2420085 w 10000"/>
              <a:gd name="T23" fmla="*/ 110419 h 5291"/>
              <a:gd name="T24" fmla="*/ 2310186 w 10000"/>
              <a:gd name="T25" fmla="*/ 120002 h 5291"/>
              <a:gd name="T26" fmla="*/ 2202268 w 10000"/>
              <a:gd name="T27" fmla="*/ 128169 h 5291"/>
              <a:gd name="T28" fmla="*/ 2092369 w 10000"/>
              <a:gd name="T29" fmla="*/ 136336 h 5291"/>
              <a:gd name="T30" fmla="*/ 1984450 w 10000"/>
              <a:gd name="T31" fmla="*/ 143252 h 5291"/>
              <a:gd name="T32" fmla="*/ 1876531 w 10000"/>
              <a:gd name="T33" fmla="*/ 148669 h 5291"/>
              <a:gd name="T34" fmla="*/ 1768613 w 10000"/>
              <a:gd name="T35" fmla="*/ 154169 h 5291"/>
              <a:gd name="T36" fmla="*/ 1662014 w 10000"/>
              <a:gd name="T37" fmla="*/ 158836 h 5291"/>
              <a:gd name="T38" fmla="*/ 1556735 w 10000"/>
              <a:gd name="T39" fmla="*/ 162336 h 5291"/>
              <a:gd name="T40" fmla="*/ 1450797 w 10000"/>
              <a:gd name="T41" fmla="*/ 165003 h 5291"/>
              <a:gd name="T42" fmla="*/ 1346179 w 10000"/>
              <a:gd name="T43" fmla="*/ 167753 h 5291"/>
              <a:gd name="T44" fmla="*/ 1242880 w 10000"/>
              <a:gd name="T45" fmla="*/ 169086 h 5291"/>
              <a:gd name="T46" fmla="*/ 1139912 w 10000"/>
              <a:gd name="T47" fmla="*/ 170503 h 5291"/>
              <a:gd name="T48" fmla="*/ 1037934 w 10000"/>
              <a:gd name="T49" fmla="*/ 171086 h 5291"/>
              <a:gd name="T50" fmla="*/ 936946 w 10000"/>
              <a:gd name="T51" fmla="*/ 170503 h 5291"/>
              <a:gd name="T52" fmla="*/ 837277 w 10000"/>
              <a:gd name="T53" fmla="*/ 170503 h 5291"/>
              <a:gd name="T54" fmla="*/ 738600 w 10000"/>
              <a:gd name="T55" fmla="*/ 169086 h 5291"/>
              <a:gd name="T56" fmla="*/ 641242 w 10000"/>
              <a:gd name="T57" fmla="*/ 167003 h 5291"/>
              <a:gd name="T58" fmla="*/ 545534 w 10000"/>
              <a:gd name="T59" fmla="*/ 165003 h 5291"/>
              <a:gd name="T60" fmla="*/ 451476 w 10000"/>
              <a:gd name="T61" fmla="*/ 162919 h 5291"/>
              <a:gd name="T62" fmla="*/ 358079 w 10000"/>
              <a:gd name="T63" fmla="*/ 159586 h 5291"/>
              <a:gd name="T64" fmla="*/ 266001 w 10000"/>
              <a:gd name="T65" fmla="*/ 156086 h 5291"/>
              <a:gd name="T66" fmla="*/ 175904 w 10000"/>
              <a:gd name="T67" fmla="*/ 152753 h 5291"/>
              <a:gd name="T68" fmla="*/ 0 w 10000"/>
              <a:gd name="T69" fmla="*/ 143836 h 5291"/>
              <a:gd name="T70" fmla="*/ 28052 w 10000"/>
              <a:gd name="T71" fmla="*/ 211004 h 5291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12800" y="850900"/>
            <a:ext cx="801688" cy="157003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sz="9600" dirty="0" smtClean="0">
                <a:solidFill>
                  <a:srgbClr val="1E5155">
                    <a:lumMod val="40000"/>
                    <a:lumOff val="60000"/>
                  </a:srgbClr>
                </a:solidFill>
              </a:rPr>
              <a:t>“</a:t>
            </a:r>
            <a:endParaRPr lang="en-US" sz="9600" dirty="0">
              <a:solidFill>
                <a:srgbClr val="1E5155">
                  <a:lumMod val="40000"/>
                  <a:lumOff val="60000"/>
                </a:srgb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44098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6050" y="1210734"/>
            <a:ext cx="8505025" cy="2468032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463302" y="5018005"/>
            <a:ext cx="8529810" cy="1002090"/>
          </a:xfrm>
        </p:spPr>
        <p:txBody>
          <a:bodyPr>
            <a:normAutofit/>
          </a:bodyPr>
          <a:lstStyle>
            <a:lvl1pPr marL="0" indent="0">
              <a:buNone/>
              <a:defRPr lang="en-US" sz="1800" b="0" i="0" kern="1200" dirty="0" smtClean="0">
                <a:solidFill>
                  <a:schemeClr val="accent1"/>
                </a:solidFill>
                <a:latin typeface="+mn-lt"/>
                <a:ea typeface="+mn-ea"/>
                <a:cs typeface="Helvetica Ligh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6804B-817C-4906-B1B0-93098125F906}" type="datetimeFigureOut">
              <a:rPr lang="en-US">
                <a:solidFill>
                  <a:srgbClr val="B01513"/>
                </a:solidFill>
              </a:rPr>
              <a:pPr>
                <a:defRPr/>
              </a:pPr>
              <a:t>1/22/2017</a:t>
            </a:fld>
            <a:endParaRPr lang="en-US">
              <a:solidFill>
                <a:srgbClr val="B01513"/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B01513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2434E-3AD3-4413-8A64-103F2552BEA1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7602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/>
          <p:cNvSpPr>
            <a:spLocks/>
          </p:cNvSpPr>
          <p:nvPr/>
        </p:nvSpPr>
        <p:spPr bwMode="auto">
          <a:xfrm>
            <a:off x="455613" y="3246438"/>
            <a:ext cx="11280775" cy="3603625"/>
          </a:xfrm>
          <a:custGeom>
            <a:avLst/>
            <a:gdLst>
              <a:gd name="T0" fmla="*/ 0 w 10000"/>
              <a:gd name="T1" fmla="*/ 0 h 7946"/>
              <a:gd name="T2" fmla="*/ 0 w 10000"/>
              <a:gd name="T3" fmla="*/ 3602184 h 7946"/>
              <a:gd name="T4" fmla="*/ 11280538 w 10000"/>
              <a:gd name="T5" fmla="*/ 3602637 h 7946"/>
              <a:gd name="T6" fmla="*/ 11280538 w 10000"/>
              <a:gd name="T7" fmla="*/ 1814 h 7946"/>
              <a:gd name="T8" fmla="*/ 11280538 w 10000"/>
              <a:gd name="T9" fmla="*/ 1814 h 7946"/>
              <a:gd name="T10" fmla="*/ 11024470 w 10000"/>
              <a:gd name="T11" fmla="*/ 41258 h 7946"/>
              <a:gd name="T12" fmla="*/ 10769530 w 10000"/>
              <a:gd name="T13" fmla="*/ 79343 h 7946"/>
              <a:gd name="T14" fmla="*/ 10513461 w 10000"/>
              <a:gd name="T15" fmla="*/ 116068 h 7946"/>
              <a:gd name="T16" fmla="*/ 10256265 w 10000"/>
              <a:gd name="T17" fmla="*/ 147805 h 7946"/>
              <a:gd name="T18" fmla="*/ 10000197 w 10000"/>
              <a:gd name="T19" fmla="*/ 179542 h 7946"/>
              <a:gd name="T20" fmla="*/ 9743001 w 10000"/>
              <a:gd name="T21" fmla="*/ 209466 h 7946"/>
              <a:gd name="T22" fmla="*/ 9489189 w 10000"/>
              <a:gd name="T23" fmla="*/ 234856 h 7946"/>
              <a:gd name="T24" fmla="*/ 9231992 w 10000"/>
              <a:gd name="T25" fmla="*/ 258886 h 7946"/>
              <a:gd name="T26" fmla="*/ 8975924 w 10000"/>
              <a:gd name="T27" fmla="*/ 281102 h 7946"/>
              <a:gd name="T28" fmla="*/ 8724368 w 10000"/>
              <a:gd name="T29" fmla="*/ 300144 h 7946"/>
              <a:gd name="T30" fmla="*/ 8469428 w 10000"/>
              <a:gd name="T31" fmla="*/ 319187 h 7946"/>
              <a:gd name="T32" fmla="*/ 8217872 w 10000"/>
              <a:gd name="T33" fmla="*/ 335055 h 7946"/>
              <a:gd name="T34" fmla="*/ 7966316 w 10000"/>
              <a:gd name="T35" fmla="*/ 347750 h 7946"/>
              <a:gd name="T36" fmla="*/ 7715888 w 10000"/>
              <a:gd name="T37" fmla="*/ 360445 h 7946"/>
              <a:gd name="T38" fmla="*/ 7467716 w 10000"/>
              <a:gd name="T39" fmla="*/ 371326 h 7946"/>
              <a:gd name="T40" fmla="*/ 7221800 w 10000"/>
              <a:gd name="T41" fmla="*/ 379487 h 7946"/>
              <a:gd name="T42" fmla="*/ 6975885 w 10000"/>
              <a:gd name="T43" fmla="*/ 385835 h 7946"/>
              <a:gd name="T44" fmla="*/ 6732225 w 10000"/>
              <a:gd name="T45" fmla="*/ 392182 h 7946"/>
              <a:gd name="T46" fmla="*/ 6491950 w 10000"/>
              <a:gd name="T47" fmla="*/ 395356 h 7946"/>
              <a:gd name="T48" fmla="*/ 6251674 w 10000"/>
              <a:gd name="T49" fmla="*/ 398530 h 7946"/>
              <a:gd name="T50" fmla="*/ 6014783 w 10000"/>
              <a:gd name="T51" fmla="*/ 399890 h 7946"/>
              <a:gd name="T52" fmla="*/ 5780148 w 10000"/>
              <a:gd name="T53" fmla="*/ 398530 h 7946"/>
              <a:gd name="T54" fmla="*/ 5547769 w 10000"/>
              <a:gd name="T55" fmla="*/ 398530 h 7946"/>
              <a:gd name="T56" fmla="*/ 5317646 w 10000"/>
              <a:gd name="T57" fmla="*/ 395356 h 7946"/>
              <a:gd name="T58" fmla="*/ 5092035 w 10000"/>
              <a:gd name="T59" fmla="*/ 390369 h 7946"/>
              <a:gd name="T60" fmla="*/ 4868680 w 10000"/>
              <a:gd name="T61" fmla="*/ 385835 h 7946"/>
              <a:gd name="T62" fmla="*/ 4649838 w 10000"/>
              <a:gd name="T63" fmla="*/ 380848 h 7946"/>
              <a:gd name="T64" fmla="*/ 4432123 w 10000"/>
              <a:gd name="T65" fmla="*/ 373140 h 7946"/>
              <a:gd name="T66" fmla="*/ 4217793 w 10000"/>
              <a:gd name="T67" fmla="*/ 364979 h 7946"/>
              <a:gd name="T68" fmla="*/ 4007975 w 10000"/>
              <a:gd name="T69" fmla="*/ 357271 h 7946"/>
              <a:gd name="T70" fmla="*/ 3598492 w 10000"/>
              <a:gd name="T71" fmla="*/ 336415 h 7946"/>
              <a:gd name="T72" fmla="*/ 3205929 w 10000"/>
              <a:gd name="T73" fmla="*/ 314199 h 7946"/>
              <a:gd name="T74" fmla="*/ 2829159 w 10000"/>
              <a:gd name="T75" fmla="*/ 290623 h 7946"/>
              <a:gd name="T76" fmla="*/ 2472694 w 10000"/>
              <a:gd name="T77" fmla="*/ 265233 h 7946"/>
              <a:gd name="T78" fmla="*/ 2132022 w 10000"/>
              <a:gd name="T79" fmla="*/ 238030 h 7946"/>
              <a:gd name="T80" fmla="*/ 1816167 w 10000"/>
              <a:gd name="T81" fmla="*/ 209466 h 7946"/>
              <a:gd name="T82" fmla="*/ 1519488 w 10000"/>
              <a:gd name="T83" fmla="*/ 180903 h 7946"/>
              <a:gd name="T84" fmla="*/ 1246499 w 10000"/>
              <a:gd name="T85" fmla="*/ 152339 h 7946"/>
              <a:gd name="T86" fmla="*/ 996072 w 10000"/>
              <a:gd name="T87" fmla="*/ 125589 h 7946"/>
              <a:gd name="T88" fmla="*/ 773845 w 10000"/>
              <a:gd name="T89" fmla="*/ 100199 h 7946"/>
              <a:gd name="T90" fmla="*/ 573051 w 10000"/>
              <a:gd name="T91" fmla="*/ 76170 h 7946"/>
              <a:gd name="T92" fmla="*/ 403843 w 10000"/>
              <a:gd name="T93" fmla="*/ 55767 h 7946"/>
              <a:gd name="T94" fmla="*/ 261708 w 10000"/>
              <a:gd name="T95" fmla="*/ 36725 h 7946"/>
              <a:gd name="T96" fmla="*/ 66555 w 10000"/>
              <a:gd name="T97" fmla="*/ 9521 h 7946"/>
              <a:gd name="T98" fmla="*/ 0 w 10000"/>
              <a:gd name="T99" fmla="*/ 0 h 7946"/>
              <a:gd name="T100" fmla="*/ 0 w 10000"/>
              <a:gd name="T101" fmla="*/ 0 h 794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10000" h="7946">
                <a:moveTo>
                  <a:pt x="0" y="0"/>
                </a:moveTo>
                <a:lnTo>
                  <a:pt x="0" y="7945"/>
                </a:lnTo>
                <a:lnTo>
                  <a:pt x="10000" y="7946"/>
                </a:lnTo>
                <a:lnTo>
                  <a:pt x="10000" y="4"/>
                </a:lnTo>
                <a:lnTo>
                  <a:pt x="9773" y="91"/>
                </a:lnTo>
                <a:lnTo>
                  <a:pt x="9547" y="175"/>
                </a:lnTo>
                <a:lnTo>
                  <a:pt x="9320" y="256"/>
                </a:lnTo>
                <a:lnTo>
                  <a:pt x="9092" y="326"/>
                </a:lnTo>
                <a:lnTo>
                  <a:pt x="8865" y="396"/>
                </a:lnTo>
                <a:lnTo>
                  <a:pt x="8637" y="462"/>
                </a:lnTo>
                <a:lnTo>
                  <a:pt x="8412" y="518"/>
                </a:lnTo>
                <a:lnTo>
                  <a:pt x="8184" y="571"/>
                </a:lnTo>
                <a:lnTo>
                  <a:pt x="7957" y="620"/>
                </a:lnTo>
                <a:lnTo>
                  <a:pt x="7734" y="662"/>
                </a:lnTo>
                <a:lnTo>
                  <a:pt x="7508" y="704"/>
                </a:lnTo>
                <a:lnTo>
                  <a:pt x="7285" y="739"/>
                </a:lnTo>
                <a:lnTo>
                  <a:pt x="7062" y="767"/>
                </a:lnTo>
                <a:lnTo>
                  <a:pt x="6840" y="795"/>
                </a:lnTo>
                <a:lnTo>
                  <a:pt x="6620" y="819"/>
                </a:lnTo>
                <a:lnTo>
                  <a:pt x="6402" y="837"/>
                </a:lnTo>
                <a:lnTo>
                  <a:pt x="6184" y="851"/>
                </a:lnTo>
                <a:lnTo>
                  <a:pt x="5968" y="865"/>
                </a:lnTo>
                <a:lnTo>
                  <a:pt x="5755" y="872"/>
                </a:lnTo>
                <a:lnTo>
                  <a:pt x="5542" y="879"/>
                </a:lnTo>
                <a:lnTo>
                  <a:pt x="5332" y="882"/>
                </a:lnTo>
                <a:lnTo>
                  <a:pt x="5124" y="879"/>
                </a:lnTo>
                <a:lnTo>
                  <a:pt x="4918" y="879"/>
                </a:lnTo>
                <a:lnTo>
                  <a:pt x="4714" y="872"/>
                </a:lnTo>
                <a:lnTo>
                  <a:pt x="4514" y="861"/>
                </a:lnTo>
                <a:lnTo>
                  <a:pt x="4316" y="851"/>
                </a:lnTo>
                <a:lnTo>
                  <a:pt x="4122" y="840"/>
                </a:lnTo>
                <a:lnTo>
                  <a:pt x="3929" y="823"/>
                </a:lnTo>
                <a:lnTo>
                  <a:pt x="3739" y="805"/>
                </a:lnTo>
                <a:lnTo>
                  <a:pt x="3553" y="788"/>
                </a:lnTo>
                <a:lnTo>
                  <a:pt x="3190" y="742"/>
                </a:lnTo>
                <a:lnTo>
                  <a:pt x="2842" y="693"/>
                </a:lnTo>
                <a:lnTo>
                  <a:pt x="2508" y="641"/>
                </a:lnTo>
                <a:lnTo>
                  <a:pt x="2192" y="585"/>
                </a:lnTo>
                <a:lnTo>
                  <a:pt x="1890" y="525"/>
                </a:lnTo>
                <a:lnTo>
                  <a:pt x="1610" y="462"/>
                </a:lnTo>
                <a:lnTo>
                  <a:pt x="1347" y="399"/>
                </a:lnTo>
                <a:lnTo>
                  <a:pt x="1105" y="336"/>
                </a:lnTo>
                <a:lnTo>
                  <a:pt x="883" y="277"/>
                </a:lnTo>
                <a:lnTo>
                  <a:pt x="686" y="221"/>
                </a:lnTo>
                <a:lnTo>
                  <a:pt x="508" y="168"/>
                </a:lnTo>
                <a:lnTo>
                  <a:pt x="358" y="123"/>
                </a:lnTo>
                <a:lnTo>
                  <a:pt x="232" y="81"/>
                </a:lnTo>
                <a:lnTo>
                  <a:pt x="59" y="21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 rot="21010068">
            <a:off x="8493125" y="3152775"/>
            <a:ext cx="3300413" cy="439738"/>
          </a:xfrm>
          <a:custGeom>
            <a:avLst/>
            <a:gdLst>
              <a:gd name="T0" fmla="*/ 28052 w 10000"/>
              <a:gd name="T1" fmla="*/ 211004 h 5291"/>
              <a:gd name="T2" fmla="*/ 3286405 w 10000"/>
              <a:gd name="T3" fmla="*/ 440924 h 5291"/>
              <a:gd name="T4" fmla="*/ 3300266 w 10000"/>
              <a:gd name="T5" fmla="*/ 0 h 5291"/>
              <a:gd name="T6" fmla="*/ 3300266 w 10000"/>
              <a:gd name="T7" fmla="*/ 0 h 5291"/>
              <a:gd name="T8" fmla="*/ 3190367 w 10000"/>
              <a:gd name="T9" fmla="*/ 17000 h 5291"/>
              <a:gd name="T10" fmla="*/ 3080468 w 10000"/>
              <a:gd name="T11" fmla="*/ 33334 h 5291"/>
              <a:gd name="T12" fmla="*/ 2970569 w 10000"/>
              <a:gd name="T13" fmla="*/ 49167 h 5291"/>
              <a:gd name="T14" fmla="*/ 2860341 w 10000"/>
              <a:gd name="T15" fmla="*/ 62751 h 5291"/>
              <a:gd name="T16" fmla="*/ 2750112 w 10000"/>
              <a:gd name="T17" fmla="*/ 76418 h 5291"/>
              <a:gd name="T18" fmla="*/ 2639883 w 10000"/>
              <a:gd name="T19" fmla="*/ 89251 h 5291"/>
              <a:gd name="T20" fmla="*/ 2530974 w 10000"/>
              <a:gd name="T21" fmla="*/ 100168 h 5291"/>
              <a:gd name="T22" fmla="*/ 2420085 w 10000"/>
              <a:gd name="T23" fmla="*/ 110419 h 5291"/>
              <a:gd name="T24" fmla="*/ 2310186 w 10000"/>
              <a:gd name="T25" fmla="*/ 120002 h 5291"/>
              <a:gd name="T26" fmla="*/ 2202268 w 10000"/>
              <a:gd name="T27" fmla="*/ 128169 h 5291"/>
              <a:gd name="T28" fmla="*/ 2092369 w 10000"/>
              <a:gd name="T29" fmla="*/ 136336 h 5291"/>
              <a:gd name="T30" fmla="*/ 1984450 w 10000"/>
              <a:gd name="T31" fmla="*/ 143252 h 5291"/>
              <a:gd name="T32" fmla="*/ 1876531 w 10000"/>
              <a:gd name="T33" fmla="*/ 148669 h 5291"/>
              <a:gd name="T34" fmla="*/ 1768613 w 10000"/>
              <a:gd name="T35" fmla="*/ 154169 h 5291"/>
              <a:gd name="T36" fmla="*/ 1662014 w 10000"/>
              <a:gd name="T37" fmla="*/ 158836 h 5291"/>
              <a:gd name="T38" fmla="*/ 1556735 w 10000"/>
              <a:gd name="T39" fmla="*/ 162336 h 5291"/>
              <a:gd name="T40" fmla="*/ 1450797 w 10000"/>
              <a:gd name="T41" fmla="*/ 165003 h 5291"/>
              <a:gd name="T42" fmla="*/ 1346179 w 10000"/>
              <a:gd name="T43" fmla="*/ 167753 h 5291"/>
              <a:gd name="T44" fmla="*/ 1242880 w 10000"/>
              <a:gd name="T45" fmla="*/ 169086 h 5291"/>
              <a:gd name="T46" fmla="*/ 1139912 w 10000"/>
              <a:gd name="T47" fmla="*/ 170503 h 5291"/>
              <a:gd name="T48" fmla="*/ 1037934 w 10000"/>
              <a:gd name="T49" fmla="*/ 171086 h 5291"/>
              <a:gd name="T50" fmla="*/ 936946 w 10000"/>
              <a:gd name="T51" fmla="*/ 170503 h 5291"/>
              <a:gd name="T52" fmla="*/ 837277 w 10000"/>
              <a:gd name="T53" fmla="*/ 170503 h 5291"/>
              <a:gd name="T54" fmla="*/ 738600 w 10000"/>
              <a:gd name="T55" fmla="*/ 169086 h 5291"/>
              <a:gd name="T56" fmla="*/ 641242 w 10000"/>
              <a:gd name="T57" fmla="*/ 167003 h 5291"/>
              <a:gd name="T58" fmla="*/ 545534 w 10000"/>
              <a:gd name="T59" fmla="*/ 165003 h 5291"/>
              <a:gd name="T60" fmla="*/ 451476 w 10000"/>
              <a:gd name="T61" fmla="*/ 162919 h 5291"/>
              <a:gd name="T62" fmla="*/ 358079 w 10000"/>
              <a:gd name="T63" fmla="*/ 159586 h 5291"/>
              <a:gd name="T64" fmla="*/ 266001 w 10000"/>
              <a:gd name="T65" fmla="*/ 156086 h 5291"/>
              <a:gd name="T66" fmla="*/ 175904 w 10000"/>
              <a:gd name="T67" fmla="*/ 152753 h 5291"/>
              <a:gd name="T68" fmla="*/ 0 w 10000"/>
              <a:gd name="T69" fmla="*/ 143836 h 5291"/>
              <a:gd name="T70" fmla="*/ 28052 w 10000"/>
              <a:gd name="T71" fmla="*/ 211004 h 5291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44098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5" y="950976"/>
            <a:ext cx="8827958" cy="2057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5" y="4582209"/>
            <a:ext cx="8827958" cy="144484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5254" y="3995929"/>
            <a:ext cx="8827958" cy="499810"/>
          </a:xfrm>
        </p:spPr>
        <p:txBody>
          <a:bodyPr anchor="b">
            <a:noAutofit/>
          </a:bodyPr>
          <a:lstStyle>
            <a:lvl1pPr marL="0" indent="0" algn="l" defTabSz="457200" rtl="0" eaLnBrk="1" latinLnBrk="0" hangingPunct="1">
              <a:buNone/>
              <a:defRPr lang="en-US" sz="2800" b="0" i="0" kern="1200" cap="none" dirty="0" smtClean="0">
                <a:solidFill>
                  <a:schemeClr val="accent1"/>
                </a:solidFill>
                <a:latin typeface="+mn-lt"/>
                <a:ea typeface="+mn-ea"/>
                <a:cs typeface="Helvetica Ligh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79D6D-6064-4B85-9611-B3F63C6F6C42}" type="datetimeFigureOut">
              <a:rPr lang="en-US">
                <a:solidFill>
                  <a:srgbClr val="B01513"/>
                </a:solidFill>
              </a:rPr>
              <a:pPr>
                <a:defRPr/>
              </a:pPr>
              <a:t>1/22/2017</a:t>
            </a:fld>
            <a:endParaRPr lang="en-US">
              <a:solidFill>
                <a:srgbClr val="B01513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B01513"/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0ABB6-ED0C-4468-89AC-C31FBCAB1A74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8487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/>
          </p:cNvSpPr>
          <p:nvPr/>
        </p:nvSpPr>
        <p:spPr bwMode="auto">
          <a:xfrm>
            <a:off x="460375" y="1866900"/>
            <a:ext cx="11279188" cy="4533900"/>
          </a:xfrm>
          <a:custGeom>
            <a:avLst/>
            <a:gdLst>
              <a:gd name="T0" fmla="*/ 0 w 7104"/>
              <a:gd name="T1" fmla="*/ 0 h 2856"/>
              <a:gd name="T2" fmla="*/ 0 w 7104"/>
              <a:gd name="T3" fmla="*/ 4533900 h 2856"/>
              <a:gd name="T4" fmla="*/ 11280538 w 7104"/>
              <a:gd name="T5" fmla="*/ 4533900 h 2856"/>
              <a:gd name="T6" fmla="*/ 11280538 w 7104"/>
              <a:gd name="T7" fmla="*/ 1588 h 2856"/>
              <a:gd name="T8" fmla="*/ 11280538 w 7104"/>
              <a:gd name="T9" fmla="*/ 1588 h 2856"/>
              <a:gd name="T10" fmla="*/ 11024884 w 7104"/>
              <a:gd name="T11" fmla="*/ 41275 h 2856"/>
              <a:gd name="T12" fmla="*/ 10769230 w 7104"/>
              <a:gd name="T13" fmla="*/ 79375 h 2856"/>
              <a:gd name="T14" fmla="*/ 10513576 w 7104"/>
              <a:gd name="T15" fmla="*/ 115888 h 2856"/>
              <a:gd name="T16" fmla="*/ 10256334 w 7104"/>
              <a:gd name="T17" fmla="*/ 147638 h 2856"/>
              <a:gd name="T18" fmla="*/ 10000680 w 7104"/>
              <a:gd name="T19" fmla="*/ 179388 h 2856"/>
              <a:gd name="T20" fmla="*/ 9743438 w 7104"/>
              <a:gd name="T21" fmla="*/ 209550 h 2856"/>
              <a:gd name="T22" fmla="*/ 9489371 w 7104"/>
              <a:gd name="T23" fmla="*/ 234950 h 2856"/>
              <a:gd name="T24" fmla="*/ 9232129 w 7104"/>
              <a:gd name="T25" fmla="*/ 258763 h 2856"/>
              <a:gd name="T26" fmla="*/ 8976475 w 7104"/>
              <a:gd name="T27" fmla="*/ 280988 h 2856"/>
              <a:gd name="T28" fmla="*/ 8723997 w 7104"/>
              <a:gd name="T29" fmla="*/ 300038 h 2856"/>
              <a:gd name="T30" fmla="*/ 8469931 w 7104"/>
              <a:gd name="T31" fmla="*/ 319088 h 2856"/>
              <a:gd name="T32" fmla="*/ 8217453 w 7104"/>
              <a:gd name="T33" fmla="*/ 334963 h 2856"/>
              <a:gd name="T34" fmla="*/ 7966562 w 7104"/>
              <a:gd name="T35" fmla="*/ 347663 h 2856"/>
              <a:gd name="T36" fmla="*/ 7715672 w 7104"/>
              <a:gd name="T37" fmla="*/ 360363 h 2856"/>
              <a:gd name="T38" fmla="*/ 7467958 w 7104"/>
              <a:gd name="T39" fmla="*/ 371475 h 2856"/>
              <a:gd name="T40" fmla="*/ 7221831 w 7104"/>
              <a:gd name="T41" fmla="*/ 379413 h 2856"/>
              <a:gd name="T42" fmla="*/ 6975704 w 7104"/>
              <a:gd name="T43" fmla="*/ 385763 h 2856"/>
              <a:gd name="T44" fmla="*/ 6732754 w 7104"/>
              <a:gd name="T45" fmla="*/ 392113 h 2856"/>
              <a:gd name="T46" fmla="*/ 6491391 w 7104"/>
              <a:gd name="T47" fmla="*/ 395288 h 2856"/>
              <a:gd name="T48" fmla="*/ 6251616 w 7104"/>
              <a:gd name="T49" fmla="*/ 398463 h 2856"/>
              <a:gd name="T50" fmla="*/ 6015017 w 7104"/>
              <a:gd name="T51" fmla="*/ 400050 h 2856"/>
              <a:gd name="T52" fmla="*/ 5780005 w 7104"/>
              <a:gd name="T53" fmla="*/ 398463 h 2856"/>
              <a:gd name="T54" fmla="*/ 5548170 w 7104"/>
              <a:gd name="T55" fmla="*/ 398463 h 2856"/>
              <a:gd name="T56" fmla="*/ 5317923 w 7104"/>
              <a:gd name="T57" fmla="*/ 395288 h 2856"/>
              <a:gd name="T58" fmla="*/ 5092439 w 7104"/>
              <a:gd name="T59" fmla="*/ 390525 h 2856"/>
              <a:gd name="T60" fmla="*/ 4868543 w 7104"/>
              <a:gd name="T61" fmla="*/ 385763 h 2856"/>
              <a:gd name="T62" fmla="*/ 4649411 w 7104"/>
              <a:gd name="T63" fmla="*/ 381000 h 2856"/>
              <a:gd name="T64" fmla="*/ 4431867 w 7104"/>
              <a:gd name="T65" fmla="*/ 373063 h 2856"/>
              <a:gd name="T66" fmla="*/ 4217498 w 7104"/>
              <a:gd name="T67" fmla="*/ 365125 h 2856"/>
              <a:gd name="T68" fmla="*/ 4007894 w 7104"/>
              <a:gd name="T69" fmla="*/ 357188 h 2856"/>
              <a:gd name="T70" fmla="*/ 3598212 w 7104"/>
              <a:gd name="T71" fmla="*/ 336550 h 2856"/>
              <a:gd name="T72" fmla="*/ 3205997 w 7104"/>
              <a:gd name="T73" fmla="*/ 314325 h 2856"/>
              <a:gd name="T74" fmla="*/ 2829662 w 7104"/>
              <a:gd name="T75" fmla="*/ 290513 h 2856"/>
              <a:gd name="T76" fmla="*/ 2472381 w 7104"/>
              <a:gd name="T77" fmla="*/ 265113 h 2856"/>
              <a:gd name="T78" fmla="*/ 2132568 w 7104"/>
              <a:gd name="T79" fmla="*/ 238125 h 2856"/>
              <a:gd name="T80" fmla="*/ 1816573 w 7104"/>
              <a:gd name="T81" fmla="*/ 209550 h 2856"/>
              <a:gd name="T82" fmla="*/ 1519633 w 7104"/>
              <a:gd name="T83" fmla="*/ 180975 h 2856"/>
              <a:gd name="T84" fmla="*/ 1246512 w 7104"/>
              <a:gd name="T85" fmla="*/ 152400 h 2856"/>
              <a:gd name="T86" fmla="*/ 995622 w 7104"/>
              <a:gd name="T87" fmla="*/ 125413 h 2856"/>
              <a:gd name="T88" fmla="*/ 773314 w 7104"/>
              <a:gd name="T89" fmla="*/ 100013 h 2856"/>
              <a:gd name="T90" fmla="*/ 573237 w 7104"/>
              <a:gd name="T91" fmla="*/ 76200 h 2856"/>
              <a:gd name="T92" fmla="*/ 403330 w 7104"/>
              <a:gd name="T93" fmla="*/ 55563 h 2856"/>
              <a:gd name="T94" fmla="*/ 262006 w 7104"/>
              <a:gd name="T95" fmla="*/ 36513 h 2856"/>
              <a:gd name="T96" fmla="*/ 66692 w 7104"/>
              <a:gd name="T97" fmla="*/ 9525 h 2856"/>
              <a:gd name="T98" fmla="*/ 0 w 7104"/>
              <a:gd name="T99" fmla="*/ 0 h 2856"/>
              <a:gd name="T100" fmla="*/ 0 w 7104"/>
              <a:gd name="T101" fmla="*/ 0 h 285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7104" h="2856">
                <a:moveTo>
                  <a:pt x="0" y="0"/>
                </a:moveTo>
                <a:lnTo>
                  <a:pt x="0" y="2856"/>
                </a:lnTo>
                <a:lnTo>
                  <a:pt x="7104" y="2856"/>
                </a:lnTo>
                <a:lnTo>
                  <a:pt x="7104" y="1"/>
                </a:lnTo>
                <a:lnTo>
                  <a:pt x="6943" y="26"/>
                </a:lnTo>
                <a:lnTo>
                  <a:pt x="6782" y="50"/>
                </a:lnTo>
                <a:lnTo>
                  <a:pt x="6621" y="73"/>
                </a:lnTo>
                <a:lnTo>
                  <a:pt x="6459" y="93"/>
                </a:lnTo>
                <a:lnTo>
                  <a:pt x="6298" y="113"/>
                </a:lnTo>
                <a:lnTo>
                  <a:pt x="6136" y="132"/>
                </a:lnTo>
                <a:lnTo>
                  <a:pt x="5976" y="148"/>
                </a:lnTo>
                <a:lnTo>
                  <a:pt x="5814" y="163"/>
                </a:lnTo>
                <a:lnTo>
                  <a:pt x="5653" y="177"/>
                </a:lnTo>
                <a:lnTo>
                  <a:pt x="5494" y="189"/>
                </a:lnTo>
                <a:lnTo>
                  <a:pt x="5334" y="201"/>
                </a:lnTo>
                <a:lnTo>
                  <a:pt x="5175" y="211"/>
                </a:lnTo>
                <a:lnTo>
                  <a:pt x="5017" y="219"/>
                </a:lnTo>
                <a:lnTo>
                  <a:pt x="4859" y="227"/>
                </a:lnTo>
                <a:lnTo>
                  <a:pt x="4703" y="234"/>
                </a:lnTo>
                <a:lnTo>
                  <a:pt x="4548" y="239"/>
                </a:lnTo>
                <a:lnTo>
                  <a:pt x="4393" y="243"/>
                </a:lnTo>
                <a:lnTo>
                  <a:pt x="4240" y="247"/>
                </a:lnTo>
                <a:lnTo>
                  <a:pt x="4088" y="249"/>
                </a:lnTo>
                <a:lnTo>
                  <a:pt x="3937" y="251"/>
                </a:lnTo>
                <a:lnTo>
                  <a:pt x="3788" y="252"/>
                </a:lnTo>
                <a:lnTo>
                  <a:pt x="3640" y="251"/>
                </a:lnTo>
                <a:lnTo>
                  <a:pt x="3494" y="251"/>
                </a:lnTo>
                <a:lnTo>
                  <a:pt x="3349" y="249"/>
                </a:lnTo>
                <a:lnTo>
                  <a:pt x="3207" y="246"/>
                </a:lnTo>
                <a:lnTo>
                  <a:pt x="3066" y="243"/>
                </a:lnTo>
                <a:lnTo>
                  <a:pt x="2928" y="240"/>
                </a:lnTo>
                <a:lnTo>
                  <a:pt x="2791" y="235"/>
                </a:lnTo>
                <a:lnTo>
                  <a:pt x="2656" y="230"/>
                </a:lnTo>
                <a:lnTo>
                  <a:pt x="2524" y="225"/>
                </a:lnTo>
                <a:lnTo>
                  <a:pt x="2266" y="212"/>
                </a:lnTo>
                <a:lnTo>
                  <a:pt x="2019" y="198"/>
                </a:lnTo>
                <a:lnTo>
                  <a:pt x="1782" y="183"/>
                </a:lnTo>
                <a:lnTo>
                  <a:pt x="1557" y="167"/>
                </a:lnTo>
                <a:lnTo>
                  <a:pt x="1343" y="150"/>
                </a:lnTo>
                <a:lnTo>
                  <a:pt x="1144" y="132"/>
                </a:lnTo>
                <a:lnTo>
                  <a:pt x="957" y="114"/>
                </a:lnTo>
                <a:lnTo>
                  <a:pt x="785" y="96"/>
                </a:lnTo>
                <a:lnTo>
                  <a:pt x="627" y="79"/>
                </a:lnTo>
                <a:lnTo>
                  <a:pt x="487" y="63"/>
                </a:lnTo>
                <a:lnTo>
                  <a:pt x="361" y="48"/>
                </a:lnTo>
                <a:lnTo>
                  <a:pt x="254" y="35"/>
                </a:lnTo>
                <a:lnTo>
                  <a:pt x="165" y="23"/>
                </a:lnTo>
                <a:lnTo>
                  <a:pt x="42" y="6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Freeform 5"/>
          <p:cNvSpPr>
            <a:spLocks/>
          </p:cNvSpPr>
          <p:nvPr/>
        </p:nvSpPr>
        <p:spPr bwMode="auto">
          <a:xfrm rot="21010068">
            <a:off x="8493125" y="1797050"/>
            <a:ext cx="3300413" cy="441325"/>
          </a:xfrm>
          <a:custGeom>
            <a:avLst/>
            <a:gdLst>
              <a:gd name="T0" fmla="*/ 28052 w 10000"/>
              <a:gd name="T1" fmla="*/ 211004 h 5291"/>
              <a:gd name="T2" fmla="*/ 3286405 w 10000"/>
              <a:gd name="T3" fmla="*/ 440924 h 5291"/>
              <a:gd name="T4" fmla="*/ 3300266 w 10000"/>
              <a:gd name="T5" fmla="*/ 0 h 5291"/>
              <a:gd name="T6" fmla="*/ 3300266 w 10000"/>
              <a:gd name="T7" fmla="*/ 0 h 5291"/>
              <a:gd name="T8" fmla="*/ 3190367 w 10000"/>
              <a:gd name="T9" fmla="*/ 17000 h 5291"/>
              <a:gd name="T10" fmla="*/ 3080468 w 10000"/>
              <a:gd name="T11" fmla="*/ 33334 h 5291"/>
              <a:gd name="T12" fmla="*/ 2970569 w 10000"/>
              <a:gd name="T13" fmla="*/ 49167 h 5291"/>
              <a:gd name="T14" fmla="*/ 2860341 w 10000"/>
              <a:gd name="T15" fmla="*/ 62751 h 5291"/>
              <a:gd name="T16" fmla="*/ 2750112 w 10000"/>
              <a:gd name="T17" fmla="*/ 76418 h 5291"/>
              <a:gd name="T18" fmla="*/ 2639883 w 10000"/>
              <a:gd name="T19" fmla="*/ 89251 h 5291"/>
              <a:gd name="T20" fmla="*/ 2530974 w 10000"/>
              <a:gd name="T21" fmla="*/ 100168 h 5291"/>
              <a:gd name="T22" fmla="*/ 2420085 w 10000"/>
              <a:gd name="T23" fmla="*/ 110419 h 5291"/>
              <a:gd name="T24" fmla="*/ 2310186 w 10000"/>
              <a:gd name="T25" fmla="*/ 120002 h 5291"/>
              <a:gd name="T26" fmla="*/ 2202268 w 10000"/>
              <a:gd name="T27" fmla="*/ 128169 h 5291"/>
              <a:gd name="T28" fmla="*/ 2092369 w 10000"/>
              <a:gd name="T29" fmla="*/ 136336 h 5291"/>
              <a:gd name="T30" fmla="*/ 1984450 w 10000"/>
              <a:gd name="T31" fmla="*/ 143252 h 5291"/>
              <a:gd name="T32" fmla="*/ 1876531 w 10000"/>
              <a:gd name="T33" fmla="*/ 148669 h 5291"/>
              <a:gd name="T34" fmla="*/ 1768613 w 10000"/>
              <a:gd name="T35" fmla="*/ 154169 h 5291"/>
              <a:gd name="T36" fmla="*/ 1662014 w 10000"/>
              <a:gd name="T37" fmla="*/ 158836 h 5291"/>
              <a:gd name="T38" fmla="*/ 1556735 w 10000"/>
              <a:gd name="T39" fmla="*/ 162336 h 5291"/>
              <a:gd name="T40" fmla="*/ 1450797 w 10000"/>
              <a:gd name="T41" fmla="*/ 165003 h 5291"/>
              <a:gd name="T42" fmla="*/ 1346179 w 10000"/>
              <a:gd name="T43" fmla="*/ 167753 h 5291"/>
              <a:gd name="T44" fmla="*/ 1242880 w 10000"/>
              <a:gd name="T45" fmla="*/ 169086 h 5291"/>
              <a:gd name="T46" fmla="*/ 1139912 w 10000"/>
              <a:gd name="T47" fmla="*/ 170503 h 5291"/>
              <a:gd name="T48" fmla="*/ 1037934 w 10000"/>
              <a:gd name="T49" fmla="*/ 171086 h 5291"/>
              <a:gd name="T50" fmla="*/ 936946 w 10000"/>
              <a:gd name="T51" fmla="*/ 170503 h 5291"/>
              <a:gd name="T52" fmla="*/ 837277 w 10000"/>
              <a:gd name="T53" fmla="*/ 170503 h 5291"/>
              <a:gd name="T54" fmla="*/ 738600 w 10000"/>
              <a:gd name="T55" fmla="*/ 169086 h 5291"/>
              <a:gd name="T56" fmla="*/ 641242 w 10000"/>
              <a:gd name="T57" fmla="*/ 167003 h 5291"/>
              <a:gd name="T58" fmla="*/ 545534 w 10000"/>
              <a:gd name="T59" fmla="*/ 165003 h 5291"/>
              <a:gd name="T60" fmla="*/ 451476 w 10000"/>
              <a:gd name="T61" fmla="*/ 162919 h 5291"/>
              <a:gd name="T62" fmla="*/ 358079 w 10000"/>
              <a:gd name="T63" fmla="*/ 159586 h 5291"/>
              <a:gd name="T64" fmla="*/ 266001 w 10000"/>
              <a:gd name="T65" fmla="*/ 156086 h 5291"/>
              <a:gd name="T66" fmla="*/ 175904 w 10000"/>
              <a:gd name="T67" fmla="*/ 152753 h 5291"/>
              <a:gd name="T68" fmla="*/ 0 w 10000"/>
              <a:gd name="T69" fmla="*/ 143836 h 5291"/>
              <a:gd name="T70" fmla="*/ 28052 w 10000"/>
              <a:gd name="T71" fmla="*/ 211004 h 5291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Freeform 5"/>
          <p:cNvSpPr>
            <a:spLocks/>
          </p:cNvSpPr>
          <p:nvPr/>
        </p:nvSpPr>
        <p:spPr bwMode="auto">
          <a:xfrm>
            <a:off x="460375" y="1866900"/>
            <a:ext cx="11279188" cy="4533900"/>
          </a:xfrm>
          <a:custGeom>
            <a:avLst/>
            <a:gdLst>
              <a:gd name="T0" fmla="*/ 0 w 7104"/>
              <a:gd name="T1" fmla="*/ 0 h 2856"/>
              <a:gd name="T2" fmla="*/ 0 w 7104"/>
              <a:gd name="T3" fmla="*/ 4533900 h 2856"/>
              <a:gd name="T4" fmla="*/ 11280538 w 7104"/>
              <a:gd name="T5" fmla="*/ 4533900 h 2856"/>
              <a:gd name="T6" fmla="*/ 11280538 w 7104"/>
              <a:gd name="T7" fmla="*/ 1588 h 2856"/>
              <a:gd name="T8" fmla="*/ 11280538 w 7104"/>
              <a:gd name="T9" fmla="*/ 1588 h 2856"/>
              <a:gd name="T10" fmla="*/ 11024884 w 7104"/>
              <a:gd name="T11" fmla="*/ 41275 h 2856"/>
              <a:gd name="T12" fmla="*/ 10769230 w 7104"/>
              <a:gd name="T13" fmla="*/ 79375 h 2856"/>
              <a:gd name="T14" fmla="*/ 10513576 w 7104"/>
              <a:gd name="T15" fmla="*/ 115888 h 2856"/>
              <a:gd name="T16" fmla="*/ 10256334 w 7104"/>
              <a:gd name="T17" fmla="*/ 147638 h 2856"/>
              <a:gd name="T18" fmla="*/ 10000680 w 7104"/>
              <a:gd name="T19" fmla="*/ 179388 h 2856"/>
              <a:gd name="T20" fmla="*/ 9743438 w 7104"/>
              <a:gd name="T21" fmla="*/ 209550 h 2856"/>
              <a:gd name="T22" fmla="*/ 9489371 w 7104"/>
              <a:gd name="T23" fmla="*/ 234950 h 2856"/>
              <a:gd name="T24" fmla="*/ 9232129 w 7104"/>
              <a:gd name="T25" fmla="*/ 258763 h 2856"/>
              <a:gd name="T26" fmla="*/ 8976475 w 7104"/>
              <a:gd name="T27" fmla="*/ 280988 h 2856"/>
              <a:gd name="T28" fmla="*/ 8723997 w 7104"/>
              <a:gd name="T29" fmla="*/ 300038 h 2856"/>
              <a:gd name="T30" fmla="*/ 8469931 w 7104"/>
              <a:gd name="T31" fmla="*/ 319088 h 2856"/>
              <a:gd name="T32" fmla="*/ 8217453 w 7104"/>
              <a:gd name="T33" fmla="*/ 334963 h 2856"/>
              <a:gd name="T34" fmla="*/ 7966562 w 7104"/>
              <a:gd name="T35" fmla="*/ 347663 h 2856"/>
              <a:gd name="T36" fmla="*/ 7715672 w 7104"/>
              <a:gd name="T37" fmla="*/ 360363 h 2856"/>
              <a:gd name="T38" fmla="*/ 7467958 w 7104"/>
              <a:gd name="T39" fmla="*/ 371475 h 2856"/>
              <a:gd name="T40" fmla="*/ 7221831 w 7104"/>
              <a:gd name="T41" fmla="*/ 379413 h 2856"/>
              <a:gd name="T42" fmla="*/ 6975704 w 7104"/>
              <a:gd name="T43" fmla="*/ 385763 h 2856"/>
              <a:gd name="T44" fmla="*/ 6732754 w 7104"/>
              <a:gd name="T45" fmla="*/ 392113 h 2856"/>
              <a:gd name="T46" fmla="*/ 6491391 w 7104"/>
              <a:gd name="T47" fmla="*/ 395288 h 2856"/>
              <a:gd name="T48" fmla="*/ 6251616 w 7104"/>
              <a:gd name="T49" fmla="*/ 398463 h 2856"/>
              <a:gd name="T50" fmla="*/ 6015017 w 7104"/>
              <a:gd name="T51" fmla="*/ 400050 h 2856"/>
              <a:gd name="T52" fmla="*/ 5780005 w 7104"/>
              <a:gd name="T53" fmla="*/ 398463 h 2856"/>
              <a:gd name="T54" fmla="*/ 5548170 w 7104"/>
              <a:gd name="T55" fmla="*/ 398463 h 2856"/>
              <a:gd name="T56" fmla="*/ 5317923 w 7104"/>
              <a:gd name="T57" fmla="*/ 395288 h 2856"/>
              <a:gd name="T58" fmla="*/ 5092439 w 7104"/>
              <a:gd name="T59" fmla="*/ 390525 h 2856"/>
              <a:gd name="T60" fmla="*/ 4868543 w 7104"/>
              <a:gd name="T61" fmla="*/ 385763 h 2856"/>
              <a:gd name="T62" fmla="*/ 4649411 w 7104"/>
              <a:gd name="T63" fmla="*/ 381000 h 2856"/>
              <a:gd name="T64" fmla="*/ 4431867 w 7104"/>
              <a:gd name="T65" fmla="*/ 373063 h 2856"/>
              <a:gd name="T66" fmla="*/ 4217498 w 7104"/>
              <a:gd name="T67" fmla="*/ 365125 h 2856"/>
              <a:gd name="T68" fmla="*/ 4007894 w 7104"/>
              <a:gd name="T69" fmla="*/ 357188 h 2856"/>
              <a:gd name="T70" fmla="*/ 3598212 w 7104"/>
              <a:gd name="T71" fmla="*/ 336550 h 2856"/>
              <a:gd name="T72" fmla="*/ 3205997 w 7104"/>
              <a:gd name="T73" fmla="*/ 314325 h 2856"/>
              <a:gd name="T74" fmla="*/ 2829662 w 7104"/>
              <a:gd name="T75" fmla="*/ 290513 h 2856"/>
              <a:gd name="T76" fmla="*/ 2472381 w 7104"/>
              <a:gd name="T77" fmla="*/ 265113 h 2856"/>
              <a:gd name="T78" fmla="*/ 2132568 w 7104"/>
              <a:gd name="T79" fmla="*/ 238125 h 2856"/>
              <a:gd name="T80" fmla="*/ 1816573 w 7104"/>
              <a:gd name="T81" fmla="*/ 209550 h 2856"/>
              <a:gd name="T82" fmla="*/ 1519633 w 7104"/>
              <a:gd name="T83" fmla="*/ 180975 h 2856"/>
              <a:gd name="T84" fmla="*/ 1246512 w 7104"/>
              <a:gd name="T85" fmla="*/ 152400 h 2856"/>
              <a:gd name="T86" fmla="*/ 995622 w 7104"/>
              <a:gd name="T87" fmla="*/ 125413 h 2856"/>
              <a:gd name="T88" fmla="*/ 773314 w 7104"/>
              <a:gd name="T89" fmla="*/ 100013 h 2856"/>
              <a:gd name="T90" fmla="*/ 573237 w 7104"/>
              <a:gd name="T91" fmla="*/ 76200 h 2856"/>
              <a:gd name="T92" fmla="*/ 403330 w 7104"/>
              <a:gd name="T93" fmla="*/ 55563 h 2856"/>
              <a:gd name="T94" fmla="*/ 262006 w 7104"/>
              <a:gd name="T95" fmla="*/ 36513 h 2856"/>
              <a:gd name="T96" fmla="*/ 66692 w 7104"/>
              <a:gd name="T97" fmla="*/ 9525 h 2856"/>
              <a:gd name="T98" fmla="*/ 0 w 7104"/>
              <a:gd name="T99" fmla="*/ 0 h 2856"/>
              <a:gd name="T100" fmla="*/ 0 w 7104"/>
              <a:gd name="T101" fmla="*/ 0 h 285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7104" h="2856">
                <a:moveTo>
                  <a:pt x="0" y="0"/>
                </a:moveTo>
                <a:lnTo>
                  <a:pt x="0" y="2856"/>
                </a:lnTo>
                <a:lnTo>
                  <a:pt x="7104" y="2856"/>
                </a:lnTo>
                <a:lnTo>
                  <a:pt x="7104" y="1"/>
                </a:lnTo>
                <a:lnTo>
                  <a:pt x="6943" y="26"/>
                </a:lnTo>
                <a:lnTo>
                  <a:pt x="6782" y="50"/>
                </a:lnTo>
                <a:lnTo>
                  <a:pt x="6621" y="73"/>
                </a:lnTo>
                <a:lnTo>
                  <a:pt x="6459" y="93"/>
                </a:lnTo>
                <a:lnTo>
                  <a:pt x="6298" y="113"/>
                </a:lnTo>
                <a:lnTo>
                  <a:pt x="6136" y="132"/>
                </a:lnTo>
                <a:lnTo>
                  <a:pt x="5976" y="148"/>
                </a:lnTo>
                <a:lnTo>
                  <a:pt x="5814" y="163"/>
                </a:lnTo>
                <a:lnTo>
                  <a:pt x="5653" y="177"/>
                </a:lnTo>
                <a:lnTo>
                  <a:pt x="5494" y="189"/>
                </a:lnTo>
                <a:lnTo>
                  <a:pt x="5334" y="201"/>
                </a:lnTo>
                <a:lnTo>
                  <a:pt x="5175" y="211"/>
                </a:lnTo>
                <a:lnTo>
                  <a:pt x="5017" y="219"/>
                </a:lnTo>
                <a:lnTo>
                  <a:pt x="4859" y="227"/>
                </a:lnTo>
                <a:lnTo>
                  <a:pt x="4703" y="234"/>
                </a:lnTo>
                <a:lnTo>
                  <a:pt x="4548" y="239"/>
                </a:lnTo>
                <a:lnTo>
                  <a:pt x="4393" y="243"/>
                </a:lnTo>
                <a:lnTo>
                  <a:pt x="4240" y="247"/>
                </a:lnTo>
                <a:lnTo>
                  <a:pt x="4088" y="249"/>
                </a:lnTo>
                <a:lnTo>
                  <a:pt x="3937" y="251"/>
                </a:lnTo>
                <a:lnTo>
                  <a:pt x="3788" y="252"/>
                </a:lnTo>
                <a:lnTo>
                  <a:pt x="3640" y="251"/>
                </a:lnTo>
                <a:lnTo>
                  <a:pt x="3494" y="251"/>
                </a:lnTo>
                <a:lnTo>
                  <a:pt x="3349" y="249"/>
                </a:lnTo>
                <a:lnTo>
                  <a:pt x="3207" y="246"/>
                </a:lnTo>
                <a:lnTo>
                  <a:pt x="3066" y="243"/>
                </a:lnTo>
                <a:lnTo>
                  <a:pt x="2928" y="240"/>
                </a:lnTo>
                <a:lnTo>
                  <a:pt x="2791" y="235"/>
                </a:lnTo>
                <a:lnTo>
                  <a:pt x="2656" y="230"/>
                </a:lnTo>
                <a:lnTo>
                  <a:pt x="2524" y="225"/>
                </a:lnTo>
                <a:lnTo>
                  <a:pt x="2266" y="212"/>
                </a:lnTo>
                <a:lnTo>
                  <a:pt x="2019" y="198"/>
                </a:lnTo>
                <a:lnTo>
                  <a:pt x="1782" y="183"/>
                </a:lnTo>
                <a:lnTo>
                  <a:pt x="1557" y="167"/>
                </a:lnTo>
                <a:lnTo>
                  <a:pt x="1343" y="150"/>
                </a:lnTo>
                <a:lnTo>
                  <a:pt x="1144" y="132"/>
                </a:lnTo>
                <a:lnTo>
                  <a:pt x="957" y="114"/>
                </a:lnTo>
                <a:lnTo>
                  <a:pt x="785" y="96"/>
                </a:lnTo>
                <a:lnTo>
                  <a:pt x="627" y="79"/>
                </a:lnTo>
                <a:lnTo>
                  <a:pt x="487" y="63"/>
                </a:lnTo>
                <a:lnTo>
                  <a:pt x="361" y="48"/>
                </a:lnTo>
                <a:lnTo>
                  <a:pt x="254" y="35"/>
                </a:lnTo>
                <a:lnTo>
                  <a:pt x="165" y="23"/>
                </a:lnTo>
                <a:lnTo>
                  <a:pt x="42" y="6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Freeform 5"/>
          <p:cNvSpPr>
            <a:spLocks/>
          </p:cNvSpPr>
          <p:nvPr/>
        </p:nvSpPr>
        <p:spPr bwMode="auto">
          <a:xfrm rot="21010068">
            <a:off x="8493125" y="1797050"/>
            <a:ext cx="3300413" cy="441325"/>
          </a:xfrm>
          <a:custGeom>
            <a:avLst/>
            <a:gdLst>
              <a:gd name="T0" fmla="*/ 28052 w 10000"/>
              <a:gd name="T1" fmla="*/ 211004 h 5291"/>
              <a:gd name="T2" fmla="*/ 3286405 w 10000"/>
              <a:gd name="T3" fmla="*/ 440924 h 5291"/>
              <a:gd name="T4" fmla="*/ 3300266 w 10000"/>
              <a:gd name="T5" fmla="*/ 0 h 5291"/>
              <a:gd name="T6" fmla="*/ 3300266 w 10000"/>
              <a:gd name="T7" fmla="*/ 0 h 5291"/>
              <a:gd name="T8" fmla="*/ 3190367 w 10000"/>
              <a:gd name="T9" fmla="*/ 17000 h 5291"/>
              <a:gd name="T10" fmla="*/ 3080468 w 10000"/>
              <a:gd name="T11" fmla="*/ 33334 h 5291"/>
              <a:gd name="T12" fmla="*/ 2970569 w 10000"/>
              <a:gd name="T13" fmla="*/ 49167 h 5291"/>
              <a:gd name="T14" fmla="*/ 2860341 w 10000"/>
              <a:gd name="T15" fmla="*/ 62751 h 5291"/>
              <a:gd name="T16" fmla="*/ 2750112 w 10000"/>
              <a:gd name="T17" fmla="*/ 76418 h 5291"/>
              <a:gd name="T18" fmla="*/ 2639883 w 10000"/>
              <a:gd name="T19" fmla="*/ 89251 h 5291"/>
              <a:gd name="T20" fmla="*/ 2530974 w 10000"/>
              <a:gd name="T21" fmla="*/ 100168 h 5291"/>
              <a:gd name="T22" fmla="*/ 2420085 w 10000"/>
              <a:gd name="T23" fmla="*/ 110419 h 5291"/>
              <a:gd name="T24" fmla="*/ 2310186 w 10000"/>
              <a:gd name="T25" fmla="*/ 120002 h 5291"/>
              <a:gd name="T26" fmla="*/ 2202268 w 10000"/>
              <a:gd name="T27" fmla="*/ 128169 h 5291"/>
              <a:gd name="T28" fmla="*/ 2092369 w 10000"/>
              <a:gd name="T29" fmla="*/ 136336 h 5291"/>
              <a:gd name="T30" fmla="*/ 1984450 w 10000"/>
              <a:gd name="T31" fmla="*/ 143252 h 5291"/>
              <a:gd name="T32" fmla="*/ 1876531 w 10000"/>
              <a:gd name="T33" fmla="*/ 148669 h 5291"/>
              <a:gd name="T34" fmla="*/ 1768613 w 10000"/>
              <a:gd name="T35" fmla="*/ 154169 h 5291"/>
              <a:gd name="T36" fmla="*/ 1662014 w 10000"/>
              <a:gd name="T37" fmla="*/ 158836 h 5291"/>
              <a:gd name="T38" fmla="*/ 1556735 w 10000"/>
              <a:gd name="T39" fmla="*/ 162336 h 5291"/>
              <a:gd name="T40" fmla="*/ 1450797 w 10000"/>
              <a:gd name="T41" fmla="*/ 165003 h 5291"/>
              <a:gd name="T42" fmla="*/ 1346179 w 10000"/>
              <a:gd name="T43" fmla="*/ 167753 h 5291"/>
              <a:gd name="T44" fmla="*/ 1242880 w 10000"/>
              <a:gd name="T45" fmla="*/ 169086 h 5291"/>
              <a:gd name="T46" fmla="*/ 1139912 w 10000"/>
              <a:gd name="T47" fmla="*/ 170503 h 5291"/>
              <a:gd name="T48" fmla="*/ 1037934 w 10000"/>
              <a:gd name="T49" fmla="*/ 171086 h 5291"/>
              <a:gd name="T50" fmla="*/ 936946 w 10000"/>
              <a:gd name="T51" fmla="*/ 170503 h 5291"/>
              <a:gd name="T52" fmla="*/ 837277 w 10000"/>
              <a:gd name="T53" fmla="*/ 170503 h 5291"/>
              <a:gd name="T54" fmla="*/ 738600 w 10000"/>
              <a:gd name="T55" fmla="*/ 169086 h 5291"/>
              <a:gd name="T56" fmla="*/ 641242 w 10000"/>
              <a:gd name="T57" fmla="*/ 167003 h 5291"/>
              <a:gd name="T58" fmla="*/ 545534 w 10000"/>
              <a:gd name="T59" fmla="*/ 165003 h 5291"/>
              <a:gd name="T60" fmla="*/ 451476 w 10000"/>
              <a:gd name="T61" fmla="*/ 162919 h 5291"/>
              <a:gd name="T62" fmla="*/ 358079 w 10000"/>
              <a:gd name="T63" fmla="*/ 159586 h 5291"/>
              <a:gd name="T64" fmla="*/ 266001 w 10000"/>
              <a:gd name="T65" fmla="*/ 156086 h 5291"/>
              <a:gd name="T66" fmla="*/ 175904 w 10000"/>
              <a:gd name="T67" fmla="*/ 152753 h 5291"/>
              <a:gd name="T68" fmla="*/ 0 w 10000"/>
              <a:gd name="T69" fmla="*/ 143836 h 5291"/>
              <a:gd name="T70" fmla="*/ 28052 w 10000"/>
              <a:gd name="T71" fmla="*/ 211004 h 5291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4386263" y="2603500"/>
            <a:ext cx="31750" cy="3424238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777163" y="2603500"/>
            <a:ext cx="0" cy="3424238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044098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5" y="973668"/>
            <a:ext cx="8827958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255" y="2603501"/>
            <a:ext cx="3129983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3897" y="2603501"/>
            <a:ext cx="314619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755" y="2595032"/>
            <a:ext cx="3161852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5255" y="3179764"/>
            <a:ext cx="3129983" cy="284729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3897" y="3179764"/>
            <a:ext cx="3146199" cy="284729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755" y="3179764"/>
            <a:ext cx="3161852" cy="284729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48BC3-F3E1-4B89-998C-A0D0623B8CA8}" type="datetimeFigureOut">
              <a:rPr lang="en-US">
                <a:solidFill>
                  <a:srgbClr val="B01513"/>
                </a:solidFill>
              </a:rPr>
              <a:pPr>
                <a:defRPr/>
              </a:pPr>
              <a:t>1/22/2017</a:t>
            </a:fld>
            <a:endParaRPr lang="en-US">
              <a:solidFill>
                <a:srgbClr val="B01513"/>
              </a:solidFill>
            </a:endParaRPr>
          </a:p>
        </p:txBody>
      </p:sp>
      <p:sp>
        <p:nvSpPr>
          <p:cNvPr id="21" name="Footer Placeholder 7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B01513"/>
              </a:solidFill>
            </a:endParaRPr>
          </a:p>
        </p:txBody>
      </p:sp>
      <p:sp>
        <p:nvSpPr>
          <p:cNvPr id="22" name="Slide Number Placeholder 8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56011-5923-4D9B-8D6A-23AF2B147FCC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7078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/>
          </p:cNvSpPr>
          <p:nvPr/>
        </p:nvSpPr>
        <p:spPr bwMode="auto">
          <a:xfrm rot="21010068">
            <a:off x="8493125" y="1797050"/>
            <a:ext cx="3300413" cy="441325"/>
          </a:xfrm>
          <a:custGeom>
            <a:avLst/>
            <a:gdLst>
              <a:gd name="T0" fmla="*/ 28052 w 10000"/>
              <a:gd name="T1" fmla="*/ 211004 h 5291"/>
              <a:gd name="T2" fmla="*/ 3286405 w 10000"/>
              <a:gd name="T3" fmla="*/ 440924 h 5291"/>
              <a:gd name="T4" fmla="*/ 3300266 w 10000"/>
              <a:gd name="T5" fmla="*/ 0 h 5291"/>
              <a:gd name="T6" fmla="*/ 3300266 w 10000"/>
              <a:gd name="T7" fmla="*/ 0 h 5291"/>
              <a:gd name="T8" fmla="*/ 3190367 w 10000"/>
              <a:gd name="T9" fmla="*/ 17000 h 5291"/>
              <a:gd name="T10" fmla="*/ 3080468 w 10000"/>
              <a:gd name="T11" fmla="*/ 33334 h 5291"/>
              <a:gd name="T12" fmla="*/ 2970569 w 10000"/>
              <a:gd name="T13" fmla="*/ 49167 h 5291"/>
              <a:gd name="T14" fmla="*/ 2860341 w 10000"/>
              <a:gd name="T15" fmla="*/ 62751 h 5291"/>
              <a:gd name="T16" fmla="*/ 2750112 w 10000"/>
              <a:gd name="T17" fmla="*/ 76418 h 5291"/>
              <a:gd name="T18" fmla="*/ 2639883 w 10000"/>
              <a:gd name="T19" fmla="*/ 89251 h 5291"/>
              <a:gd name="T20" fmla="*/ 2530974 w 10000"/>
              <a:gd name="T21" fmla="*/ 100168 h 5291"/>
              <a:gd name="T22" fmla="*/ 2420085 w 10000"/>
              <a:gd name="T23" fmla="*/ 110419 h 5291"/>
              <a:gd name="T24" fmla="*/ 2310186 w 10000"/>
              <a:gd name="T25" fmla="*/ 120002 h 5291"/>
              <a:gd name="T26" fmla="*/ 2202268 w 10000"/>
              <a:gd name="T27" fmla="*/ 128169 h 5291"/>
              <a:gd name="T28" fmla="*/ 2092369 w 10000"/>
              <a:gd name="T29" fmla="*/ 136336 h 5291"/>
              <a:gd name="T30" fmla="*/ 1984450 w 10000"/>
              <a:gd name="T31" fmla="*/ 143252 h 5291"/>
              <a:gd name="T32" fmla="*/ 1876531 w 10000"/>
              <a:gd name="T33" fmla="*/ 148669 h 5291"/>
              <a:gd name="T34" fmla="*/ 1768613 w 10000"/>
              <a:gd name="T35" fmla="*/ 154169 h 5291"/>
              <a:gd name="T36" fmla="*/ 1662014 w 10000"/>
              <a:gd name="T37" fmla="*/ 158836 h 5291"/>
              <a:gd name="T38" fmla="*/ 1556735 w 10000"/>
              <a:gd name="T39" fmla="*/ 162336 h 5291"/>
              <a:gd name="T40" fmla="*/ 1450797 w 10000"/>
              <a:gd name="T41" fmla="*/ 165003 h 5291"/>
              <a:gd name="T42" fmla="*/ 1346179 w 10000"/>
              <a:gd name="T43" fmla="*/ 167753 h 5291"/>
              <a:gd name="T44" fmla="*/ 1242880 w 10000"/>
              <a:gd name="T45" fmla="*/ 169086 h 5291"/>
              <a:gd name="T46" fmla="*/ 1139912 w 10000"/>
              <a:gd name="T47" fmla="*/ 170503 h 5291"/>
              <a:gd name="T48" fmla="*/ 1037934 w 10000"/>
              <a:gd name="T49" fmla="*/ 171086 h 5291"/>
              <a:gd name="T50" fmla="*/ 936946 w 10000"/>
              <a:gd name="T51" fmla="*/ 170503 h 5291"/>
              <a:gd name="T52" fmla="*/ 837277 w 10000"/>
              <a:gd name="T53" fmla="*/ 170503 h 5291"/>
              <a:gd name="T54" fmla="*/ 738600 w 10000"/>
              <a:gd name="T55" fmla="*/ 169086 h 5291"/>
              <a:gd name="T56" fmla="*/ 641242 w 10000"/>
              <a:gd name="T57" fmla="*/ 167003 h 5291"/>
              <a:gd name="T58" fmla="*/ 545534 w 10000"/>
              <a:gd name="T59" fmla="*/ 165003 h 5291"/>
              <a:gd name="T60" fmla="*/ 451476 w 10000"/>
              <a:gd name="T61" fmla="*/ 162919 h 5291"/>
              <a:gd name="T62" fmla="*/ 358079 w 10000"/>
              <a:gd name="T63" fmla="*/ 159586 h 5291"/>
              <a:gd name="T64" fmla="*/ 266001 w 10000"/>
              <a:gd name="T65" fmla="*/ 156086 h 5291"/>
              <a:gd name="T66" fmla="*/ 175904 w 10000"/>
              <a:gd name="T67" fmla="*/ 152753 h 5291"/>
              <a:gd name="T68" fmla="*/ 0 w 10000"/>
              <a:gd name="T69" fmla="*/ 143836 h 5291"/>
              <a:gd name="T70" fmla="*/ 28052 w 10000"/>
              <a:gd name="T71" fmla="*/ 211004 h 5291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Freeform 5"/>
          <p:cNvSpPr>
            <a:spLocks/>
          </p:cNvSpPr>
          <p:nvPr/>
        </p:nvSpPr>
        <p:spPr bwMode="auto">
          <a:xfrm>
            <a:off x="460375" y="1703388"/>
            <a:ext cx="11279188" cy="4687887"/>
          </a:xfrm>
          <a:custGeom>
            <a:avLst/>
            <a:gdLst>
              <a:gd name="T0" fmla="*/ 0 w 7104"/>
              <a:gd name="T1" fmla="*/ 0 h 2856"/>
              <a:gd name="T2" fmla="*/ 0 w 7104"/>
              <a:gd name="T3" fmla="*/ 4688045 h 2856"/>
              <a:gd name="T4" fmla="*/ 11280538 w 7104"/>
              <a:gd name="T5" fmla="*/ 4688045 h 2856"/>
              <a:gd name="T6" fmla="*/ 11280538 w 7104"/>
              <a:gd name="T7" fmla="*/ 1641 h 2856"/>
              <a:gd name="T8" fmla="*/ 11280538 w 7104"/>
              <a:gd name="T9" fmla="*/ 1641 h 2856"/>
              <a:gd name="T10" fmla="*/ 11024884 w 7104"/>
              <a:gd name="T11" fmla="*/ 42678 h 2856"/>
              <a:gd name="T12" fmla="*/ 10769230 w 7104"/>
              <a:gd name="T13" fmla="*/ 82074 h 2856"/>
              <a:gd name="T14" fmla="*/ 10513576 w 7104"/>
              <a:gd name="T15" fmla="*/ 119827 h 2856"/>
              <a:gd name="T16" fmla="*/ 10256334 w 7104"/>
              <a:gd name="T17" fmla="*/ 152657 h 2856"/>
              <a:gd name="T18" fmla="*/ 10000680 w 7104"/>
              <a:gd name="T19" fmla="*/ 185486 h 2856"/>
              <a:gd name="T20" fmla="*/ 9743438 w 7104"/>
              <a:gd name="T21" fmla="*/ 216674 h 2856"/>
              <a:gd name="T22" fmla="*/ 9489371 w 7104"/>
              <a:gd name="T23" fmla="*/ 242938 h 2856"/>
              <a:gd name="T24" fmla="*/ 9232129 w 7104"/>
              <a:gd name="T25" fmla="*/ 267560 h 2856"/>
              <a:gd name="T26" fmla="*/ 8976475 w 7104"/>
              <a:gd name="T27" fmla="*/ 290541 h 2856"/>
              <a:gd name="T28" fmla="*/ 8723997 w 7104"/>
              <a:gd name="T29" fmla="*/ 310238 h 2856"/>
              <a:gd name="T30" fmla="*/ 8469931 w 7104"/>
              <a:gd name="T31" fmla="*/ 329936 h 2856"/>
              <a:gd name="T32" fmla="*/ 8217453 w 7104"/>
              <a:gd name="T33" fmla="*/ 346351 h 2856"/>
              <a:gd name="T34" fmla="*/ 7966562 w 7104"/>
              <a:gd name="T35" fmla="*/ 359482 h 2856"/>
              <a:gd name="T36" fmla="*/ 7715672 w 7104"/>
              <a:gd name="T37" fmla="*/ 372614 h 2856"/>
              <a:gd name="T38" fmla="*/ 7467958 w 7104"/>
              <a:gd name="T39" fmla="*/ 384105 h 2856"/>
              <a:gd name="T40" fmla="*/ 7221831 w 7104"/>
              <a:gd name="T41" fmla="*/ 392312 h 2856"/>
              <a:gd name="T42" fmla="*/ 6975704 w 7104"/>
              <a:gd name="T43" fmla="*/ 398878 h 2856"/>
              <a:gd name="T44" fmla="*/ 6732754 w 7104"/>
              <a:gd name="T45" fmla="*/ 405444 h 2856"/>
              <a:gd name="T46" fmla="*/ 6491391 w 7104"/>
              <a:gd name="T47" fmla="*/ 408727 h 2856"/>
              <a:gd name="T48" fmla="*/ 6251616 w 7104"/>
              <a:gd name="T49" fmla="*/ 412010 h 2856"/>
              <a:gd name="T50" fmla="*/ 6015017 w 7104"/>
              <a:gd name="T51" fmla="*/ 413651 h 2856"/>
              <a:gd name="T52" fmla="*/ 5780005 w 7104"/>
              <a:gd name="T53" fmla="*/ 412010 h 2856"/>
              <a:gd name="T54" fmla="*/ 5548170 w 7104"/>
              <a:gd name="T55" fmla="*/ 412010 h 2856"/>
              <a:gd name="T56" fmla="*/ 5317923 w 7104"/>
              <a:gd name="T57" fmla="*/ 408727 h 2856"/>
              <a:gd name="T58" fmla="*/ 5092439 w 7104"/>
              <a:gd name="T59" fmla="*/ 403802 h 2856"/>
              <a:gd name="T60" fmla="*/ 4868543 w 7104"/>
              <a:gd name="T61" fmla="*/ 398878 h 2856"/>
              <a:gd name="T62" fmla="*/ 4649411 w 7104"/>
              <a:gd name="T63" fmla="*/ 393953 h 2856"/>
              <a:gd name="T64" fmla="*/ 4431867 w 7104"/>
              <a:gd name="T65" fmla="*/ 385746 h 2856"/>
              <a:gd name="T66" fmla="*/ 4217498 w 7104"/>
              <a:gd name="T67" fmla="*/ 377539 h 2856"/>
              <a:gd name="T68" fmla="*/ 4007894 w 7104"/>
              <a:gd name="T69" fmla="*/ 369331 h 2856"/>
              <a:gd name="T70" fmla="*/ 3598212 w 7104"/>
              <a:gd name="T71" fmla="*/ 347992 h 2856"/>
              <a:gd name="T72" fmla="*/ 3205997 w 7104"/>
              <a:gd name="T73" fmla="*/ 325012 h 2856"/>
              <a:gd name="T74" fmla="*/ 2829662 w 7104"/>
              <a:gd name="T75" fmla="*/ 300389 h 2856"/>
              <a:gd name="T76" fmla="*/ 2472381 w 7104"/>
              <a:gd name="T77" fmla="*/ 274126 h 2856"/>
              <a:gd name="T78" fmla="*/ 2132568 w 7104"/>
              <a:gd name="T79" fmla="*/ 246221 h 2856"/>
              <a:gd name="T80" fmla="*/ 1816573 w 7104"/>
              <a:gd name="T81" fmla="*/ 216674 h 2856"/>
              <a:gd name="T82" fmla="*/ 1519633 w 7104"/>
              <a:gd name="T83" fmla="*/ 187128 h 2856"/>
              <a:gd name="T84" fmla="*/ 1246512 w 7104"/>
              <a:gd name="T85" fmla="*/ 157581 h 2856"/>
              <a:gd name="T86" fmla="*/ 995622 w 7104"/>
              <a:gd name="T87" fmla="*/ 129676 h 2856"/>
              <a:gd name="T88" fmla="*/ 773314 w 7104"/>
              <a:gd name="T89" fmla="*/ 103413 h 2856"/>
              <a:gd name="T90" fmla="*/ 573237 w 7104"/>
              <a:gd name="T91" fmla="*/ 78791 h 2856"/>
              <a:gd name="T92" fmla="*/ 403330 w 7104"/>
              <a:gd name="T93" fmla="*/ 57452 h 2856"/>
              <a:gd name="T94" fmla="*/ 262006 w 7104"/>
              <a:gd name="T95" fmla="*/ 37754 h 2856"/>
              <a:gd name="T96" fmla="*/ 66692 w 7104"/>
              <a:gd name="T97" fmla="*/ 9849 h 2856"/>
              <a:gd name="T98" fmla="*/ 0 w 7104"/>
              <a:gd name="T99" fmla="*/ 0 h 2856"/>
              <a:gd name="T100" fmla="*/ 0 w 7104"/>
              <a:gd name="T101" fmla="*/ 0 h 285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7104" h="2856">
                <a:moveTo>
                  <a:pt x="0" y="0"/>
                </a:moveTo>
                <a:lnTo>
                  <a:pt x="0" y="2856"/>
                </a:lnTo>
                <a:lnTo>
                  <a:pt x="7104" y="2856"/>
                </a:lnTo>
                <a:lnTo>
                  <a:pt x="7104" y="1"/>
                </a:lnTo>
                <a:lnTo>
                  <a:pt x="6943" y="26"/>
                </a:lnTo>
                <a:lnTo>
                  <a:pt x="6782" y="50"/>
                </a:lnTo>
                <a:lnTo>
                  <a:pt x="6621" y="73"/>
                </a:lnTo>
                <a:lnTo>
                  <a:pt x="6459" y="93"/>
                </a:lnTo>
                <a:lnTo>
                  <a:pt x="6298" y="113"/>
                </a:lnTo>
                <a:lnTo>
                  <a:pt x="6136" y="132"/>
                </a:lnTo>
                <a:lnTo>
                  <a:pt x="5976" y="148"/>
                </a:lnTo>
                <a:lnTo>
                  <a:pt x="5814" y="163"/>
                </a:lnTo>
                <a:lnTo>
                  <a:pt x="5653" y="177"/>
                </a:lnTo>
                <a:lnTo>
                  <a:pt x="5494" y="189"/>
                </a:lnTo>
                <a:lnTo>
                  <a:pt x="5334" y="201"/>
                </a:lnTo>
                <a:lnTo>
                  <a:pt x="5175" y="211"/>
                </a:lnTo>
                <a:lnTo>
                  <a:pt x="5017" y="219"/>
                </a:lnTo>
                <a:lnTo>
                  <a:pt x="4859" y="227"/>
                </a:lnTo>
                <a:lnTo>
                  <a:pt x="4703" y="234"/>
                </a:lnTo>
                <a:lnTo>
                  <a:pt x="4548" y="239"/>
                </a:lnTo>
                <a:lnTo>
                  <a:pt x="4393" y="243"/>
                </a:lnTo>
                <a:lnTo>
                  <a:pt x="4240" y="247"/>
                </a:lnTo>
                <a:lnTo>
                  <a:pt x="4088" y="249"/>
                </a:lnTo>
                <a:lnTo>
                  <a:pt x="3937" y="251"/>
                </a:lnTo>
                <a:lnTo>
                  <a:pt x="3788" y="252"/>
                </a:lnTo>
                <a:lnTo>
                  <a:pt x="3640" y="251"/>
                </a:lnTo>
                <a:lnTo>
                  <a:pt x="3494" y="251"/>
                </a:lnTo>
                <a:lnTo>
                  <a:pt x="3349" y="249"/>
                </a:lnTo>
                <a:lnTo>
                  <a:pt x="3207" y="246"/>
                </a:lnTo>
                <a:lnTo>
                  <a:pt x="3066" y="243"/>
                </a:lnTo>
                <a:lnTo>
                  <a:pt x="2928" y="240"/>
                </a:lnTo>
                <a:lnTo>
                  <a:pt x="2791" y="235"/>
                </a:lnTo>
                <a:lnTo>
                  <a:pt x="2656" y="230"/>
                </a:lnTo>
                <a:lnTo>
                  <a:pt x="2524" y="225"/>
                </a:lnTo>
                <a:lnTo>
                  <a:pt x="2266" y="212"/>
                </a:lnTo>
                <a:lnTo>
                  <a:pt x="2019" y="198"/>
                </a:lnTo>
                <a:lnTo>
                  <a:pt x="1782" y="183"/>
                </a:lnTo>
                <a:lnTo>
                  <a:pt x="1557" y="167"/>
                </a:lnTo>
                <a:lnTo>
                  <a:pt x="1343" y="150"/>
                </a:lnTo>
                <a:lnTo>
                  <a:pt x="1144" y="132"/>
                </a:lnTo>
                <a:lnTo>
                  <a:pt x="957" y="114"/>
                </a:lnTo>
                <a:lnTo>
                  <a:pt x="785" y="96"/>
                </a:lnTo>
                <a:lnTo>
                  <a:pt x="627" y="79"/>
                </a:lnTo>
                <a:lnTo>
                  <a:pt x="487" y="63"/>
                </a:lnTo>
                <a:lnTo>
                  <a:pt x="361" y="48"/>
                </a:lnTo>
                <a:lnTo>
                  <a:pt x="254" y="35"/>
                </a:lnTo>
                <a:lnTo>
                  <a:pt x="165" y="23"/>
                </a:lnTo>
                <a:lnTo>
                  <a:pt x="42" y="6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4384675" y="2603500"/>
            <a:ext cx="0" cy="3462338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808913" y="2603500"/>
            <a:ext cx="0" cy="3462338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044098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5" y="973668"/>
            <a:ext cx="8827958" cy="706964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255" y="4532845"/>
            <a:ext cx="3051233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0055" y="4532842"/>
            <a:ext cx="30512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5512" y="4532842"/>
            <a:ext cx="30512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5255" y="5109108"/>
            <a:ext cx="3051233" cy="9179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055" y="5109108"/>
            <a:ext cx="3051233" cy="91257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5512" y="5109108"/>
            <a:ext cx="3051233" cy="91794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/>
          </p:cNvSpPr>
          <p:nvPr>
            <p:ph type="pic" idx="15"/>
          </p:nvPr>
        </p:nvSpPr>
        <p:spPr>
          <a:xfrm>
            <a:off x="1334900" y="2610916"/>
            <a:ext cx="2691943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30" name="Picture Placeholder 2"/>
          <p:cNvSpPr>
            <a:spLocks noGrp="1"/>
          </p:cNvSpPr>
          <p:nvPr>
            <p:ph type="pic" idx="21"/>
          </p:nvPr>
        </p:nvSpPr>
        <p:spPr>
          <a:xfrm>
            <a:off x="4749700" y="2603500"/>
            <a:ext cx="26919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31" name="Picture Placeholder 2"/>
          <p:cNvSpPr>
            <a:spLocks noGrp="1"/>
          </p:cNvSpPr>
          <p:nvPr>
            <p:ph type="pic" idx="22"/>
          </p:nvPr>
        </p:nvSpPr>
        <p:spPr>
          <a:xfrm>
            <a:off x="8165157" y="2603500"/>
            <a:ext cx="26919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B7366-7CC3-46A0-89CD-7988CD57D818}" type="datetimeFigureOut">
              <a:rPr lang="en-US">
                <a:solidFill>
                  <a:srgbClr val="B01513"/>
                </a:solidFill>
              </a:rPr>
              <a:pPr>
                <a:defRPr/>
              </a:pPr>
              <a:t>1/22/2017</a:t>
            </a:fld>
            <a:endParaRPr lang="en-US">
              <a:solidFill>
                <a:srgbClr val="B01513"/>
              </a:solidFill>
            </a:endParaRPr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B01513"/>
              </a:solidFill>
            </a:endParaRPr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0C8A1-B7E8-42CC-B1F3-38BBA4C55C19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6863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 rot="21010068">
            <a:off x="8493125" y="1797050"/>
            <a:ext cx="3300413" cy="441325"/>
          </a:xfrm>
          <a:custGeom>
            <a:avLst/>
            <a:gdLst>
              <a:gd name="T0" fmla="*/ 28052 w 10000"/>
              <a:gd name="T1" fmla="*/ 211004 h 5291"/>
              <a:gd name="T2" fmla="*/ 3286405 w 10000"/>
              <a:gd name="T3" fmla="*/ 440924 h 5291"/>
              <a:gd name="T4" fmla="*/ 3300266 w 10000"/>
              <a:gd name="T5" fmla="*/ 0 h 5291"/>
              <a:gd name="T6" fmla="*/ 3300266 w 10000"/>
              <a:gd name="T7" fmla="*/ 0 h 5291"/>
              <a:gd name="T8" fmla="*/ 3190367 w 10000"/>
              <a:gd name="T9" fmla="*/ 17000 h 5291"/>
              <a:gd name="T10" fmla="*/ 3080468 w 10000"/>
              <a:gd name="T11" fmla="*/ 33334 h 5291"/>
              <a:gd name="T12" fmla="*/ 2970569 w 10000"/>
              <a:gd name="T13" fmla="*/ 49167 h 5291"/>
              <a:gd name="T14" fmla="*/ 2860341 w 10000"/>
              <a:gd name="T15" fmla="*/ 62751 h 5291"/>
              <a:gd name="T16" fmla="*/ 2750112 w 10000"/>
              <a:gd name="T17" fmla="*/ 76418 h 5291"/>
              <a:gd name="T18" fmla="*/ 2639883 w 10000"/>
              <a:gd name="T19" fmla="*/ 89251 h 5291"/>
              <a:gd name="T20" fmla="*/ 2530974 w 10000"/>
              <a:gd name="T21" fmla="*/ 100168 h 5291"/>
              <a:gd name="T22" fmla="*/ 2420085 w 10000"/>
              <a:gd name="T23" fmla="*/ 110419 h 5291"/>
              <a:gd name="T24" fmla="*/ 2310186 w 10000"/>
              <a:gd name="T25" fmla="*/ 120002 h 5291"/>
              <a:gd name="T26" fmla="*/ 2202268 w 10000"/>
              <a:gd name="T27" fmla="*/ 128169 h 5291"/>
              <a:gd name="T28" fmla="*/ 2092369 w 10000"/>
              <a:gd name="T29" fmla="*/ 136336 h 5291"/>
              <a:gd name="T30" fmla="*/ 1984450 w 10000"/>
              <a:gd name="T31" fmla="*/ 143252 h 5291"/>
              <a:gd name="T32" fmla="*/ 1876531 w 10000"/>
              <a:gd name="T33" fmla="*/ 148669 h 5291"/>
              <a:gd name="T34" fmla="*/ 1768613 w 10000"/>
              <a:gd name="T35" fmla="*/ 154169 h 5291"/>
              <a:gd name="T36" fmla="*/ 1662014 w 10000"/>
              <a:gd name="T37" fmla="*/ 158836 h 5291"/>
              <a:gd name="T38" fmla="*/ 1556735 w 10000"/>
              <a:gd name="T39" fmla="*/ 162336 h 5291"/>
              <a:gd name="T40" fmla="*/ 1450797 w 10000"/>
              <a:gd name="T41" fmla="*/ 165003 h 5291"/>
              <a:gd name="T42" fmla="*/ 1346179 w 10000"/>
              <a:gd name="T43" fmla="*/ 167753 h 5291"/>
              <a:gd name="T44" fmla="*/ 1242880 w 10000"/>
              <a:gd name="T45" fmla="*/ 169086 h 5291"/>
              <a:gd name="T46" fmla="*/ 1139912 w 10000"/>
              <a:gd name="T47" fmla="*/ 170503 h 5291"/>
              <a:gd name="T48" fmla="*/ 1037934 w 10000"/>
              <a:gd name="T49" fmla="*/ 171086 h 5291"/>
              <a:gd name="T50" fmla="*/ 936946 w 10000"/>
              <a:gd name="T51" fmla="*/ 170503 h 5291"/>
              <a:gd name="T52" fmla="*/ 837277 w 10000"/>
              <a:gd name="T53" fmla="*/ 170503 h 5291"/>
              <a:gd name="T54" fmla="*/ 738600 w 10000"/>
              <a:gd name="T55" fmla="*/ 169086 h 5291"/>
              <a:gd name="T56" fmla="*/ 641242 w 10000"/>
              <a:gd name="T57" fmla="*/ 167003 h 5291"/>
              <a:gd name="T58" fmla="*/ 545534 w 10000"/>
              <a:gd name="T59" fmla="*/ 165003 h 5291"/>
              <a:gd name="T60" fmla="*/ 451476 w 10000"/>
              <a:gd name="T61" fmla="*/ 162919 h 5291"/>
              <a:gd name="T62" fmla="*/ 358079 w 10000"/>
              <a:gd name="T63" fmla="*/ 159586 h 5291"/>
              <a:gd name="T64" fmla="*/ 266001 w 10000"/>
              <a:gd name="T65" fmla="*/ 156086 h 5291"/>
              <a:gd name="T66" fmla="*/ 175904 w 10000"/>
              <a:gd name="T67" fmla="*/ 152753 h 5291"/>
              <a:gd name="T68" fmla="*/ 0 w 10000"/>
              <a:gd name="T69" fmla="*/ 143836 h 5291"/>
              <a:gd name="T70" fmla="*/ 28052 w 10000"/>
              <a:gd name="T71" fmla="*/ 211004 h 5291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reeform 5"/>
          <p:cNvSpPr>
            <a:spLocks/>
          </p:cNvSpPr>
          <p:nvPr/>
        </p:nvSpPr>
        <p:spPr bwMode="auto">
          <a:xfrm>
            <a:off x="460375" y="1866900"/>
            <a:ext cx="11279188" cy="4533900"/>
          </a:xfrm>
          <a:custGeom>
            <a:avLst/>
            <a:gdLst>
              <a:gd name="T0" fmla="*/ 0 w 7104"/>
              <a:gd name="T1" fmla="*/ 0 h 2856"/>
              <a:gd name="T2" fmla="*/ 0 w 7104"/>
              <a:gd name="T3" fmla="*/ 4533900 h 2856"/>
              <a:gd name="T4" fmla="*/ 11280538 w 7104"/>
              <a:gd name="T5" fmla="*/ 4533900 h 2856"/>
              <a:gd name="T6" fmla="*/ 11280538 w 7104"/>
              <a:gd name="T7" fmla="*/ 1588 h 2856"/>
              <a:gd name="T8" fmla="*/ 11280538 w 7104"/>
              <a:gd name="T9" fmla="*/ 1588 h 2856"/>
              <a:gd name="T10" fmla="*/ 11024884 w 7104"/>
              <a:gd name="T11" fmla="*/ 41275 h 2856"/>
              <a:gd name="T12" fmla="*/ 10769230 w 7104"/>
              <a:gd name="T13" fmla="*/ 79375 h 2856"/>
              <a:gd name="T14" fmla="*/ 10513576 w 7104"/>
              <a:gd name="T15" fmla="*/ 115888 h 2856"/>
              <a:gd name="T16" fmla="*/ 10256334 w 7104"/>
              <a:gd name="T17" fmla="*/ 147638 h 2856"/>
              <a:gd name="T18" fmla="*/ 10000680 w 7104"/>
              <a:gd name="T19" fmla="*/ 179388 h 2856"/>
              <a:gd name="T20" fmla="*/ 9743438 w 7104"/>
              <a:gd name="T21" fmla="*/ 209550 h 2856"/>
              <a:gd name="T22" fmla="*/ 9489371 w 7104"/>
              <a:gd name="T23" fmla="*/ 234950 h 2856"/>
              <a:gd name="T24" fmla="*/ 9232129 w 7104"/>
              <a:gd name="T25" fmla="*/ 258763 h 2856"/>
              <a:gd name="T26" fmla="*/ 8976475 w 7104"/>
              <a:gd name="T27" fmla="*/ 280988 h 2856"/>
              <a:gd name="T28" fmla="*/ 8723997 w 7104"/>
              <a:gd name="T29" fmla="*/ 300038 h 2856"/>
              <a:gd name="T30" fmla="*/ 8469931 w 7104"/>
              <a:gd name="T31" fmla="*/ 319088 h 2856"/>
              <a:gd name="T32" fmla="*/ 8217453 w 7104"/>
              <a:gd name="T33" fmla="*/ 334963 h 2856"/>
              <a:gd name="T34" fmla="*/ 7966562 w 7104"/>
              <a:gd name="T35" fmla="*/ 347663 h 2856"/>
              <a:gd name="T36" fmla="*/ 7715672 w 7104"/>
              <a:gd name="T37" fmla="*/ 360363 h 2856"/>
              <a:gd name="T38" fmla="*/ 7467958 w 7104"/>
              <a:gd name="T39" fmla="*/ 371475 h 2856"/>
              <a:gd name="T40" fmla="*/ 7221831 w 7104"/>
              <a:gd name="T41" fmla="*/ 379413 h 2856"/>
              <a:gd name="T42" fmla="*/ 6975704 w 7104"/>
              <a:gd name="T43" fmla="*/ 385763 h 2856"/>
              <a:gd name="T44" fmla="*/ 6732754 w 7104"/>
              <a:gd name="T45" fmla="*/ 392113 h 2856"/>
              <a:gd name="T46" fmla="*/ 6491391 w 7104"/>
              <a:gd name="T47" fmla="*/ 395288 h 2856"/>
              <a:gd name="T48" fmla="*/ 6251616 w 7104"/>
              <a:gd name="T49" fmla="*/ 398463 h 2856"/>
              <a:gd name="T50" fmla="*/ 6015017 w 7104"/>
              <a:gd name="T51" fmla="*/ 400050 h 2856"/>
              <a:gd name="T52" fmla="*/ 5780005 w 7104"/>
              <a:gd name="T53" fmla="*/ 398463 h 2856"/>
              <a:gd name="T54" fmla="*/ 5548170 w 7104"/>
              <a:gd name="T55" fmla="*/ 398463 h 2856"/>
              <a:gd name="T56" fmla="*/ 5317923 w 7104"/>
              <a:gd name="T57" fmla="*/ 395288 h 2856"/>
              <a:gd name="T58" fmla="*/ 5092439 w 7104"/>
              <a:gd name="T59" fmla="*/ 390525 h 2856"/>
              <a:gd name="T60" fmla="*/ 4868543 w 7104"/>
              <a:gd name="T61" fmla="*/ 385763 h 2856"/>
              <a:gd name="T62" fmla="*/ 4649411 w 7104"/>
              <a:gd name="T63" fmla="*/ 381000 h 2856"/>
              <a:gd name="T64" fmla="*/ 4431867 w 7104"/>
              <a:gd name="T65" fmla="*/ 373063 h 2856"/>
              <a:gd name="T66" fmla="*/ 4217498 w 7104"/>
              <a:gd name="T67" fmla="*/ 365125 h 2856"/>
              <a:gd name="T68" fmla="*/ 4007894 w 7104"/>
              <a:gd name="T69" fmla="*/ 357188 h 2856"/>
              <a:gd name="T70" fmla="*/ 3598212 w 7104"/>
              <a:gd name="T71" fmla="*/ 336550 h 2856"/>
              <a:gd name="T72" fmla="*/ 3205997 w 7104"/>
              <a:gd name="T73" fmla="*/ 314325 h 2856"/>
              <a:gd name="T74" fmla="*/ 2829662 w 7104"/>
              <a:gd name="T75" fmla="*/ 290513 h 2856"/>
              <a:gd name="T76" fmla="*/ 2472381 w 7104"/>
              <a:gd name="T77" fmla="*/ 265113 h 2856"/>
              <a:gd name="T78" fmla="*/ 2132568 w 7104"/>
              <a:gd name="T79" fmla="*/ 238125 h 2856"/>
              <a:gd name="T80" fmla="*/ 1816573 w 7104"/>
              <a:gd name="T81" fmla="*/ 209550 h 2856"/>
              <a:gd name="T82" fmla="*/ 1519633 w 7104"/>
              <a:gd name="T83" fmla="*/ 180975 h 2856"/>
              <a:gd name="T84" fmla="*/ 1246512 w 7104"/>
              <a:gd name="T85" fmla="*/ 152400 h 2856"/>
              <a:gd name="T86" fmla="*/ 995622 w 7104"/>
              <a:gd name="T87" fmla="*/ 125413 h 2856"/>
              <a:gd name="T88" fmla="*/ 773314 w 7104"/>
              <a:gd name="T89" fmla="*/ 100013 h 2856"/>
              <a:gd name="T90" fmla="*/ 573237 w 7104"/>
              <a:gd name="T91" fmla="*/ 76200 h 2856"/>
              <a:gd name="T92" fmla="*/ 403330 w 7104"/>
              <a:gd name="T93" fmla="*/ 55563 h 2856"/>
              <a:gd name="T94" fmla="*/ 262006 w 7104"/>
              <a:gd name="T95" fmla="*/ 36513 h 2856"/>
              <a:gd name="T96" fmla="*/ 66692 w 7104"/>
              <a:gd name="T97" fmla="*/ 9525 h 2856"/>
              <a:gd name="T98" fmla="*/ 0 w 7104"/>
              <a:gd name="T99" fmla="*/ 0 h 2856"/>
              <a:gd name="T100" fmla="*/ 0 w 7104"/>
              <a:gd name="T101" fmla="*/ 0 h 285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7104" h="2856">
                <a:moveTo>
                  <a:pt x="0" y="0"/>
                </a:moveTo>
                <a:lnTo>
                  <a:pt x="0" y="2856"/>
                </a:lnTo>
                <a:lnTo>
                  <a:pt x="7104" y="2856"/>
                </a:lnTo>
                <a:lnTo>
                  <a:pt x="7104" y="1"/>
                </a:lnTo>
                <a:lnTo>
                  <a:pt x="6943" y="26"/>
                </a:lnTo>
                <a:lnTo>
                  <a:pt x="6782" y="50"/>
                </a:lnTo>
                <a:lnTo>
                  <a:pt x="6621" y="73"/>
                </a:lnTo>
                <a:lnTo>
                  <a:pt x="6459" y="93"/>
                </a:lnTo>
                <a:lnTo>
                  <a:pt x="6298" y="113"/>
                </a:lnTo>
                <a:lnTo>
                  <a:pt x="6136" y="132"/>
                </a:lnTo>
                <a:lnTo>
                  <a:pt x="5976" y="148"/>
                </a:lnTo>
                <a:lnTo>
                  <a:pt x="5814" y="163"/>
                </a:lnTo>
                <a:lnTo>
                  <a:pt x="5653" y="177"/>
                </a:lnTo>
                <a:lnTo>
                  <a:pt x="5494" y="189"/>
                </a:lnTo>
                <a:lnTo>
                  <a:pt x="5334" y="201"/>
                </a:lnTo>
                <a:lnTo>
                  <a:pt x="5175" y="211"/>
                </a:lnTo>
                <a:lnTo>
                  <a:pt x="5017" y="219"/>
                </a:lnTo>
                <a:lnTo>
                  <a:pt x="4859" y="227"/>
                </a:lnTo>
                <a:lnTo>
                  <a:pt x="4703" y="234"/>
                </a:lnTo>
                <a:lnTo>
                  <a:pt x="4548" y="239"/>
                </a:lnTo>
                <a:lnTo>
                  <a:pt x="4393" y="243"/>
                </a:lnTo>
                <a:lnTo>
                  <a:pt x="4240" y="247"/>
                </a:lnTo>
                <a:lnTo>
                  <a:pt x="4088" y="249"/>
                </a:lnTo>
                <a:lnTo>
                  <a:pt x="3937" y="251"/>
                </a:lnTo>
                <a:lnTo>
                  <a:pt x="3788" y="252"/>
                </a:lnTo>
                <a:lnTo>
                  <a:pt x="3640" y="251"/>
                </a:lnTo>
                <a:lnTo>
                  <a:pt x="3494" y="251"/>
                </a:lnTo>
                <a:lnTo>
                  <a:pt x="3349" y="249"/>
                </a:lnTo>
                <a:lnTo>
                  <a:pt x="3207" y="246"/>
                </a:lnTo>
                <a:lnTo>
                  <a:pt x="3066" y="243"/>
                </a:lnTo>
                <a:lnTo>
                  <a:pt x="2928" y="240"/>
                </a:lnTo>
                <a:lnTo>
                  <a:pt x="2791" y="235"/>
                </a:lnTo>
                <a:lnTo>
                  <a:pt x="2656" y="230"/>
                </a:lnTo>
                <a:lnTo>
                  <a:pt x="2524" y="225"/>
                </a:lnTo>
                <a:lnTo>
                  <a:pt x="2266" y="212"/>
                </a:lnTo>
                <a:lnTo>
                  <a:pt x="2019" y="198"/>
                </a:lnTo>
                <a:lnTo>
                  <a:pt x="1782" y="183"/>
                </a:lnTo>
                <a:lnTo>
                  <a:pt x="1557" y="167"/>
                </a:lnTo>
                <a:lnTo>
                  <a:pt x="1343" y="150"/>
                </a:lnTo>
                <a:lnTo>
                  <a:pt x="1144" y="132"/>
                </a:lnTo>
                <a:lnTo>
                  <a:pt x="957" y="114"/>
                </a:lnTo>
                <a:lnTo>
                  <a:pt x="785" y="96"/>
                </a:lnTo>
                <a:lnTo>
                  <a:pt x="627" y="79"/>
                </a:lnTo>
                <a:lnTo>
                  <a:pt x="487" y="63"/>
                </a:lnTo>
                <a:lnTo>
                  <a:pt x="361" y="48"/>
                </a:lnTo>
                <a:lnTo>
                  <a:pt x="254" y="35"/>
                </a:lnTo>
                <a:lnTo>
                  <a:pt x="165" y="23"/>
                </a:lnTo>
                <a:lnTo>
                  <a:pt x="42" y="6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44098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5" y="973668"/>
            <a:ext cx="8827958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5255" y="2595033"/>
            <a:ext cx="8827958" cy="3424768"/>
          </a:xfrm>
        </p:spPr>
        <p:txBody>
          <a:bodyPr vert="eaVert" anchor="b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AC4B7-CEAD-4912-B986-82E23A55A835}" type="datetimeFigureOut">
              <a:rPr lang="en-US">
                <a:solidFill>
                  <a:srgbClr val="B01513"/>
                </a:solidFill>
              </a:rPr>
              <a:pPr>
                <a:defRPr/>
              </a:pPr>
              <a:t>1/22/2017</a:t>
            </a:fld>
            <a:endParaRPr lang="en-US">
              <a:solidFill>
                <a:srgbClr val="B01513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B01513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76D16-7C13-4CE4-BA86-E5829ADD0B19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40117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 rot="5101749">
            <a:off x="6296820" y="4577556"/>
            <a:ext cx="3300412" cy="441325"/>
          </a:xfrm>
          <a:custGeom>
            <a:avLst/>
            <a:gdLst>
              <a:gd name="T0" fmla="*/ 28045 w 10000"/>
              <a:gd name="T1" fmla="*/ 211059 h 5291"/>
              <a:gd name="T2" fmla="*/ 3285549 w 10000"/>
              <a:gd name="T3" fmla="*/ 441039 h 5291"/>
              <a:gd name="T4" fmla="*/ 3299407 w 10000"/>
              <a:gd name="T5" fmla="*/ 0 h 5291"/>
              <a:gd name="T6" fmla="*/ 3299407 w 10000"/>
              <a:gd name="T7" fmla="*/ 0 h 5291"/>
              <a:gd name="T8" fmla="*/ 3189537 w 10000"/>
              <a:gd name="T9" fmla="*/ 17005 h 5291"/>
              <a:gd name="T10" fmla="*/ 3079666 w 10000"/>
              <a:gd name="T11" fmla="*/ 33343 h 5291"/>
              <a:gd name="T12" fmla="*/ 2969796 w 10000"/>
              <a:gd name="T13" fmla="*/ 49180 h 5291"/>
              <a:gd name="T14" fmla="*/ 2859596 w 10000"/>
              <a:gd name="T15" fmla="*/ 62767 h 5291"/>
              <a:gd name="T16" fmla="*/ 2749396 w 10000"/>
              <a:gd name="T17" fmla="*/ 76438 h 5291"/>
              <a:gd name="T18" fmla="*/ 2639196 w 10000"/>
              <a:gd name="T19" fmla="*/ 89275 h 5291"/>
              <a:gd name="T20" fmla="*/ 2530315 w 10000"/>
              <a:gd name="T21" fmla="*/ 100194 h 5291"/>
              <a:gd name="T22" fmla="*/ 2419455 w 10000"/>
              <a:gd name="T23" fmla="*/ 110447 h 5291"/>
              <a:gd name="T24" fmla="*/ 2309585 w 10000"/>
              <a:gd name="T25" fmla="*/ 120033 h 5291"/>
              <a:gd name="T26" fmla="*/ 2201694 w 10000"/>
              <a:gd name="T27" fmla="*/ 128202 h 5291"/>
              <a:gd name="T28" fmla="*/ 2091824 w 10000"/>
              <a:gd name="T29" fmla="*/ 136371 h 5291"/>
              <a:gd name="T30" fmla="*/ 1983933 w 10000"/>
              <a:gd name="T31" fmla="*/ 143290 h 5291"/>
              <a:gd name="T32" fmla="*/ 1876043 w 10000"/>
              <a:gd name="T33" fmla="*/ 148708 h 5291"/>
              <a:gd name="T34" fmla="*/ 1768152 w 10000"/>
              <a:gd name="T35" fmla="*/ 154209 h 5291"/>
              <a:gd name="T36" fmla="*/ 1661581 w 10000"/>
              <a:gd name="T37" fmla="*/ 158877 h 5291"/>
              <a:gd name="T38" fmla="*/ 1556330 w 10000"/>
              <a:gd name="T39" fmla="*/ 162378 h 5291"/>
              <a:gd name="T40" fmla="*/ 1450419 w 10000"/>
              <a:gd name="T41" fmla="*/ 165046 h 5291"/>
              <a:gd name="T42" fmla="*/ 1345828 w 10000"/>
              <a:gd name="T43" fmla="*/ 167797 h 5291"/>
              <a:gd name="T44" fmla="*/ 1242557 w 10000"/>
              <a:gd name="T45" fmla="*/ 169130 h 5291"/>
              <a:gd name="T46" fmla="*/ 1139615 w 10000"/>
              <a:gd name="T47" fmla="*/ 170547 h 5291"/>
              <a:gd name="T48" fmla="*/ 1037664 w 10000"/>
              <a:gd name="T49" fmla="*/ 171131 h 5291"/>
              <a:gd name="T50" fmla="*/ 936702 w 10000"/>
              <a:gd name="T51" fmla="*/ 170547 h 5291"/>
              <a:gd name="T52" fmla="*/ 837060 w 10000"/>
              <a:gd name="T53" fmla="*/ 170547 h 5291"/>
              <a:gd name="T54" fmla="*/ 738407 w 10000"/>
              <a:gd name="T55" fmla="*/ 169130 h 5291"/>
              <a:gd name="T56" fmla="*/ 641075 w 10000"/>
              <a:gd name="T57" fmla="*/ 167046 h 5291"/>
              <a:gd name="T58" fmla="*/ 545392 w 10000"/>
              <a:gd name="T59" fmla="*/ 165046 h 5291"/>
              <a:gd name="T60" fmla="*/ 451359 w 10000"/>
              <a:gd name="T61" fmla="*/ 162962 h 5291"/>
              <a:gd name="T62" fmla="*/ 357986 w 10000"/>
              <a:gd name="T63" fmla="*/ 159628 h 5291"/>
              <a:gd name="T64" fmla="*/ 265932 w 10000"/>
              <a:gd name="T65" fmla="*/ 156127 h 5291"/>
              <a:gd name="T66" fmla="*/ 175858 w 10000"/>
              <a:gd name="T67" fmla="*/ 152792 h 5291"/>
              <a:gd name="T68" fmla="*/ 0 w 10000"/>
              <a:gd name="T69" fmla="*/ 143873 h 5291"/>
              <a:gd name="T70" fmla="*/ 28045 w 10000"/>
              <a:gd name="T71" fmla="*/ 211059 h 5291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14338" y="401638"/>
            <a:ext cx="6513512" cy="605472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 rot="5400000">
            <a:off x="4450556" y="2801145"/>
            <a:ext cx="6054725" cy="1255712"/>
          </a:xfrm>
          <a:custGeom>
            <a:avLst/>
            <a:gdLst>
              <a:gd name="T0" fmla="*/ 0 w 10000"/>
              <a:gd name="T1" fmla="*/ 0 h 8000"/>
              <a:gd name="T2" fmla="*/ 0 w 10000"/>
              <a:gd name="T3" fmla="*/ 1250179 h 8000"/>
              <a:gd name="T4" fmla="*/ 6053670 w 10000"/>
              <a:gd name="T5" fmla="*/ 1254885 h 8000"/>
              <a:gd name="T6" fmla="*/ 6053670 w 10000"/>
              <a:gd name="T7" fmla="*/ 1098 h 8000"/>
              <a:gd name="T8" fmla="*/ 6053670 w 10000"/>
              <a:gd name="T9" fmla="*/ 1098 h 8000"/>
              <a:gd name="T10" fmla="*/ 5916252 w 10000"/>
              <a:gd name="T11" fmla="*/ 24470 h 8000"/>
              <a:gd name="T12" fmla="*/ 5779439 w 10000"/>
              <a:gd name="T13" fmla="*/ 46744 h 8000"/>
              <a:gd name="T14" fmla="*/ 5642020 w 10000"/>
              <a:gd name="T15" fmla="*/ 68548 h 8000"/>
              <a:gd name="T16" fmla="*/ 5503997 w 10000"/>
              <a:gd name="T17" fmla="*/ 87215 h 8000"/>
              <a:gd name="T18" fmla="*/ 5366578 w 10000"/>
              <a:gd name="T19" fmla="*/ 106038 h 8000"/>
              <a:gd name="T20" fmla="*/ 5228555 w 10000"/>
              <a:gd name="T21" fmla="*/ 123606 h 8000"/>
              <a:gd name="T22" fmla="*/ 5092347 w 10000"/>
              <a:gd name="T23" fmla="*/ 138665 h 8000"/>
              <a:gd name="T24" fmla="*/ 4954324 w 10000"/>
              <a:gd name="T25" fmla="*/ 152939 h 8000"/>
              <a:gd name="T26" fmla="*/ 4816905 w 10000"/>
              <a:gd name="T27" fmla="*/ 165959 h 8000"/>
              <a:gd name="T28" fmla="*/ 4681908 w 10000"/>
              <a:gd name="T29" fmla="*/ 177253 h 8000"/>
              <a:gd name="T30" fmla="*/ 4545095 w 10000"/>
              <a:gd name="T31" fmla="*/ 188546 h 8000"/>
              <a:gd name="T32" fmla="*/ 4410099 w 10000"/>
              <a:gd name="T33" fmla="*/ 197958 h 8000"/>
              <a:gd name="T34" fmla="*/ 4275102 w 10000"/>
              <a:gd name="T35" fmla="*/ 205331 h 8000"/>
              <a:gd name="T36" fmla="*/ 4140710 w 10000"/>
              <a:gd name="T37" fmla="*/ 213017 h 8000"/>
              <a:gd name="T38" fmla="*/ 4007530 w 10000"/>
              <a:gd name="T39" fmla="*/ 219448 h 8000"/>
              <a:gd name="T40" fmla="*/ 3875560 w 10000"/>
              <a:gd name="T41" fmla="*/ 223997 h 8000"/>
              <a:gd name="T42" fmla="*/ 3743590 w 10000"/>
              <a:gd name="T43" fmla="*/ 227918 h 8000"/>
              <a:gd name="T44" fmla="*/ 3612830 w 10000"/>
              <a:gd name="T45" fmla="*/ 231683 h 8000"/>
              <a:gd name="T46" fmla="*/ 3483887 w 10000"/>
              <a:gd name="T47" fmla="*/ 233409 h 8000"/>
              <a:gd name="T48" fmla="*/ 3354944 w 10000"/>
              <a:gd name="T49" fmla="*/ 235291 h 8000"/>
              <a:gd name="T50" fmla="*/ 3227817 w 10000"/>
              <a:gd name="T51" fmla="*/ 236232 h 8000"/>
              <a:gd name="T52" fmla="*/ 3101901 w 10000"/>
              <a:gd name="T53" fmla="*/ 235291 h 8000"/>
              <a:gd name="T54" fmla="*/ 2977195 w 10000"/>
              <a:gd name="T55" fmla="*/ 235291 h 8000"/>
              <a:gd name="T56" fmla="*/ 2853700 w 10000"/>
              <a:gd name="T57" fmla="*/ 233409 h 8000"/>
              <a:gd name="T58" fmla="*/ 2732627 w 10000"/>
              <a:gd name="T59" fmla="*/ 230585 h 8000"/>
              <a:gd name="T60" fmla="*/ 2612764 w 10000"/>
              <a:gd name="T61" fmla="*/ 227918 h 8000"/>
              <a:gd name="T62" fmla="*/ 2495323 w 10000"/>
              <a:gd name="T63" fmla="*/ 224938 h 8000"/>
              <a:gd name="T64" fmla="*/ 2378487 w 10000"/>
              <a:gd name="T65" fmla="*/ 220389 h 8000"/>
              <a:gd name="T66" fmla="*/ 2263467 w 10000"/>
              <a:gd name="T67" fmla="*/ 215526 h 8000"/>
              <a:gd name="T68" fmla="*/ 2150869 w 10000"/>
              <a:gd name="T69" fmla="*/ 211134 h 8000"/>
              <a:gd name="T70" fmla="*/ 1931121 w 10000"/>
              <a:gd name="T71" fmla="*/ 198742 h 8000"/>
              <a:gd name="T72" fmla="*/ 1720453 w 10000"/>
              <a:gd name="T73" fmla="*/ 185566 h 8000"/>
              <a:gd name="T74" fmla="*/ 1518260 w 10000"/>
              <a:gd name="T75" fmla="*/ 171762 h 8000"/>
              <a:gd name="T76" fmla="*/ 1326964 w 10000"/>
              <a:gd name="T77" fmla="*/ 156547 h 8000"/>
              <a:gd name="T78" fmla="*/ 1144144 w 10000"/>
              <a:gd name="T79" fmla="*/ 140704 h 8000"/>
              <a:gd name="T80" fmla="*/ 974641 w 10000"/>
              <a:gd name="T81" fmla="*/ 123606 h 8000"/>
              <a:gd name="T82" fmla="*/ 815429 w 10000"/>
              <a:gd name="T83" fmla="*/ 106822 h 8000"/>
              <a:gd name="T84" fmla="*/ 668931 w 10000"/>
              <a:gd name="T85" fmla="*/ 90038 h 8000"/>
              <a:gd name="T86" fmla="*/ 534539 w 10000"/>
              <a:gd name="T87" fmla="*/ 74195 h 8000"/>
              <a:gd name="T88" fmla="*/ 415282 w 10000"/>
              <a:gd name="T89" fmla="*/ 59136 h 8000"/>
              <a:gd name="T90" fmla="*/ 307526 w 10000"/>
              <a:gd name="T91" fmla="*/ 44862 h 8000"/>
              <a:gd name="T92" fmla="*/ 216721 w 10000"/>
              <a:gd name="T93" fmla="*/ 32941 h 8000"/>
              <a:gd name="T94" fmla="*/ 140445 w 10000"/>
              <a:gd name="T95" fmla="*/ 21647 h 8000"/>
              <a:gd name="T96" fmla="*/ 35717 w 10000"/>
              <a:gd name="T97" fmla="*/ 5490 h 8000"/>
              <a:gd name="T98" fmla="*/ 0 w 10000"/>
              <a:gd name="T99" fmla="*/ 0 h 8000"/>
              <a:gd name="T100" fmla="*/ 0 w 10000"/>
              <a:gd name="T101" fmla="*/ 0 h 8000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2352338" y="3859213"/>
            <a:ext cx="185737" cy="3683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44098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8990" y="1278466"/>
            <a:ext cx="1441943" cy="4748591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5255" y="1278466"/>
            <a:ext cx="6257655" cy="474859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3E10B-727E-4E18-B824-262F1A542968}" type="datetimeFigureOut">
              <a:rPr lang="en-US">
                <a:solidFill>
                  <a:srgbClr val="B01513"/>
                </a:solidFill>
              </a:rPr>
              <a:pPr>
                <a:defRPr/>
              </a:pPr>
              <a:t>1/22/2017</a:t>
            </a:fld>
            <a:endParaRPr lang="en-US">
              <a:solidFill>
                <a:srgbClr val="B01513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B01513"/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63B03-ED0A-4A47-B167-1C4CE72E4364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955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 rot="21010068">
            <a:off x="8493125" y="1797050"/>
            <a:ext cx="3300413" cy="441325"/>
          </a:xfrm>
          <a:custGeom>
            <a:avLst/>
            <a:gdLst>
              <a:gd name="T0" fmla="*/ 28052 w 10000"/>
              <a:gd name="T1" fmla="*/ 211004 h 5291"/>
              <a:gd name="T2" fmla="*/ 3286405 w 10000"/>
              <a:gd name="T3" fmla="*/ 440924 h 5291"/>
              <a:gd name="T4" fmla="*/ 3300266 w 10000"/>
              <a:gd name="T5" fmla="*/ 0 h 5291"/>
              <a:gd name="T6" fmla="*/ 3300266 w 10000"/>
              <a:gd name="T7" fmla="*/ 0 h 5291"/>
              <a:gd name="T8" fmla="*/ 3190367 w 10000"/>
              <a:gd name="T9" fmla="*/ 17000 h 5291"/>
              <a:gd name="T10" fmla="*/ 3080468 w 10000"/>
              <a:gd name="T11" fmla="*/ 33334 h 5291"/>
              <a:gd name="T12" fmla="*/ 2970569 w 10000"/>
              <a:gd name="T13" fmla="*/ 49167 h 5291"/>
              <a:gd name="T14" fmla="*/ 2860341 w 10000"/>
              <a:gd name="T15" fmla="*/ 62751 h 5291"/>
              <a:gd name="T16" fmla="*/ 2750112 w 10000"/>
              <a:gd name="T17" fmla="*/ 76418 h 5291"/>
              <a:gd name="T18" fmla="*/ 2639883 w 10000"/>
              <a:gd name="T19" fmla="*/ 89251 h 5291"/>
              <a:gd name="T20" fmla="*/ 2530974 w 10000"/>
              <a:gd name="T21" fmla="*/ 100168 h 5291"/>
              <a:gd name="T22" fmla="*/ 2420085 w 10000"/>
              <a:gd name="T23" fmla="*/ 110419 h 5291"/>
              <a:gd name="T24" fmla="*/ 2310186 w 10000"/>
              <a:gd name="T25" fmla="*/ 120002 h 5291"/>
              <a:gd name="T26" fmla="*/ 2202268 w 10000"/>
              <a:gd name="T27" fmla="*/ 128169 h 5291"/>
              <a:gd name="T28" fmla="*/ 2092369 w 10000"/>
              <a:gd name="T29" fmla="*/ 136336 h 5291"/>
              <a:gd name="T30" fmla="*/ 1984450 w 10000"/>
              <a:gd name="T31" fmla="*/ 143252 h 5291"/>
              <a:gd name="T32" fmla="*/ 1876531 w 10000"/>
              <a:gd name="T33" fmla="*/ 148669 h 5291"/>
              <a:gd name="T34" fmla="*/ 1768613 w 10000"/>
              <a:gd name="T35" fmla="*/ 154169 h 5291"/>
              <a:gd name="T36" fmla="*/ 1662014 w 10000"/>
              <a:gd name="T37" fmla="*/ 158836 h 5291"/>
              <a:gd name="T38" fmla="*/ 1556735 w 10000"/>
              <a:gd name="T39" fmla="*/ 162336 h 5291"/>
              <a:gd name="T40" fmla="*/ 1450797 w 10000"/>
              <a:gd name="T41" fmla="*/ 165003 h 5291"/>
              <a:gd name="T42" fmla="*/ 1346179 w 10000"/>
              <a:gd name="T43" fmla="*/ 167753 h 5291"/>
              <a:gd name="T44" fmla="*/ 1242880 w 10000"/>
              <a:gd name="T45" fmla="*/ 169086 h 5291"/>
              <a:gd name="T46" fmla="*/ 1139912 w 10000"/>
              <a:gd name="T47" fmla="*/ 170503 h 5291"/>
              <a:gd name="T48" fmla="*/ 1037934 w 10000"/>
              <a:gd name="T49" fmla="*/ 171086 h 5291"/>
              <a:gd name="T50" fmla="*/ 936946 w 10000"/>
              <a:gd name="T51" fmla="*/ 170503 h 5291"/>
              <a:gd name="T52" fmla="*/ 837277 w 10000"/>
              <a:gd name="T53" fmla="*/ 170503 h 5291"/>
              <a:gd name="T54" fmla="*/ 738600 w 10000"/>
              <a:gd name="T55" fmla="*/ 169086 h 5291"/>
              <a:gd name="T56" fmla="*/ 641242 w 10000"/>
              <a:gd name="T57" fmla="*/ 167003 h 5291"/>
              <a:gd name="T58" fmla="*/ 545534 w 10000"/>
              <a:gd name="T59" fmla="*/ 165003 h 5291"/>
              <a:gd name="T60" fmla="*/ 451476 w 10000"/>
              <a:gd name="T61" fmla="*/ 162919 h 5291"/>
              <a:gd name="T62" fmla="*/ 358079 w 10000"/>
              <a:gd name="T63" fmla="*/ 159586 h 5291"/>
              <a:gd name="T64" fmla="*/ 266001 w 10000"/>
              <a:gd name="T65" fmla="*/ 156086 h 5291"/>
              <a:gd name="T66" fmla="*/ 175904 w 10000"/>
              <a:gd name="T67" fmla="*/ 152753 h 5291"/>
              <a:gd name="T68" fmla="*/ 0 w 10000"/>
              <a:gd name="T69" fmla="*/ 143836 h 5291"/>
              <a:gd name="T70" fmla="*/ 28052 w 10000"/>
              <a:gd name="T71" fmla="*/ 211004 h 5291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reeform 5"/>
          <p:cNvSpPr>
            <a:spLocks/>
          </p:cNvSpPr>
          <p:nvPr/>
        </p:nvSpPr>
        <p:spPr bwMode="auto">
          <a:xfrm>
            <a:off x="460375" y="1866900"/>
            <a:ext cx="11279188" cy="4533900"/>
          </a:xfrm>
          <a:custGeom>
            <a:avLst/>
            <a:gdLst>
              <a:gd name="T0" fmla="*/ 0 w 7104"/>
              <a:gd name="T1" fmla="*/ 0 h 2856"/>
              <a:gd name="T2" fmla="*/ 0 w 7104"/>
              <a:gd name="T3" fmla="*/ 4533900 h 2856"/>
              <a:gd name="T4" fmla="*/ 11280538 w 7104"/>
              <a:gd name="T5" fmla="*/ 4533900 h 2856"/>
              <a:gd name="T6" fmla="*/ 11280538 w 7104"/>
              <a:gd name="T7" fmla="*/ 1588 h 2856"/>
              <a:gd name="T8" fmla="*/ 11280538 w 7104"/>
              <a:gd name="T9" fmla="*/ 1588 h 2856"/>
              <a:gd name="T10" fmla="*/ 11024884 w 7104"/>
              <a:gd name="T11" fmla="*/ 41275 h 2856"/>
              <a:gd name="T12" fmla="*/ 10769230 w 7104"/>
              <a:gd name="T13" fmla="*/ 79375 h 2856"/>
              <a:gd name="T14" fmla="*/ 10513576 w 7104"/>
              <a:gd name="T15" fmla="*/ 115888 h 2856"/>
              <a:gd name="T16" fmla="*/ 10256334 w 7104"/>
              <a:gd name="T17" fmla="*/ 147638 h 2856"/>
              <a:gd name="T18" fmla="*/ 10000680 w 7104"/>
              <a:gd name="T19" fmla="*/ 179388 h 2856"/>
              <a:gd name="T20" fmla="*/ 9743438 w 7104"/>
              <a:gd name="T21" fmla="*/ 209550 h 2856"/>
              <a:gd name="T22" fmla="*/ 9489371 w 7104"/>
              <a:gd name="T23" fmla="*/ 234950 h 2856"/>
              <a:gd name="T24" fmla="*/ 9232129 w 7104"/>
              <a:gd name="T25" fmla="*/ 258763 h 2856"/>
              <a:gd name="T26" fmla="*/ 8976475 w 7104"/>
              <a:gd name="T27" fmla="*/ 280988 h 2856"/>
              <a:gd name="T28" fmla="*/ 8723997 w 7104"/>
              <a:gd name="T29" fmla="*/ 300038 h 2856"/>
              <a:gd name="T30" fmla="*/ 8469931 w 7104"/>
              <a:gd name="T31" fmla="*/ 319088 h 2856"/>
              <a:gd name="T32" fmla="*/ 8217453 w 7104"/>
              <a:gd name="T33" fmla="*/ 334963 h 2856"/>
              <a:gd name="T34" fmla="*/ 7966562 w 7104"/>
              <a:gd name="T35" fmla="*/ 347663 h 2856"/>
              <a:gd name="T36" fmla="*/ 7715672 w 7104"/>
              <a:gd name="T37" fmla="*/ 360363 h 2856"/>
              <a:gd name="T38" fmla="*/ 7467958 w 7104"/>
              <a:gd name="T39" fmla="*/ 371475 h 2856"/>
              <a:gd name="T40" fmla="*/ 7221831 w 7104"/>
              <a:gd name="T41" fmla="*/ 379413 h 2856"/>
              <a:gd name="T42" fmla="*/ 6975704 w 7104"/>
              <a:gd name="T43" fmla="*/ 385763 h 2856"/>
              <a:gd name="T44" fmla="*/ 6732754 w 7104"/>
              <a:gd name="T45" fmla="*/ 392113 h 2856"/>
              <a:gd name="T46" fmla="*/ 6491391 w 7104"/>
              <a:gd name="T47" fmla="*/ 395288 h 2856"/>
              <a:gd name="T48" fmla="*/ 6251616 w 7104"/>
              <a:gd name="T49" fmla="*/ 398463 h 2856"/>
              <a:gd name="T50" fmla="*/ 6015017 w 7104"/>
              <a:gd name="T51" fmla="*/ 400050 h 2856"/>
              <a:gd name="T52" fmla="*/ 5780005 w 7104"/>
              <a:gd name="T53" fmla="*/ 398463 h 2856"/>
              <a:gd name="T54" fmla="*/ 5548170 w 7104"/>
              <a:gd name="T55" fmla="*/ 398463 h 2856"/>
              <a:gd name="T56" fmla="*/ 5317923 w 7104"/>
              <a:gd name="T57" fmla="*/ 395288 h 2856"/>
              <a:gd name="T58" fmla="*/ 5092439 w 7104"/>
              <a:gd name="T59" fmla="*/ 390525 h 2856"/>
              <a:gd name="T60" fmla="*/ 4868543 w 7104"/>
              <a:gd name="T61" fmla="*/ 385763 h 2856"/>
              <a:gd name="T62" fmla="*/ 4649411 w 7104"/>
              <a:gd name="T63" fmla="*/ 381000 h 2856"/>
              <a:gd name="T64" fmla="*/ 4431867 w 7104"/>
              <a:gd name="T65" fmla="*/ 373063 h 2856"/>
              <a:gd name="T66" fmla="*/ 4217498 w 7104"/>
              <a:gd name="T67" fmla="*/ 365125 h 2856"/>
              <a:gd name="T68" fmla="*/ 4007894 w 7104"/>
              <a:gd name="T69" fmla="*/ 357188 h 2856"/>
              <a:gd name="T70" fmla="*/ 3598212 w 7104"/>
              <a:gd name="T71" fmla="*/ 336550 h 2856"/>
              <a:gd name="T72" fmla="*/ 3205997 w 7104"/>
              <a:gd name="T73" fmla="*/ 314325 h 2856"/>
              <a:gd name="T74" fmla="*/ 2829662 w 7104"/>
              <a:gd name="T75" fmla="*/ 290513 h 2856"/>
              <a:gd name="T76" fmla="*/ 2472381 w 7104"/>
              <a:gd name="T77" fmla="*/ 265113 h 2856"/>
              <a:gd name="T78" fmla="*/ 2132568 w 7104"/>
              <a:gd name="T79" fmla="*/ 238125 h 2856"/>
              <a:gd name="T80" fmla="*/ 1816573 w 7104"/>
              <a:gd name="T81" fmla="*/ 209550 h 2856"/>
              <a:gd name="T82" fmla="*/ 1519633 w 7104"/>
              <a:gd name="T83" fmla="*/ 180975 h 2856"/>
              <a:gd name="T84" fmla="*/ 1246512 w 7104"/>
              <a:gd name="T85" fmla="*/ 152400 h 2856"/>
              <a:gd name="T86" fmla="*/ 995622 w 7104"/>
              <a:gd name="T87" fmla="*/ 125413 h 2856"/>
              <a:gd name="T88" fmla="*/ 773314 w 7104"/>
              <a:gd name="T89" fmla="*/ 100013 h 2856"/>
              <a:gd name="T90" fmla="*/ 573237 w 7104"/>
              <a:gd name="T91" fmla="*/ 76200 h 2856"/>
              <a:gd name="T92" fmla="*/ 403330 w 7104"/>
              <a:gd name="T93" fmla="*/ 55563 h 2856"/>
              <a:gd name="T94" fmla="*/ 262006 w 7104"/>
              <a:gd name="T95" fmla="*/ 36513 h 2856"/>
              <a:gd name="T96" fmla="*/ 66692 w 7104"/>
              <a:gd name="T97" fmla="*/ 9525 h 2856"/>
              <a:gd name="T98" fmla="*/ 0 w 7104"/>
              <a:gd name="T99" fmla="*/ 0 h 2856"/>
              <a:gd name="T100" fmla="*/ 0 w 7104"/>
              <a:gd name="T101" fmla="*/ 0 h 285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7104" h="2856">
                <a:moveTo>
                  <a:pt x="0" y="0"/>
                </a:moveTo>
                <a:lnTo>
                  <a:pt x="0" y="2856"/>
                </a:lnTo>
                <a:lnTo>
                  <a:pt x="7104" y="2856"/>
                </a:lnTo>
                <a:lnTo>
                  <a:pt x="7104" y="1"/>
                </a:lnTo>
                <a:lnTo>
                  <a:pt x="6943" y="26"/>
                </a:lnTo>
                <a:lnTo>
                  <a:pt x="6782" y="50"/>
                </a:lnTo>
                <a:lnTo>
                  <a:pt x="6621" y="73"/>
                </a:lnTo>
                <a:lnTo>
                  <a:pt x="6459" y="93"/>
                </a:lnTo>
                <a:lnTo>
                  <a:pt x="6298" y="113"/>
                </a:lnTo>
                <a:lnTo>
                  <a:pt x="6136" y="132"/>
                </a:lnTo>
                <a:lnTo>
                  <a:pt x="5976" y="148"/>
                </a:lnTo>
                <a:lnTo>
                  <a:pt x="5814" y="163"/>
                </a:lnTo>
                <a:lnTo>
                  <a:pt x="5653" y="177"/>
                </a:lnTo>
                <a:lnTo>
                  <a:pt x="5494" y="189"/>
                </a:lnTo>
                <a:lnTo>
                  <a:pt x="5334" y="201"/>
                </a:lnTo>
                <a:lnTo>
                  <a:pt x="5175" y="211"/>
                </a:lnTo>
                <a:lnTo>
                  <a:pt x="5017" y="219"/>
                </a:lnTo>
                <a:lnTo>
                  <a:pt x="4859" y="227"/>
                </a:lnTo>
                <a:lnTo>
                  <a:pt x="4703" y="234"/>
                </a:lnTo>
                <a:lnTo>
                  <a:pt x="4548" y="239"/>
                </a:lnTo>
                <a:lnTo>
                  <a:pt x="4393" y="243"/>
                </a:lnTo>
                <a:lnTo>
                  <a:pt x="4240" y="247"/>
                </a:lnTo>
                <a:lnTo>
                  <a:pt x="4088" y="249"/>
                </a:lnTo>
                <a:lnTo>
                  <a:pt x="3937" y="251"/>
                </a:lnTo>
                <a:lnTo>
                  <a:pt x="3788" y="252"/>
                </a:lnTo>
                <a:lnTo>
                  <a:pt x="3640" y="251"/>
                </a:lnTo>
                <a:lnTo>
                  <a:pt x="3494" y="251"/>
                </a:lnTo>
                <a:lnTo>
                  <a:pt x="3349" y="249"/>
                </a:lnTo>
                <a:lnTo>
                  <a:pt x="3207" y="246"/>
                </a:lnTo>
                <a:lnTo>
                  <a:pt x="3066" y="243"/>
                </a:lnTo>
                <a:lnTo>
                  <a:pt x="2928" y="240"/>
                </a:lnTo>
                <a:lnTo>
                  <a:pt x="2791" y="235"/>
                </a:lnTo>
                <a:lnTo>
                  <a:pt x="2656" y="230"/>
                </a:lnTo>
                <a:lnTo>
                  <a:pt x="2524" y="225"/>
                </a:lnTo>
                <a:lnTo>
                  <a:pt x="2266" y="212"/>
                </a:lnTo>
                <a:lnTo>
                  <a:pt x="2019" y="198"/>
                </a:lnTo>
                <a:lnTo>
                  <a:pt x="1782" y="183"/>
                </a:lnTo>
                <a:lnTo>
                  <a:pt x="1557" y="167"/>
                </a:lnTo>
                <a:lnTo>
                  <a:pt x="1343" y="150"/>
                </a:lnTo>
                <a:lnTo>
                  <a:pt x="1144" y="132"/>
                </a:lnTo>
                <a:lnTo>
                  <a:pt x="957" y="114"/>
                </a:lnTo>
                <a:lnTo>
                  <a:pt x="785" y="96"/>
                </a:lnTo>
                <a:lnTo>
                  <a:pt x="627" y="79"/>
                </a:lnTo>
                <a:lnTo>
                  <a:pt x="487" y="63"/>
                </a:lnTo>
                <a:lnTo>
                  <a:pt x="361" y="48"/>
                </a:lnTo>
                <a:lnTo>
                  <a:pt x="254" y="35"/>
                </a:lnTo>
                <a:lnTo>
                  <a:pt x="165" y="23"/>
                </a:lnTo>
                <a:lnTo>
                  <a:pt x="42" y="6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44098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5" y="973669"/>
            <a:ext cx="8827958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5255" y="2603500"/>
            <a:ext cx="8827958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7449D-D7E8-4E60-825E-AA1C99FB2BB2}" type="datetimeFigureOut">
              <a:rPr lang="en-US">
                <a:solidFill>
                  <a:srgbClr val="B01513"/>
                </a:solidFill>
              </a:rPr>
              <a:pPr>
                <a:defRPr/>
              </a:pPr>
              <a:t>1/22/2017</a:t>
            </a:fld>
            <a:endParaRPr lang="en-US">
              <a:solidFill>
                <a:srgbClr val="B01513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pPr>
              <a:defRPr/>
            </a:pPr>
            <a:endParaRPr lang="en-US">
              <a:solidFill>
                <a:srgbClr val="B01513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0CF6F-9443-49B1-BC56-81DE4F7687BE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634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 rot="16200000">
            <a:off x="3788569" y="2801144"/>
            <a:ext cx="6054725" cy="1255713"/>
          </a:xfrm>
          <a:custGeom>
            <a:avLst/>
            <a:gdLst>
              <a:gd name="T0" fmla="*/ 0 w 10000"/>
              <a:gd name="T1" fmla="*/ 0 h 8000"/>
              <a:gd name="T2" fmla="*/ 0 w 10000"/>
              <a:gd name="T3" fmla="*/ 1250179 h 8000"/>
              <a:gd name="T4" fmla="*/ 6053670 w 10000"/>
              <a:gd name="T5" fmla="*/ 1254885 h 8000"/>
              <a:gd name="T6" fmla="*/ 6053670 w 10000"/>
              <a:gd name="T7" fmla="*/ 1098 h 8000"/>
              <a:gd name="T8" fmla="*/ 6053670 w 10000"/>
              <a:gd name="T9" fmla="*/ 1098 h 8000"/>
              <a:gd name="T10" fmla="*/ 5916252 w 10000"/>
              <a:gd name="T11" fmla="*/ 24470 h 8000"/>
              <a:gd name="T12" fmla="*/ 5779439 w 10000"/>
              <a:gd name="T13" fmla="*/ 46744 h 8000"/>
              <a:gd name="T14" fmla="*/ 5642020 w 10000"/>
              <a:gd name="T15" fmla="*/ 68548 h 8000"/>
              <a:gd name="T16" fmla="*/ 5503997 w 10000"/>
              <a:gd name="T17" fmla="*/ 87215 h 8000"/>
              <a:gd name="T18" fmla="*/ 5366578 w 10000"/>
              <a:gd name="T19" fmla="*/ 106038 h 8000"/>
              <a:gd name="T20" fmla="*/ 5228555 w 10000"/>
              <a:gd name="T21" fmla="*/ 123606 h 8000"/>
              <a:gd name="T22" fmla="*/ 5092347 w 10000"/>
              <a:gd name="T23" fmla="*/ 138665 h 8000"/>
              <a:gd name="T24" fmla="*/ 4954324 w 10000"/>
              <a:gd name="T25" fmla="*/ 152939 h 8000"/>
              <a:gd name="T26" fmla="*/ 4816905 w 10000"/>
              <a:gd name="T27" fmla="*/ 165959 h 8000"/>
              <a:gd name="T28" fmla="*/ 4681908 w 10000"/>
              <a:gd name="T29" fmla="*/ 177253 h 8000"/>
              <a:gd name="T30" fmla="*/ 4545095 w 10000"/>
              <a:gd name="T31" fmla="*/ 188546 h 8000"/>
              <a:gd name="T32" fmla="*/ 4410099 w 10000"/>
              <a:gd name="T33" fmla="*/ 197958 h 8000"/>
              <a:gd name="T34" fmla="*/ 4275102 w 10000"/>
              <a:gd name="T35" fmla="*/ 205331 h 8000"/>
              <a:gd name="T36" fmla="*/ 4140710 w 10000"/>
              <a:gd name="T37" fmla="*/ 213017 h 8000"/>
              <a:gd name="T38" fmla="*/ 4007530 w 10000"/>
              <a:gd name="T39" fmla="*/ 219448 h 8000"/>
              <a:gd name="T40" fmla="*/ 3875560 w 10000"/>
              <a:gd name="T41" fmla="*/ 223997 h 8000"/>
              <a:gd name="T42" fmla="*/ 3743590 w 10000"/>
              <a:gd name="T43" fmla="*/ 227918 h 8000"/>
              <a:gd name="T44" fmla="*/ 3612830 w 10000"/>
              <a:gd name="T45" fmla="*/ 231683 h 8000"/>
              <a:gd name="T46" fmla="*/ 3483887 w 10000"/>
              <a:gd name="T47" fmla="*/ 233409 h 8000"/>
              <a:gd name="T48" fmla="*/ 3354944 w 10000"/>
              <a:gd name="T49" fmla="*/ 235291 h 8000"/>
              <a:gd name="T50" fmla="*/ 3227817 w 10000"/>
              <a:gd name="T51" fmla="*/ 236232 h 8000"/>
              <a:gd name="T52" fmla="*/ 3101901 w 10000"/>
              <a:gd name="T53" fmla="*/ 235291 h 8000"/>
              <a:gd name="T54" fmla="*/ 2977195 w 10000"/>
              <a:gd name="T55" fmla="*/ 235291 h 8000"/>
              <a:gd name="T56" fmla="*/ 2853700 w 10000"/>
              <a:gd name="T57" fmla="*/ 233409 h 8000"/>
              <a:gd name="T58" fmla="*/ 2732627 w 10000"/>
              <a:gd name="T59" fmla="*/ 230585 h 8000"/>
              <a:gd name="T60" fmla="*/ 2612764 w 10000"/>
              <a:gd name="T61" fmla="*/ 227918 h 8000"/>
              <a:gd name="T62" fmla="*/ 2495323 w 10000"/>
              <a:gd name="T63" fmla="*/ 224938 h 8000"/>
              <a:gd name="T64" fmla="*/ 2378487 w 10000"/>
              <a:gd name="T65" fmla="*/ 220389 h 8000"/>
              <a:gd name="T66" fmla="*/ 2263467 w 10000"/>
              <a:gd name="T67" fmla="*/ 215526 h 8000"/>
              <a:gd name="T68" fmla="*/ 2150869 w 10000"/>
              <a:gd name="T69" fmla="*/ 211134 h 8000"/>
              <a:gd name="T70" fmla="*/ 1931121 w 10000"/>
              <a:gd name="T71" fmla="*/ 198742 h 8000"/>
              <a:gd name="T72" fmla="*/ 1720453 w 10000"/>
              <a:gd name="T73" fmla="*/ 185566 h 8000"/>
              <a:gd name="T74" fmla="*/ 1518260 w 10000"/>
              <a:gd name="T75" fmla="*/ 171762 h 8000"/>
              <a:gd name="T76" fmla="*/ 1326964 w 10000"/>
              <a:gd name="T77" fmla="*/ 156547 h 8000"/>
              <a:gd name="T78" fmla="*/ 1144144 w 10000"/>
              <a:gd name="T79" fmla="*/ 140704 h 8000"/>
              <a:gd name="T80" fmla="*/ 974641 w 10000"/>
              <a:gd name="T81" fmla="*/ 123606 h 8000"/>
              <a:gd name="T82" fmla="*/ 815429 w 10000"/>
              <a:gd name="T83" fmla="*/ 106822 h 8000"/>
              <a:gd name="T84" fmla="*/ 668931 w 10000"/>
              <a:gd name="T85" fmla="*/ 90038 h 8000"/>
              <a:gd name="T86" fmla="*/ 534539 w 10000"/>
              <a:gd name="T87" fmla="*/ 74195 h 8000"/>
              <a:gd name="T88" fmla="*/ 415282 w 10000"/>
              <a:gd name="T89" fmla="*/ 59136 h 8000"/>
              <a:gd name="T90" fmla="*/ 307526 w 10000"/>
              <a:gd name="T91" fmla="*/ 44862 h 8000"/>
              <a:gd name="T92" fmla="*/ 216721 w 10000"/>
              <a:gd name="T93" fmla="*/ 32941 h 8000"/>
              <a:gd name="T94" fmla="*/ 140445 w 10000"/>
              <a:gd name="T95" fmla="*/ 21647 h 8000"/>
              <a:gd name="T96" fmla="*/ 35717 w 10000"/>
              <a:gd name="T97" fmla="*/ 5490 h 8000"/>
              <a:gd name="T98" fmla="*/ 0 w 10000"/>
              <a:gd name="T99" fmla="*/ 0 h 8000"/>
              <a:gd name="T100" fmla="*/ 0 w 10000"/>
              <a:gd name="T101" fmla="*/ 0 h 8000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91388" y="401638"/>
            <a:ext cx="4479925" cy="605472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 rot="15922489">
            <a:off x="4700588" y="1825625"/>
            <a:ext cx="3298825" cy="441325"/>
          </a:xfrm>
          <a:custGeom>
            <a:avLst/>
            <a:gdLst>
              <a:gd name="T0" fmla="*/ 28045 w 10000"/>
              <a:gd name="T1" fmla="*/ 211059 h 5291"/>
              <a:gd name="T2" fmla="*/ 3285549 w 10000"/>
              <a:gd name="T3" fmla="*/ 441039 h 5291"/>
              <a:gd name="T4" fmla="*/ 3299407 w 10000"/>
              <a:gd name="T5" fmla="*/ 0 h 5291"/>
              <a:gd name="T6" fmla="*/ 3299407 w 10000"/>
              <a:gd name="T7" fmla="*/ 0 h 5291"/>
              <a:gd name="T8" fmla="*/ 3189537 w 10000"/>
              <a:gd name="T9" fmla="*/ 17005 h 5291"/>
              <a:gd name="T10" fmla="*/ 3079666 w 10000"/>
              <a:gd name="T11" fmla="*/ 33343 h 5291"/>
              <a:gd name="T12" fmla="*/ 2969796 w 10000"/>
              <a:gd name="T13" fmla="*/ 49180 h 5291"/>
              <a:gd name="T14" fmla="*/ 2859596 w 10000"/>
              <a:gd name="T15" fmla="*/ 62767 h 5291"/>
              <a:gd name="T16" fmla="*/ 2749396 w 10000"/>
              <a:gd name="T17" fmla="*/ 76438 h 5291"/>
              <a:gd name="T18" fmla="*/ 2639196 w 10000"/>
              <a:gd name="T19" fmla="*/ 89275 h 5291"/>
              <a:gd name="T20" fmla="*/ 2530315 w 10000"/>
              <a:gd name="T21" fmla="*/ 100194 h 5291"/>
              <a:gd name="T22" fmla="*/ 2419455 w 10000"/>
              <a:gd name="T23" fmla="*/ 110447 h 5291"/>
              <a:gd name="T24" fmla="*/ 2309585 w 10000"/>
              <a:gd name="T25" fmla="*/ 120033 h 5291"/>
              <a:gd name="T26" fmla="*/ 2201694 w 10000"/>
              <a:gd name="T27" fmla="*/ 128202 h 5291"/>
              <a:gd name="T28" fmla="*/ 2091824 w 10000"/>
              <a:gd name="T29" fmla="*/ 136371 h 5291"/>
              <a:gd name="T30" fmla="*/ 1983933 w 10000"/>
              <a:gd name="T31" fmla="*/ 143290 h 5291"/>
              <a:gd name="T32" fmla="*/ 1876043 w 10000"/>
              <a:gd name="T33" fmla="*/ 148708 h 5291"/>
              <a:gd name="T34" fmla="*/ 1768152 w 10000"/>
              <a:gd name="T35" fmla="*/ 154209 h 5291"/>
              <a:gd name="T36" fmla="*/ 1661581 w 10000"/>
              <a:gd name="T37" fmla="*/ 158877 h 5291"/>
              <a:gd name="T38" fmla="*/ 1556330 w 10000"/>
              <a:gd name="T39" fmla="*/ 162378 h 5291"/>
              <a:gd name="T40" fmla="*/ 1450419 w 10000"/>
              <a:gd name="T41" fmla="*/ 165046 h 5291"/>
              <a:gd name="T42" fmla="*/ 1345828 w 10000"/>
              <a:gd name="T43" fmla="*/ 167797 h 5291"/>
              <a:gd name="T44" fmla="*/ 1242557 w 10000"/>
              <a:gd name="T45" fmla="*/ 169130 h 5291"/>
              <a:gd name="T46" fmla="*/ 1139615 w 10000"/>
              <a:gd name="T47" fmla="*/ 170547 h 5291"/>
              <a:gd name="T48" fmla="*/ 1037664 w 10000"/>
              <a:gd name="T49" fmla="*/ 171131 h 5291"/>
              <a:gd name="T50" fmla="*/ 936702 w 10000"/>
              <a:gd name="T51" fmla="*/ 170547 h 5291"/>
              <a:gd name="T52" fmla="*/ 837060 w 10000"/>
              <a:gd name="T53" fmla="*/ 170547 h 5291"/>
              <a:gd name="T54" fmla="*/ 738407 w 10000"/>
              <a:gd name="T55" fmla="*/ 169130 h 5291"/>
              <a:gd name="T56" fmla="*/ 641075 w 10000"/>
              <a:gd name="T57" fmla="*/ 167046 h 5291"/>
              <a:gd name="T58" fmla="*/ 545392 w 10000"/>
              <a:gd name="T59" fmla="*/ 165046 h 5291"/>
              <a:gd name="T60" fmla="*/ 451359 w 10000"/>
              <a:gd name="T61" fmla="*/ 162962 h 5291"/>
              <a:gd name="T62" fmla="*/ 357986 w 10000"/>
              <a:gd name="T63" fmla="*/ 159628 h 5291"/>
              <a:gd name="T64" fmla="*/ 265932 w 10000"/>
              <a:gd name="T65" fmla="*/ 156127 h 5291"/>
              <a:gd name="T66" fmla="*/ 175858 w 10000"/>
              <a:gd name="T67" fmla="*/ 152792 h 5291"/>
              <a:gd name="T68" fmla="*/ 0 w 10000"/>
              <a:gd name="T69" fmla="*/ 143873 h 5291"/>
              <a:gd name="T70" fmla="*/ 28045 w 10000"/>
              <a:gd name="T71" fmla="*/ 211059 h 5291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44098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7" y="2679192"/>
            <a:ext cx="4344531" cy="2286000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6372" y="2679192"/>
            <a:ext cx="3759163" cy="2286000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A97DB-046F-4827-A85B-F17528687C6B}" type="datetimeFigureOut">
              <a:rPr lang="en-US">
                <a:solidFill>
                  <a:srgbClr val="B01513"/>
                </a:solidFill>
              </a:rPr>
              <a:pPr>
                <a:defRPr/>
              </a:pPr>
              <a:t>1/22/2017</a:t>
            </a:fld>
            <a:endParaRPr lang="en-US">
              <a:solidFill>
                <a:srgbClr val="B01513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pPr>
              <a:defRPr/>
            </a:pPr>
            <a:endParaRPr lang="en-US">
              <a:solidFill>
                <a:srgbClr val="B01513"/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BFB10-7BEA-48E5-BD56-6BC973E83322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997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/>
          <p:cNvSpPr>
            <a:spLocks/>
          </p:cNvSpPr>
          <p:nvPr/>
        </p:nvSpPr>
        <p:spPr bwMode="auto">
          <a:xfrm rot="21010068">
            <a:off x="8493125" y="1797050"/>
            <a:ext cx="3300413" cy="441325"/>
          </a:xfrm>
          <a:custGeom>
            <a:avLst/>
            <a:gdLst>
              <a:gd name="T0" fmla="*/ 28052 w 10000"/>
              <a:gd name="T1" fmla="*/ 211004 h 5291"/>
              <a:gd name="T2" fmla="*/ 3286405 w 10000"/>
              <a:gd name="T3" fmla="*/ 440924 h 5291"/>
              <a:gd name="T4" fmla="*/ 3300266 w 10000"/>
              <a:gd name="T5" fmla="*/ 0 h 5291"/>
              <a:gd name="T6" fmla="*/ 3300266 w 10000"/>
              <a:gd name="T7" fmla="*/ 0 h 5291"/>
              <a:gd name="T8" fmla="*/ 3190367 w 10000"/>
              <a:gd name="T9" fmla="*/ 17000 h 5291"/>
              <a:gd name="T10" fmla="*/ 3080468 w 10000"/>
              <a:gd name="T11" fmla="*/ 33334 h 5291"/>
              <a:gd name="T12" fmla="*/ 2970569 w 10000"/>
              <a:gd name="T13" fmla="*/ 49167 h 5291"/>
              <a:gd name="T14" fmla="*/ 2860341 w 10000"/>
              <a:gd name="T15" fmla="*/ 62751 h 5291"/>
              <a:gd name="T16" fmla="*/ 2750112 w 10000"/>
              <a:gd name="T17" fmla="*/ 76418 h 5291"/>
              <a:gd name="T18" fmla="*/ 2639883 w 10000"/>
              <a:gd name="T19" fmla="*/ 89251 h 5291"/>
              <a:gd name="T20" fmla="*/ 2530974 w 10000"/>
              <a:gd name="T21" fmla="*/ 100168 h 5291"/>
              <a:gd name="T22" fmla="*/ 2420085 w 10000"/>
              <a:gd name="T23" fmla="*/ 110419 h 5291"/>
              <a:gd name="T24" fmla="*/ 2310186 w 10000"/>
              <a:gd name="T25" fmla="*/ 120002 h 5291"/>
              <a:gd name="T26" fmla="*/ 2202268 w 10000"/>
              <a:gd name="T27" fmla="*/ 128169 h 5291"/>
              <a:gd name="T28" fmla="*/ 2092369 w 10000"/>
              <a:gd name="T29" fmla="*/ 136336 h 5291"/>
              <a:gd name="T30" fmla="*/ 1984450 w 10000"/>
              <a:gd name="T31" fmla="*/ 143252 h 5291"/>
              <a:gd name="T32" fmla="*/ 1876531 w 10000"/>
              <a:gd name="T33" fmla="*/ 148669 h 5291"/>
              <a:gd name="T34" fmla="*/ 1768613 w 10000"/>
              <a:gd name="T35" fmla="*/ 154169 h 5291"/>
              <a:gd name="T36" fmla="*/ 1662014 w 10000"/>
              <a:gd name="T37" fmla="*/ 158836 h 5291"/>
              <a:gd name="T38" fmla="*/ 1556735 w 10000"/>
              <a:gd name="T39" fmla="*/ 162336 h 5291"/>
              <a:gd name="T40" fmla="*/ 1450797 w 10000"/>
              <a:gd name="T41" fmla="*/ 165003 h 5291"/>
              <a:gd name="T42" fmla="*/ 1346179 w 10000"/>
              <a:gd name="T43" fmla="*/ 167753 h 5291"/>
              <a:gd name="T44" fmla="*/ 1242880 w 10000"/>
              <a:gd name="T45" fmla="*/ 169086 h 5291"/>
              <a:gd name="T46" fmla="*/ 1139912 w 10000"/>
              <a:gd name="T47" fmla="*/ 170503 h 5291"/>
              <a:gd name="T48" fmla="*/ 1037934 w 10000"/>
              <a:gd name="T49" fmla="*/ 171086 h 5291"/>
              <a:gd name="T50" fmla="*/ 936946 w 10000"/>
              <a:gd name="T51" fmla="*/ 170503 h 5291"/>
              <a:gd name="T52" fmla="*/ 837277 w 10000"/>
              <a:gd name="T53" fmla="*/ 170503 h 5291"/>
              <a:gd name="T54" fmla="*/ 738600 w 10000"/>
              <a:gd name="T55" fmla="*/ 169086 h 5291"/>
              <a:gd name="T56" fmla="*/ 641242 w 10000"/>
              <a:gd name="T57" fmla="*/ 167003 h 5291"/>
              <a:gd name="T58" fmla="*/ 545534 w 10000"/>
              <a:gd name="T59" fmla="*/ 165003 h 5291"/>
              <a:gd name="T60" fmla="*/ 451476 w 10000"/>
              <a:gd name="T61" fmla="*/ 162919 h 5291"/>
              <a:gd name="T62" fmla="*/ 358079 w 10000"/>
              <a:gd name="T63" fmla="*/ 159586 h 5291"/>
              <a:gd name="T64" fmla="*/ 266001 w 10000"/>
              <a:gd name="T65" fmla="*/ 156086 h 5291"/>
              <a:gd name="T66" fmla="*/ 175904 w 10000"/>
              <a:gd name="T67" fmla="*/ 152753 h 5291"/>
              <a:gd name="T68" fmla="*/ 0 w 10000"/>
              <a:gd name="T69" fmla="*/ 143836 h 5291"/>
              <a:gd name="T70" fmla="*/ 28052 w 10000"/>
              <a:gd name="T71" fmla="*/ 211004 h 5291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60375" y="1866900"/>
            <a:ext cx="11279188" cy="4533900"/>
          </a:xfrm>
          <a:custGeom>
            <a:avLst/>
            <a:gdLst>
              <a:gd name="T0" fmla="*/ 0 w 7104"/>
              <a:gd name="T1" fmla="*/ 0 h 2856"/>
              <a:gd name="T2" fmla="*/ 0 w 7104"/>
              <a:gd name="T3" fmla="*/ 4533900 h 2856"/>
              <a:gd name="T4" fmla="*/ 11280538 w 7104"/>
              <a:gd name="T5" fmla="*/ 4533900 h 2856"/>
              <a:gd name="T6" fmla="*/ 11280538 w 7104"/>
              <a:gd name="T7" fmla="*/ 1588 h 2856"/>
              <a:gd name="T8" fmla="*/ 11280538 w 7104"/>
              <a:gd name="T9" fmla="*/ 1588 h 2856"/>
              <a:gd name="T10" fmla="*/ 11024884 w 7104"/>
              <a:gd name="T11" fmla="*/ 41275 h 2856"/>
              <a:gd name="T12" fmla="*/ 10769230 w 7104"/>
              <a:gd name="T13" fmla="*/ 79375 h 2856"/>
              <a:gd name="T14" fmla="*/ 10513576 w 7104"/>
              <a:gd name="T15" fmla="*/ 115888 h 2856"/>
              <a:gd name="T16" fmla="*/ 10256334 w 7104"/>
              <a:gd name="T17" fmla="*/ 147638 h 2856"/>
              <a:gd name="T18" fmla="*/ 10000680 w 7104"/>
              <a:gd name="T19" fmla="*/ 179388 h 2856"/>
              <a:gd name="T20" fmla="*/ 9743438 w 7104"/>
              <a:gd name="T21" fmla="*/ 209550 h 2856"/>
              <a:gd name="T22" fmla="*/ 9489371 w 7104"/>
              <a:gd name="T23" fmla="*/ 234950 h 2856"/>
              <a:gd name="T24" fmla="*/ 9232129 w 7104"/>
              <a:gd name="T25" fmla="*/ 258763 h 2856"/>
              <a:gd name="T26" fmla="*/ 8976475 w 7104"/>
              <a:gd name="T27" fmla="*/ 280988 h 2856"/>
              <a:gd name="T28" fmla="*/ 8723997 w 7104"/>
              <a:gd name="T29" fmla="*/ 300038 h 2856"/>
              <a:gd name="T30" fmla="*/ 8469931 w 7104"/>
              <a:gd name="T31" fmla="*/ 319088 h 2856"/>
              <a:gd name="T32" fmla="*/ 8217453 w 7104"/>
              <a:gd name="T33" fmla="*/ 334963 h 2856"/>
              <a:gd name="T34" fmla="*/ 7966562 w 7104"/>
              <a:gd name="T35" fmla="*/ 347663 h 2856"/>
              <a:gd name="T36" fmla="*/ 7715672 w 7104"/>
              <a:gd name="T37" fmla="*/ 360363 h 2856"/>
              <a:gd name="T38" fmla="*/ 7467958 w 7104"/>
              <a:gd name="T39" fmla="*/ 371475 h 2856"/>
              <a:gd name="T40" fmla="*/ 7221831 w 7104"/>
              <a:gd name="T41" fmla="*/ 379413 h 2856"/>
              <a:gd name="T42" fmla="*/ 6975704 w 7104"/>
              <a:gd name="T43" fmla="*/ 385763 h 2856"/>
              <a:gd name="T44" fmla="*/ 6732754 w 7104"/>
              <a:gd name="T45" fmla="*/ 392113 h 2856"/>
              <a:gd name="T46" fmla="*/ 6491391 w 7104"/>
              <a:gd name="T47" fmla="*/ 395288 h 2856"/>
              <a:gd name="T48" fmla="*/ 6251616 w 7104"/>
              <a:gd name="T49" fmla="*/ 398463 h 2856"/>
              <a:gd name="T50" fmla="*/ 6015017 w 7104"/>
              <a:gd name="T51" fmla="*/ 400050 h 2856"/>
              <a:gd name="T52" fmla="*/ 5780005 w 7104"/>
              <a:gd name="T53" fmla="*/ 398463 h 2856"/>
              <a:gd name="T54" fmla="*/ 5548170 w 7104"/>
              <a:gd name="T55" fmla="*/ 398463 h 2856"/>
              <a:gd name="T56" fmla="*/ 5317923 w 7104"/>
              <a:gd name="T57" fmla="*/ 395288 h 2856"/>
              <a:gd name="T58" fmla="*/ 5092439 w 7104"/>
              <a:gd name="T59" fmla="*/ 390525 h 2856"/>
              <a:gd name="T60" fmla="*/ 4868543 w 7104"/>
              <a:gd name="T61" fmla="*/ 385763 h 2856"/>
              <a:gd name="T62" fmla="*/ 4649411 w 7104"/>
              <a:gd name="T63" fmla="*/ 381000 h 2856"/>
              <a:gd name="T64" fmla="*/ 4431867 w 7104"/>
              <a:gd name="T65" fmla="*/ 373063 h 2856"/>
              <a:gd name="T66" fmla="*/ 4217498 w 7104"/>
              <a:gd name="T67" fmla="*/ 365125 h 2856"/>
              <a:gd name="T68" fmla="*/ 4007894 w 7104"/>
              <a:gd name="T69" fmla="*/ 357188 h 2856"/>
              <a:gd name="T70" fmla="*/ 3598212 w 7104"/>
              <a:gd name="T71" fmla="*/ 336550 h 2856"/>
              <a:gd name="T72" fmla="*/ 3205997 w 7104"/>
              <a:gd name="T73" fmla="*/ 314325 h 2856"/>
              <a:gd name="T74" fmla="*/ 2829662 w 7104"/>
              <a:gd name="T75" fmla="*/ 290513 h 2856"/>
              <a:gd name="T76" fmla="*/ 2472381 w 7104"/>
              <a:gd name="T77" fmla="*/ 265113 h 2856"/>
              <a:gd name="T78" fmla="*/ 2132568 w 7104"/>
              <a:gd name="T79" fmla="*/ 238125 h 2856"/>
              <a:gd name="T80" fmla="*/ 1816573 w 7104"/>
              <a:gd name="T81" fmla="*/ 209550 h 2856"/>
              <a:gd name="T82" fmla="*/ 1519633 w 7104"/>
              <a:gd name="T83" fmla="*/ 180975 h 2856"/>
              <a:gd name="T84" fmla="*/ 1246512 w 7104"/>
              <a:gd name="T85" fmla="*/ 152400 h 2856"/>
              <a:gd name="T86" fmla="*/ 995622 w 7104"/>
              <a:gd name="T87" fmla="*/ 125413 h 2856"/>
              <a:gd name="T88" fmla="*/ 773314 w 7104"/>
              <a:gd name="T89" fmla="*/ 100013 h 2856"/>
              <a:gd name="T90" fmla="*/ 573237 w 7104"/>
              <a:gd name="T91" fmla="*/ 76200 h 2856"/>
              <a:gd name="T92" fmla="*/ 403330 w 7104"/>
              <a:gd name="T93" fmla="*/ 55563 h 2856"/>
              <a:gd name="T94" fmla="*/ 262006 w 7104"/>
              <a:gd name="T95" fmla="*/ 36513 h 2856"/>
              <a:gd name="T96" fmla="*/ 66692 w 7104"/>
              <a:gd name="T97" fmla="*/ 9525 h 2856"/>
              <a:gd name="T98" fmla="*/ 0 w 7104"/>
              <a:gd name="T99" fmla="*/ 0 h 2856"/>
              <a:gd name="T100" fmla="*/ 0 w 7104"/>
              <a:gd name="T101" fmla="*/ 0 h 285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7104" h="2856">
                <a:moveTo>
                  <a:pt x="0" y="0"/>
                </a:moveTo>
                <a:lnTo>
                  <a:pt x="0" y="2856"/>
                </a:lnTo>
                <a:lnTo>
                  <a:pt x="7104" y="2856"/>
                </a:lnTo>
                <a:lnTo>
                  <a:pt x="7104" y="1"/>
                </a:lnTo>
                <a:lnTo>
                  <a:pt x="6943" y="26"/>
                </a:lnTo>
                <a:lnTo>
                  <a:pt x="6782" y="50"/>
                </a:lnTo>
                <a:lnTo>
                  <a:pt x="6621" y="73"/>
                </a:lnTo>
                <a:lnTo>
                  <a:pt x="6459" y="93"/>
                </a:lnTo>
                <a:lnTo>
                  <a:pt x="6298" y="113"/>
                </a:lnTo>
                <a:lnTo>
                  <a:pt x="6136" y="132"/>
                </a:lnTo>
                <a:lnTo>
                  <a:pt x="5976" y="148"/>
                </a:lnTo>
                <a:lnTo>
                  <a:pt x="5814" y="163"/>
                </a:lnTo>
                <a:lnTo>
                  <a:pt x="5653" y="177"/>
                </a:lnTo>
                <a:lnTo>
                  <a:pt x="5494" y="189"/>
                </a:lnTo>
                <a:lnTo>
                  <a:pt x="5334" y="201"/>
                </a:lnTo>
                <a:lnTo>
                  <a:pt x="5175" y="211"/>
                </a:lnTo>
                <a:lnTo>
                  <a:pt x="5017" y="219"/>
                </a:lnTo>
                <a:lnTo>
                  <a:pt x="4859" y="227"/>
                </a:lnTo>
                <a:lnTo>
                  <a:pt x="4703" y="234"/>
                </a:lnTo>
                <a:lnTo>
                  <a:pt x="4548" y="239"/>
                </a:lnTo>
                <a:lnTo>
                  <a:pt x="4393" y="243"/>
                </a:lnTo>
                <a:lnTo>
                  <a:pt x="4240" y="247"/>
                </a:lnTo>
                <a:lnTo>
                  <a:pt x="4088" y="249"/>
                </a:lnTo>
                <a:lnTo>
                  <a:pt x="3937" y="251"/>
                </a:lnTo>
                <a:lnTo>
                  <a:pt x="3788" y="252"/>
                </a:lnTo>
                <a:lnTo>
                  <a:pt x="3640" y="251"/>
                </a:lnTo>
                <a:lnTo>
                  <a:pt x="3494" y="251"/>
                </a:lnTo>
                <a:lnTo>
                  <a:pt x="3349" y="249"/>
                </a:lnTo>
                <a:lnTo>
                  <a:pt x="3207" y="246"/>
                </a:lnTo>
                <a:lnTo>
                  <a:pt x="3066" y="243"/>
                </a:lnTo>
                <a:lnTo>
                  <a:pt x="2928" y="240"/>
                </a:lnTo>
                <a:lnTo>
                  <a:pt x="2791" y="235"/>
                </a:lnTo>
                <a:lnTo>
                  <a:pt x="2656" y="230"/>
                </a:lnTo>
                <a:lnTo>
                  <a:pt x="2524" y="225"/>
                </a:lnTo>
                <a:lnTo>
                  <a:pt x="2266" y="212"/>
                </a:lnTo>
                <a:lnTo>
                  <a:pt x="2019" y="198"/>
                </a:lnTo>
                <a:lnTo>
                  <a:pt x="1782" y="183"/>
                </a:lnTo>
                <a:lnTo>
                  <a:pt x="1557" y="167"/>
                </a:lnTo>
                <a:lnTo>
                  <a:pt x="1343" y="150"/>
                </a:lnTo>
                <a:lnTo>
                  <a:pt x="1144" y="132"/>
                </a:lnTo>
                <a:lnTo>
                  <a:pt x="957" y="114"/>
                </a:lnTo>
                <a:lnTo>
                  <a:pt x="785" y="96"/>
                </a:lnTo>
                <a:lnTo>
                  <a:pt x="627" y="79"/>
                </a:lnTo>
                <a:lnTo>
                  <a:pt x="487" y="63"/>
                </a:lnTo>
                <a:lnTo>
                  <a:pt x="361" y="48"/>
                </a:lnTo>
                <a:lnTo>
                  <a:pt x="254" y="35"/>
                </a:lnTo>
                <a:lnTo>
                  <a:pt x="165" y="23"/>
                </a:lnTo>
                <a:lnTo>
                  <a:pt x="42" y="6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44098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4" y="969264"/>
            <a:ext cx="8827958" cy="7040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5255" y="2603501"/>
            <a:ext cx="4829290" cy="34163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0393" y="2603500"/>
            <a:ext cx="4829290" cy="34163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3209E-DA58-4B33-9C7F-CE11642B5F97}" type="datetimeFigureOut">
              <a:rPr lang="en-US">
                <a:solidFill>
                  <a:srgbClr val="B01513"/>
                </a:solidFill>
              </a:rPr>
              <a:pPr>
                <a:defRPr/>
              </a:pPr>
              <a:t>1/22/2017</a:t>
            </a:fld>
            <a:endParaRPr lang="en-US">
              <a:solidFill>
                <a:srgbClr val="B01513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B01513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42FF1-91BE-4B62-99C1-9689B15F0F6B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854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 rot="21010068">
            <a:off x="8493125" y="1797050"/>
            <a:ext cx="3300413" cy="441325"/>
          </a:xfrm>
          <a:custGeom>
            <a:avLst/>
            <a:gdLst>
              <a:gd name="T0" fmla="*/ 28052 w 10000"/>
              <a:gd name="T1" fmla="*/ 211004 h 5291"/>
              <a:gd name="T2" fmla="*/ 3286405 w 10000"/>
              <a:gd name="T3" fmla="*/ 440924 h 5291"/>
              <a:gd name="T4" fmla="*/ 3300266 w 10000"/>
              <a:gd name="T5" fmla="*/ 0 h 5291"/>
              <a:gd name="T6" fmla="*/ 3300266 w 10000"/>
              <a:gd name="T7" fmla="*/ 0 h 5291"/>
              <a:gd name="T8" fmla="*/ 3190367 w 10000"/>
              <a:gd name="T9" fmla="*/ 17000 h 5291"/>
              <a:gd name="T10" fmla="*/ 3080468 w 10000"/>
              <a:gd name="T11" fmla="*/ 33334 h 5291"/>
              <a:gd name="T12" fmla="*/ 2970569 w 10000"/>
              <a:gd name="T13" fmla="*/ 49167 h 5291"/>
              <a:gd name="T14" fmla="*/ 2860341 w 10000"/>
              <a:gd name="T15" fmla="*/ 62751 h 5291"/>
              <a:gd name="T16" fmla="*/ 2750112 w 10000"/>
              <a:gd name="T17" fmla="*/ 76418 h 5291"/>
              <a:gd name="T18" fmla="*/ 2639883 w 10000"/>
              <a:gd name="T19" fmla="*/ 89251 h 5291"/>
              <a:gd name="T20" fmla="*/ 2530974 w 10000"/>
              <a:gd name="T21" fmla="*/ 100168 h 5291"/>
              <a:gd name="T22" fmla="*/ 2420085 w 10000"/>
              <a:gd name="T23" fmla="*/ 110419 h 5291"/>
              <a:gd name="T24" fmla="*/ 2310186 w 10000"/>
              <a:gd name="T25" fmla="*/ 120002 h 5291"/>
              <a:gd name="T26" fmla="*/ 2202268 w 10000"/>
              <a:gd name="T27" fmla="*/ 128169 h 5291"/>
              <a:gd name="T28" fmla="*/ 2092369 w 10000"/>
              <a:gd name="T29" fmla="*/ 136336 h 5291"/>
              <a:gd name="T30" fmla="*/ 1984450 w 10000"/>
              <a:gd name="T31" fmla="*/ 143252 h 5291"/>
              <a:gd name="T32" fmla="*/ 1876531 w 10000"/>
              <a:gd name="T33" fmla="*/ 148669 h 5291"/>
              <a:gd name="T34" fmla="*/ 1768613 w 10000"/>
              <a:gd name="T35" fmla="*/ 154169 h 5291"/>
              <a:gd name="T36" fmla="*/ 1662014 w 10000"/>
              <a:gd name="T37" fmla="*/ 158836 h 5291"/>
              <a:gd name="T38" fmla="*/ 1556735 w 10000"/>
              <a:gd name="T39" fmla="*/ 162336 h 5291"/>
              <a:gd name="T40" fmla="*/ 1450797 w 10000"/>
              <a:gd name="T41" fmla="*/ 165003 h 5291"/>
              <a:gd name="T42" fmla="*/ 1346179 w 10000"/>
              <a:gd name="T43" fmla="*/ 167753 h 5291"/>
              <a:gd name="T44" fmla="*/ 1242880 w 10000"/>
              <a:gd name="T45" fmla="*/ 169086 h 5291"/>
              <a:gd name="T46" fmla="*/ 1139912 w 10000"/>
              <a:gd name="T47" fmla="*/ 170503 h 5291"/>
              <a:gd name="T48" fmla="*/ 1037934 w 10000"/>
              <a:gd name="T49" fmla="*/ 171086 h 5291"/>
              <a:gd name="T50" fmla="*/ 936946 w 10000"/>
              <a:gd name="T51" fmla="*/ 170503 h 5291"/>
              <a:gd name="T52" fmla="*/ 837277 w 10000"/>
              <a:gd name="T53" fmla="*/ 170503 h 5291"/>
              <a:gd name="T54" fmla="*/ 738600 w 10000"/>
              <a:gd name="T55" fmla="*/ 169086 h 5291"/>
              <a:gd name="T56" fmla="*/ 641242 w 10000"/>
              <a:gd name="T57" fmla="*/ 167003 h 5291"/>
              <a:gd name="T58" fmla="*/ 545534 w 10000"/>
              <a:gd name="T59" fmla="*/ 165003 h 5291"/>
              <a:gd name="T60" fmla="*/ 451476 w 10000"/>
              <a:gd name="T61" fmla="*/ 162919 h 5291"/>
              <a:gd name="T62" fmla="*/ 358079 w 10000"/>
              <a:gd name="T63" fmla="*/ 159586 h 5291"/>
              <a:gd name="T64" fmla="*/ 266001 w 10000"/>
              <a:gd name="T65" fmla="*/ 156086 h 5291"/>
              <a:gd name="T66" fmla="*/ 175904 w 10000"/>
              <a:gd name="T67" fmla="*/ 152753 h 5291"/>
              <a:gd name="T68" fmla="*/ 0 w 10000"/>
              <a:gd name="T69" fmla="*/ 143836 h 5291"/>
              <a:gd name="T70" fmla="*/ 28052 w 10000"/>
              <a:gd name="T71" fmla="*/ 211004 h 5291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reeform 5"/>
          <p:cNvSpPr>
            <a:spLocks/>
          </p:cNvSpPr>
          <p:nvPr/>
        </p:nvSpPr>
        <p:spPr bwMode="auto">
          <a:xfrm>
            <a:off x="460375" y="1866900"/>
            <a:ext cx="11279188" cy="4533900"/>
          </a:xfrm>
          <a:custGeom>
            <a:avLst/>
            <a:gdLst>
              <a:gd name="T0" fmla="*/ 0 w 7104"/>
              <a:gd name="T1" fmla="*/ 0 h 2856"/>
              <a:gd name="T2" fmla="*/ 0 w 7104"/>
              <a:gd name="T3" fmla="*/ 4533900 h 2856"/>
              <a:gd name="T4" fmla="*/ 11280538 w 7104"/>
              <a:gd name="T5" fmla="*/ 4533900 h 2856"/>
              <a:gd name="T6" fmla="*/ 11280538 w 7104"/>
              <a:gd name="T7" fmla="*/ 1588 h 2856"/>
              <a:gd name="T8" fmla="*/ 11280538 w 7104"/>
              <a:gd name="T9" fmla="*/ 1588 h 2856"/>
              <a:gd name="T10" fmla="*/ 11024884 w 7104"/>
              <a:gd name="T11" fmla="*/ 41275 h 2856"/>
              <a:gd name="T12" fmla="*/ 10769230 w 7104"/>
              <a:gd name="T13" fmla="*/ 79375 h 2856"/>
              <a:gd name="T14" fmla="*/ 10513576 w 7104"/>
              <a:gd name="T15" fmla="*/ 115888 h 2856"/>
              <a:gd name="T16" fmla="*/ 10256334 w 7104"/>
              <a:gd name="T17" fmla="*/ 147638 h 2856"/>
              <a:gd name="T18" fmla="*/ 10000680 w 7104"/>
              <a:gd name="T19" fmla="*/ 179388 h 2856"/>
              <a:gd name="T20" fmla="*/ 9743438 w 7104"/>
              <a:gd name="T21" fmla="*/ 209550 h 2856"/>
              <a:gd name="T22" fmla="*/ 9489371 w 7104"/>
              <a:gd name="T23" fmla="*/ 234950 h 2856"/>
              <a:gd name="T24" fmla="*/ 9232129 w 7104"/>
              <a:gd name="T25" fmla="*/ 258763 h 2856"/>
              <a:gd name="T26" fmla="*/ 8976475 w 7104"/>
              <a:gd name="T27" fmla="*/ 280988 h 2856"/>
              <a:gd name="T28" fmla="*/ 8723997 w 7104"/>
              <a:gd name="T29" fmla="*/ 300038 h 2856"/>
              <a:gd name="T30" fmla="*/ 8469931 w 7104"/>
              <a:gd name="T31" fmla="*/ 319088 h 2856"/>
              <a:gd name="T32" fmla="*/ 8217453 w 7104"/>
              <a:gd name="T33" fmla="*/ 334963 h 2856"/>
              <a:gd name="T34" fmla="*/ 7966562 w 7104"/>
              <a:gd name="T35" fmla="*/ 347663 h 2856"/>
              <a:gd name="T36" fmla="*/ 7715672 w 7104"/>
              <a:gd name="T37" fmla="*/ 360363 h 2856"/>
              <a:gd name="T38" fmla="*/ 7467958 w 7104"/>
              <a:gd name="T39" fmla="*/ 371475 h 2856"/>
              <a:gd name="T40" fmla="*/ 7221831 w 7104"/>
              <a:gd name="T41" fmla="*/ 379413 h 2856"/>
              <a:gd name="T42" fmla="*/ 6975704 w 7104"/>
              <a:gd name="T43" fmla="*/ 385763 h 2856"/>
              <a:gd name="T44" fmla="*/ 6732754 w 7104"/>
              <a:gd name="T45" fmla="*/ 392113 h 2856"/>
              <a:gd name="T46" fmla="*/ 6491391 w 7104"/>
              <a:gd name="T47" fmla="*/ 395288 h 2856"/>
              <a:gd name="T48" fmla="*/ 6251616 w 7104"/>
              <a:gd name="T49" fmla="*/ 398463 h 2856"/>
              <a:gd name="T50" fmla="*/ 6015017 w 7104"/>
              <a:gd name="T51" fmla="*/ 400050 h 2856"/>
              <a:gd name="T52" fmla="*/ 5780005 w 7104"/>
              <a:gd name="T53" fmla="*/ 398463 h 2856"/>
              <a:gd name="T54" fmla="*/ 5548170 w 7104"/>
              <a:gd name="T55" fmla="*/ 398463 h 2856"/>
              <a:gd name="T56" fmla="*/ 5317923 w 7104"/>
              <a:gd name="T57" fmla="*/ 395288 h 2856"/>
              <a:gd name="T58" fmla="*/ 5092439 w 7104"/>
              <a:gd name="T59" fmla="*/ 390525 h 2856"/>
              <a:gd name="T60" fmla="*/ 4868543 w 7104"/>
              <a:gd name="T61" fmla="*/ 385763 h 2856"/>
              <a:gd name="T62" fmla="*/ 4649411 w 7104"/>
              <a:gd name="T63" fmla="*/ 381000 h 2856"/>
              <a:gd name="T64" fmla="*/ 4431867 w 7104"/>
              <a:gd name="T65" fmla="*/ 373063 h 2856"/>
              <a:gd name="T66" fmla="*/ 4217498 w 7104"/>
              <a:gd name="T67" fmla="*/ 365125 h 2856"/>
              <a:gd name="T68" fmla="*/ 4007894 w 7104"/>
              <a:gd name="T69" fmla="*/ 357188 h 2856"/>
              <a:gd name="T70" fmla="*/ 3598212 w 7104"/>
              <a:gd name="T71" fmla="*/ 336550 h 2856"/>
              <a:gd name="T72" fmla="*/ 3205997 w 7104"/>
              <a:gd name="T73" fmla="*/ 314325 h 2856"/>
              <a:gd name="T74" fmla="*/ 2829662 w 7104"/>
              <a:gd name="T75" fmla="*/ 290513 h 2856"/>
              <a:gd name="T76" fmla="*/ 2472381 w 7104"/>
              <a:gd name="T77" fmla="*/ 265113 h 2856"/>
              <a:gd name="T78" fmla="*/ 2132568 w 7104"/>
              <a:gd name="T79" fmla="*/ 238125 h 2856"/>
              <a:gd name="T80" fmla="*/ 1816573 w 7104"/>
              <a:gd name="T81" fmla="*/ 209550 h 2856"/>
              <a:gd name="T82" fmla="*/ 1519633 w 7104"/>
              <a:gd name="T83" fmla="*/ 180975 h 2856"/>
              <a:gd name="T84" fmla="*/ 1246512 w 7104"/>
              <a:gd name="T85" fmla="*/ 152400 h 2856"/>
              <a:gd name="T86" fmla="*/ 995622 w 7104"/>
              <a:gd name="T87" fmla="*/ 125413 h 2856"/>
              <a:gd name="T88" fmla="*/ 773314 w 7104"/>
              <a:gd name="T89" fmla="*/ 100013 h 2856"/>
              <a:gd name="T90" fmla="*/ 573237 w 7104"/>
              <a:gd name="T91" fmla="*/ 76200 h 2856"/>
              <a:gd name="T92" fmla="*/ 403330 w 7104"/>
              <a:gd name="T93" fmla="*/ 55563 h 2856"/>
              <a:gd name="T94" fmla="*/ 262006 w 7104"/>
              <a:gd name="T95" fmla="*/ 36513 h 2856"/>
              <a:gd name="T96" fmla="*/ 66692 w 7104"/>
              <a:gd name="T97" fmla="*/ 9525 h 2856"/>
              <a:gd name="T98" fmla="*/ 0 w 7104"/>
              <a:gd name="T99" fmla="*/ 0 h 2856"/>
              <a:gd name="T100" fmla="*/ 0 w 7104"/>
              <a:gd name="T101" fmla="*/ 0 h 285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7104" h="2856">
                <a:moveTo>
                  <a:pt x="0" y="0"/>
                </a:moveTo>
                <a:lnTo>
                  <a:pt x="0" y="2856"/>
                </a:lnTo>
                <a:lnTo>
                  <a:pt x="7104" y="2856"/>
                </a:lnTo>
                <a:lnTo>
                  <a:pt x="7104" y="1"/>
                </a:lnTo>
                <a:lnTo>
                  <a:pt x="6943" y="26"/>
                </a:lnTo>
                <a:lnTo>
                  <a:pt x="6782" y="50"/>
                </a:lnTo>
                <a:lnTo>
                  <a:pt x="6621" y="73"/>
                </a:lnTo>
                <a:lnTo>
                  <a:pt x="6459" y="93"/>
                </a:lnTo>
                <a:lnTo>
                  <a:pt x="6298" y="113"/>
                </a:lnTo>
                <a:lnTo>
                  <a:pt x="6136" y="132"/>
                </a:lnTo>
                <a:lnTo>
                  <a:pt x="5976" y="148"/>
                </a:lnTo>
                <a:lnTo>
                  <a:pt x="5814" y="163"/>
                </a:lnTo>
                <a:lnTo>
                  <a:pt x="5653" y="177"/>
                </a:lnTo>
                <a:lnTo>
                  <a:pt x="5494" y="189"/>
                </a:lnTo>
                <a:lnTo>
                  <a:pt x="5334" y="201"/>
                </a:lnTo>
                <a:lnTo>
                  <a:pt x="5175" y="211"/>
                </a:lnTo>
                <a:lnTo>
                  <a:pt x="5017" y="219"/>
                </a:lnTo>
                <a:lnTo>
                  <a:pt x="4859" y="227"/>
                </a:lnTo>
                <a:lnTo>
                  <a:pt x="4703" y="234"/>
                </a:lnTo>
                <a:lnTo>
                  <a:pt x="4548" y="239"/>
                </a:lnTo>
                <a:lnTo>
                  <a:pt x="4393" y="243"/>
                </a:lnTo>
                <a:lnTo>
                  <a:pt x="4240" y="247"/>
                </a:lnTo>
                <a:lnTo>
                  <a:pt x="4088" y="249"/>
                </a:lnTo>
                <a:lnTo>
                  <a:pt x="3937" y="251"/>
                </a:lnTo>
                <a:lnTo>
                  <a:pt x="3788" y="252"/>
                </a:lnTo>
                <a:lnTo>
                  <a:pt x="3640" y="251"/>
                </a:lnTo>
                <a:lnTo>
                  <a:pt x="3494" y="251"/>
                </a:lnTo>
                <a:lnTo>
                  <a:pt x="3349" y="249"/>
                </a:lnTo>
                <a:lnTo>
                  <a:pt x="3207" y="246"/>
                </a:lnTo>
                <a:lnTo>
                  <a:pt x="3066" y="243"/>
                </a:lnTo>
                <a:lnTo>
                  <a:pt x="2928" y="240"/>
                </a:lnTo>
                <a:lnTo>
                  <a:pt x="2791" y="235"/>
                </a:lnTo>
                <a:lnTo>
                  <a:pt x="2656" y="230"/>
                </a:lnTo>
                <a:lnTo>
                  <a:pt x="2524" y="225"/>
                </a:lnTo>
                <a:lnTo>
                  <a:pt x="2266" y="212"/>
                </a:lnTo>
                <a:lnTo>
                  <a:pt x="2019" y="198"/>
                </a:lnTo>
                <a:lnTo>
                  <a:pt x="1782" y="183"/>
                </a:lnTo>
                <a:lnTo>
                  <a:pt x="1557" y="167"/>
                </a:lnTo>
                <a:lnTo>
                  <a:pt x="1343" y="150"/>
                </a:lnTo>
                <a:lnTo>
                  <a:pt x="1144" y="132"/>
                </a:lnTo>
                <a:lnTo>
                  <a:pt x="957" y="114"/>
                </a:lnTo>
                <a:lnTo>
                  <a:pt x="785" y="96"/>
                </a:lnTo>
                <a:lnTo>
                  <a:pt x="627" y="79"/>
                </a:lnTo>
                <a:lnTo>
                  <a:pt x="487" y="63"/>
                </a:lnTo>
                <a:lnTo>
                  <a:pt x="361" y="48"/>
                </a:lnTo>
                <a:lnTo>
                  <a:pt x="254" y="35"/>
                </a:lnTo>
                <a:lnTo>
                  <a:pt x="165" y="23"/>
                </a:lnTo>
                <a:lnTo>
                  <a:pt x="42" y="6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44098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5" y="969264"/>
            <a:ext cx="8827958" cy="7040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255" y="2606040"/>
            <a:ext cx="482929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5255" y="3198448"/>
            <a:ext cx="4829290" cy="284378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0393" y="2606040"/>
            <a:ext cx="482929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0328" y="3187922"/>
            <a:ext cx="4826417" cy="285431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79823-C0BB-4A79-9393-CD1B82ADC759}" type="datetimeFigureOut">
              <a:rPr lang="en-US">
                <a:solidFill>
                  <a:srgbClr val="B01513"/>
                </a:solidFill>
              </a:rPr>
              <a:pPr>
                <a:defRPr/>
              </a:pPr>
              <a:t>1/22/2017</a:t>
            </a:fld>
            <a:endParaRPr lang="en-US">
              <a:solidFill>
                <a:srgbClr val="B01513"/>
              </a:solidFill>
            </a:endParaRPr>
          </a:p>
        </p:txBody>
      </p:sp>
      <p:sp>
        <p:nvSpPr>
          <p:cNvPr id="1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B01513"/>
              </a:solidFill>
            </a:endParaRPr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4D4F4-0B56-4C6E-BEE7-8A67D2345DF9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63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460375" y="1866900"/>
            <a:ext cx="11279188" cy="4533900"/>
          </a:xfrm>
          <a:custGeom>
            <a:avLst/>
            <a:gdLst>
              <a:gd name="T0" fmla="*/ 0 w 7104"/>
              <a:gd name="T1" fmla="*/ 0 h 2856"/>
              <a:gd name="T2" fmla="*/ 0 w 7104"/>
              <a:gd name="T3" fmla="*/ 4533900 h 2856"/>
              <a:gd name="T4" fmla="*/ 11280538 w 7104"/>
              <a:gd name="T5" fmla="*/ 4533900 h 2856"/>
              <a:gd name="T6" fmla="*/ 11280538 w 7104"/>
              <a:gd name="T7" fmla="*/ 1588 h 2856"/>
              <a:gd name="T8" fmla="*/ 11280538 w 7104"/>
              <a:gd name="T9" fmla="*/ 1588 h 2856"/>
              <a:gd name="T10" fmla="*/ 11024884 w 7104"/>
              <a:gd name="T11" fmla="*/ 41275 h 2856"/>
              <a:gd name="T12" fmla="*/ 10769230 w 7104"/>
              <a:gd name="T13" fmla="*/ 79375 h 2856"/>
              <a:gd name="T14" fmla="*/ 10513576 w 7104"/>
              <a:gd name="T15" fmla="*/ 115888 h 2856"/>
              <a:gd name="T16" fmla="*/ 10256334 w 7104"/>
              <a:gd name="T17" fmla="*/ 147638 h 2856"/>
              <a:gd name="T18" fmla="*/ 10000680 w 7104"/>
              <a:gd name="T19" fmla="*/ 179388 h 2856"/>
              <a:gd name="T20" fmla="*/ 9743438 w 7104"/>
              <a:gd name="T21" fmla="*/ 209550 h 2856"/>
              <a:gd name="T22" fmla="*/ 9489371 w 7104"/>
              <a:gd name="T23" fmla="*/ 234950 h 2856"/>
              <a:gd name="T24" fmla="*/ 9232129 w 7104"/>
              <a:gd name="T25" fmla="*/ 258763 h 2856"/>
              <a:gd name="T26" fmla="*/ 8976475 w 7104"/>
              <a:gd name="T27" fmla="*/ 280988 h 2856"/>
              <a:gd name="T28" fmla="*/ 8723997 w 7104"/>
              <a:gd name="T29" fmla="*/ 300038 h 2856"/>
              <a:gd name="T30" fmla="*/ 8469931 w 7104"/>
              <a:gd name="T31" fmla="*/ 319088 h 2856"/>
              <a:gd name="T32" fmla="*/ 8217453 w 7104"/>
              <a:gd name="T33" fmla="*/ 334963 h 2856"/>
              <a:gd name="T34" fmla="*/ 7966562 w 7104"/>
              <a:gd name="T35" fmla="*/ 347663 h 2856"/>
              <a:gd name="T36" fmla="*/ 7715672 w 7104"/>
              <a:gd name="T37" fmla="*/ 360363 h 2856"/>
              <a:gd name="T38" fmla="*/ 7467958 w 7104"/>
              <a:gd name="T39" fmla="*/ 371475 h 2856"/>
              <a:gd name="T40" fmla="*/ 7221831 w 7104"/>
              <a:gd name="T41" fmla="*/ 379413 h 2856"/>
              <a:gd name="T42" fmla="*/ 6975704 w 7104"/>
              <a:gd name="T43" fmla="*/ 385763 h 2856"/>
              <a:gd name="T44" fmla="*/ 6732754 w 7104"/>
              <a:gd name="T45" fmla="*/ 392113 h 2856"/>
              <a:gd name="T46" fmla="*/ 6491391 w 7104"/>
              <a:gd name="T47" fmla="*/ 395288 h 2856"/>
              <a:gd name="T48" fmla="*/ 6251616 w 7104"/>
              <a:gd name="T49" fmla="*/ 398463 h 2856"/>
              <a:gd name="T50" fmla="*/ 6015017 w 7104"/>
              <a:gd name="T51" fmla="*/ 400050 h 2856"/>
              <a:gd name="T52" fmla="*/ 5780005 w 7104"/>
              <a:gd name="T53" fmla="*/ 398463 h 2856"/>
              <a:gd name="T54" fmla="*/ 5548170 w 7104"/>
              <a:gd name="T55" fmla="*/ 398463 h 2856"/>
              <a:gd name="T56" fmla="*/ 5317923 w 7104"/>
              <a:gd name="T57" fmla="*/ 395288 h 2856"/>
              <a:gd name="T58" fmla="*/ 5092439 w 7104"/>
              <a:gd name="T59" fmla="*/ 390525 h 2856"/>
              <a:gd name="T60" fmla="*/ 4868543 w 7104"/>
              <a:gd name="T61" fmla="*/ 385763 h 2856"/>
              <a:gd name="T62" fmla="*/ 4649411 w 7104"/>
              <a:gd name="T63" fmla="*/ 381000 h 2856"/>
              <a:gd name="T64" fmla="*/ 4431867 w 7104"/>
              <a:gd name="T65" fmla="*/ 373063 h 2856"/>
              <a:gd name="T66" fmla="*/ 4217498 w 7104"/>
              <a:gd name="T67" fmla="*/ 365125 h 2856"/>
              <a:gd name="T68" fmla="*/ 4007894 w 7104"/>
              <a:gd name="T69" fmla="*/ 357188 h 2856"/>
              <a:gd name="T70" fmla="*/ 3598212 w 7104"/>
              <a:gd name="T71" fmla="*/ 336550 h 2856"/>
              <a:gd name="T72" fmla="*/ 3205997 w 7104"/>
              <a:gd name="T73" fmla="*/ 314325 h 2856"/>
              <a:gd name="T74" fmla="*/ 2829662 w 7104"/>
              <a:gd name="T75" fmla="*/ 290513 h 2856"/>
              <a:gd name="T76" fmla="*/ 2472381 w 7104"/>
              <a:gd name="T77" fmla="*/ 265113 h 2856"/>
              <a:gd name="T78" fmla="*/ 2132568 w 7104"/>
              <a:gd name="T79" fmla="*/ 238125 h 2856"/>
              <a:gd name="T80" fmla="*/ 1816573 w 7104"/>
              <a:gd name="T81" fmla="*/ 209550 h 2856"/>
              <a:gd name="T82" fmla="*/ 1519633 w 7104"/>
              <a:gd name="T83" fmla="*/ 180975 h 2856"/>
              <a:gd name="T84" fmla="*/ 1246512 w 7104"/>
              <a:gd name="T85" fmla="*/ 152400 h 2856"/>
              <a:gd name="T86" fmla="*/ 995622 w 7104"/>
              <a:gd name="T87" fmla="*/ 125413 h 2856"/>
              <a:gd name="T88" fmla="*/ 773314 w 7104"/>
              <a:gd name="T89" fmla="*/ 100013 h 2856"/>
              <a:gd name="T90" fmla="*/ 573237 w 7104"/>
              <a:gd name="T91" fmla="*/ 76200 h 2856"/>
              <a:gd name="T92" fmla="*/ 403330 w 7104"/>
              <a:gd name="T93" fmla="*/ 55563 h 2856"/>
              <a:gd name="T94" fmla="*/ 262006 w 7104"/>
              <a:gd name="T95" fmla="*/ 36513 h 2856"/>
              <a:gd name="T96" fmla="*/ 66692 w 7104"/>
              <a:gd name="T97" fmla="*/ 9525 h 2856"/>
              <a:gd name="T98" fmla="*/ 0 w 7104"/>
              <a:gd name="T99" fmla="*/ 0 h 2856"/>
              <a:gd name="T100" fmla="*/ 0 w 7104"/>
              <a:gd name="T101" fmla="*/ 0 h 285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7104" h="2856">
                <a:moveTo>
                  <a:pt x="0" y="0"/>
                </a:moveTo>
                <a:lnTo>
                  <a:pt x="0" y="2856"/>
                </a:lnTo>
                <a:lnTo>
                  <a:pt x="7104" y="2856"/>
                </a:lnTo>
                <a:lnTo>
                  <a:pt x="7104" y="1"/>
                </a:lnTo>
                <a:lnTo>
                  <a:pt x="6943" y="26"/>
                </a:lnTo>
                <a:lnTo>
                  <a:pt x="6782" y="50"/>
                </a:lnTo>
                <a:lnTo>
                  <a:pt x="6621" y="73"/>
                </a:lnTo>
                <a:lnTo>
                  <a:pt x="6459" y="93"/>
                </a:lnTo>
                <a:lnTo>
                  <a:pt x="6298" y="113"/>
                </a:lnTo>
                <a:lnTo>
                  <a:pt x="6136" y="132"/>
                </a:lnTo>
                <a:lnTo>
                  <a:pt x="5976" y="148"/>
                </a:lnTo>
                <a:lnTo>
                  <a:pt x="5814" y="163"/>
                </a:lnTo>
                <a:lnTo>
                  <a:pt x="5653" y="177"/>
                </a:lnTo>
                <a:lnTo>
                  <a:pt x="5494" y="189"/>
                </a:lnTo>
                <a:lnTo>
                  <a:pt x="5334" y="201"/>
                </a:lnTo>
                <a:lnTo>
                  <a:pt x="5175" y="211"/>
                </a:lnTo>
                <a:lnTo>
                  <a:pt x="5017" y="219"/>
                </a:lnTo>
                <a:lnTo>
                  <a:pt x="4859" y="227"/>
                </a:lnTo>
                <a:lnTo>
                  <a:pt x="4703" y="234"/>
                </a:lnTo>
                <a:lnTo>
                  <a:pt x="4548" y="239"/>
                </a:lnTo>
                <a:lnTo>
                  <a:pt x="4393" y="243"/>
                </a:lnTo>
                <a:lnTo>
                  <a:pt x="4240" y="247"/>
                </a:lnTo>
                <a:lnTo>
                  <a:pt x="4088" y="249"/>
                </a:lnTo>
                <a:lnTo>
                  <a:pt x="3937" y="251"/>
                </a:lnTo>
                <a:lnTo>
                  <a:pt x="3788" y="252"/>
                </a:lnTo>
                <a:lnTo>
                  <a:pt x="3640" y="251"/>
                </a:lnTo>
                <a:lnTo>
                  <a:pt x="3494" y="251"/>
                </a:lnTo>
                <a:lnTo>
                  <a:pt x="3349" y="249"/>
                </a:lnTo>
                <a:lnTo>
                  <a:pt x="3207" y="246"/>
                </a:lnTo>
                <a:lnTo>
                  <a:pt x="3066" y="243"/>
                </a:lnTo>
                <a:lnTo>
                  <a:pt x="2928" y="240"/>
                </a:lnTo>
                <a:lnTo>
                  <a:pt x="2791" y="235"/>
                </a:lnTo>
                <a:lnTo>
                  <a:pt x="2656" y="230"/>
                </a:lnTo>
                <a:lnTo>
                  <a:pt x="2524" y="225"/>
                </a:lnTo>
                <a:lnTo>
                  <a:pt x="2266" y="212"/>
                </a:lnTo>
                <a:lnTo>
                  <a:pt x="2019" y="198"/>
                </a:lnTo>
                <a:lnTo>
                  <a:pt x="1782" y="183"/>
                </a:lnTo>
                <a:lnTo>
                  <a:pt x="1557" y="167"/>
                </a:lnTo>
                <a:lnTo>
                  <a:pt x="1343" y="150"/>
                </a:lnTo>
                <a:lnTo>
                  <a:pt x="1144" y="132"/>
                </a:lnTo>
                <a:lnTo>
                  <a:pt x="957" y="114"/>
                </a:lnTo>
                <a:lnTo>
                  <a:pt x="785" y="96"/>
                </a:lnTo>
                <a:lnTo>
                  <a:pt x="627" y="79"/>
                </a:lnTo>
                <a:lnTo>
                  <a:pt x="487" y="63"/>
                </a:lnTo>
                <a:lnTo>
                  <a:pt x="361" y="48"/>
                </a:lnTo>
                <a:lnTo>
                  <a:pt x="254" y="35"/>
                </a:lnTo>
                <a:lnTo>
                  <a:pt x="165" y="23"/>
                </a:lnTo>
                <a:lnTo>
                  <a:pt x="42" y="6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reeform 5"/>
          <p:cNvSpPr>
            <a:spLocks/>
          </p:cNvSpPr>
          <p:nvPr/>
        </p:nvSpPr>
        <p:spPr bwMode="auto">
          <a:xfrm rot="21010068">
            <a:off x="8493125" y="1797050"/>
            <a:ext cx="3300413" cy="441325"/>
          </a:xfrm>
          <a:custGeom>
            <a:avLst/>
            <a:gdLst>
              <a:gd name="T0" fmla="*/ 28052 w 10000"/>
              <a:gd name="T1" fmla="*/ 211004 h 5291"/>
              <a:gd name="T2" fmla="*/ 3286405 w 10000"/>
              <a:gd name="T3" fmla="*/ 440924 h 5291"/>
              <a:gd name="T4" fmla="*/ 3300266 w 10000"/>
              <a:gd name="T5" fmla="*/ 0 h 5291"/>
              <a:gd name="T6" fmla="*/ 3300266 w 10000"/>
              <a:gd name="T7" fmla="*/ 0 h 5291"/>
              <a:gd name="T8" fmla="*/ 3190367 w 10000"/>
              <a:gd name="T9" fmla="*/ 17000 h 5291"/>
              <a:gd name="T10" fmla="*/ 3080468 w 10000"/>
              <a:gd name="T11" fmla="*/ 33334 h 5291"/>
              <a:gd name="T12" fmla="*/ 2970569 w 10000"/>
              <a:gd name="T13" fmla="*/ 49167 h 5291"/>
              <a:gd name="T14" fmla="*/ 2860341 w 10000"/>
              <a:gd name="T15" fmla="*/ 62751 h 5291"/>
              <a:gd name="T16" fmla="*/ 2750112 w 10000"/>
              <a:gd name="T17" fmla="*/ 76418 h 5291"/>
              <a:gd name="T18" fmla="*/ 2639883 w 10000"/>
              <a:gd name="T19" fmla="*/ 89251 h 5291"/>
              <a:gd name="T20" fmla="*/ 2530974 w 10000"/>
              <a:gd name="T21" fmla="*/ 100168 h 5291"/>
              <a:gd name="T22" fmla="*/ 2420085 w 10000"/>
              <a:gd name="T23" fmla="*/ 110419 h 5291"/>
              <a:gd name="T24" fmla="*/ 2310186 w 10000"/>
              <a:gd name="T25" fmla="*/ 120002 h 5291"/>
              <a:gd name="T26" fmla="*/ 2202268 w 10000"/>
              <a:gd name="T27" fmla="*/ 128169 h 5291"/>
              <a:gd name="T28" fmla="*/ 2092369 w 10000"/>
              <a:gd name="T29" fmla="*/ 136336 h 5291"/>
              <a:gd name="T30" fmla="*/ 1984450 w 10000"/>
              <a:gd name="T31" fmla="*/ 143252 h 5291"/>
              <a:gd name="T32" fmla="*/ 1876531 w 10000"/>
              <a:gd name="T33" fmla="*/ 148669 h 5291"/>
              <a:gd name="T34" fmla="*/ 1768613 w 10000"/>
              <a:gd name="T35" fmla="*/ 154169 h 5291"/>
              <a:gd name="T36" fmla="*/ 1662014 w 10000"/>
              <a:gd name="T37" fmla="*/ 158836 h 5291"/>
              <a:gd name="T38" fmla="*/ 1556735 w 10000"/>
              <a:gd name="T39" fmla="*/ 162336 h 5291"/>
              <a:gd name="T40" fmla="*/ 1450797 w 10000"/>
              <a:gd name="T41" fmla="*/ 165003 h 5291"/>
              <a:gd name="T42" fmla="*/ 1346179 w 10000"/>
              <a:gd name="T43" fmla="*/ 167753 h 5291"/>
              <a:gd name="T44" fmla="*/ 1242880 w 10000"/>
              <a:gd name="T45" fmla="*/ 169086 h 5291"/>
              <a:gd name="T46" fmla="*/ 1139912 w 10000"/>
              <a:gd name="T47" fmla="*/ 170503 h 5291"/>
              <a:gd name="T48" fmla="*/ 1037934 w 10000"/>
              <a:gd name="T49" fmla="*/ 171086 h 5291"/>
              <a:gd name="T50" fmla="*/ 936946 w 10000"/>
              <a:gd name="T51" fmla="*/ 170503 h 5291"/>
              <a:gd name="T52" fmla="*/ 837277 w 10000"/>
              <a:gd name="T53" fmla="*/ 170503 h 5291"/>
              <a:gd name="T54" fmla="*/ 738600 w 10000"/>
              <a:gd name="T55" fmla="*/ 169086 h 5291"/>
              <a:gd name="T56" fmla="*/ 641242 w 10000"/>
              <a:gd name="T57" fmla="*/ 167003 h 5291"/>
              <a:gd name="T58" fmla="*/ 545534 w 10000"/>
              <a:gd name="T59" fmla="*/ 165003 h 5291"/>
              <a:gd name="T60" fmla="*/ 451476 w 10000"/>
              <a:gd name="T61" fmla="*/ 162919 h 5291"/>
              <a:gd name="T62" fmla="*/ 358079 w 10000"/>
              <a:gd name="T63" fmla="*/ 159586 h 5291"/>
              <a:gd name="T64" fmla="*/ 266001 w 10000"/>
              <a:gd name="T65" fmla="*/ 156086 h 5291"/>
              <a:gd name="T66" fmla="*/ 175904 w 10000"/>
              <a:gd name="T67" fmla="*/ 152753 h 5291"/>
              <a:gd name="T68" fmla="*/ 0 w 10000"/>
              <a:gd name="T69" fmla="*/ 143836 h 5291"/>
              <a:gd name="T70" fmla="*/ 28052 w 10000"/>
              <a:gd name="T71" fmla="*/ 211004 h 5291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44098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445" y="969264"/>
            <a:ext cx="8827958" cy="7040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00813-C37F-4E87-A200-62488257C5CC}" type="datetimeFigureOut">
              <a:rPr lang="en-US">
                <a:solidFill>
                  <a:srgbClr val="B01513"/>
                </a:solidFill>
              </a:rPr>
              <a:pPr>
                <a:defRPr/>
              </a:pPr>
              <a:t>1/22/2017</a:t>
            </a:fld>
            <a:endParaRPr lang="en-US">
              <a:solidFill>
                <a:srgbClr val="B01513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B01513"/>
              </a:solidFill>
            </a:endParaRP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25C83-2E56-4D68-B5A0-01EC8B7BA4CE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650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9263" y="449263"/>
            <a:ext cx="11288712" cy="595153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44098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A1AE6-9772-43C8-BF04-CE385F934803}" type="datetimeFigureOut">
              <a:rPr lang="en-US">
                <a:solidFill>
                  <a:srgbClr val="B01513"/>
                </a:solidFill>
              </a:rPr>
              <a:pPr>
                <a:defRPr/>
              </a:pPr>
              <a:t>1/22/2017</a:t>
            </a:fld>
            <a:endParaRPr lang="en-US">
              <a:solidFill>
                <a:srgbClr val="B01513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B01513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9CF2D-9B85-4358-BFF9-146684BE4063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906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715000" y="401638"/>
            <a:ext cx="6056313" cy="605472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 rot="16200000">
            <a:off x="2230438" y="2801938"/>
            <a:ext cx="6054725" cy="1254125"/>
          </a:xfrm>
          <a:custGeom>
            <a:avLst/>
            <a:gdLst>
              <a:gd name="T0" fmla="*/ 0 w 10000"/>
              <a:gd name="T1" fmla="*/ 0 h 8000"/>
              <a:gd name="T2" fmla="*/ 0 w 10000"/>
              <a:gd name="T3" fmla="*/ 1250179 h 8000"/>
              <a:gd name="T4" fmla="*/ 6053670 w 10000"/>
              <a:gd name="T5" fmla="*/ 1254885 h 8000"/>
              <a:gd name="T6" fmla="*/ 6053670 w 10000"/>
              <a:gd name="T7" fmla="*/ 1098 h 8000"/>
              <a:gd name="T8" fmla="*/ 6053670 w 10000"/>
              <a:gd name="T9" fmla="*/ 1098 h 8000"/>
              <a:gd name="T10" fmla="*/ 5916252 w 10000"/>
              <a:gd name="T11" fmla="*/ 24470 h 8000"/>
              <a:gd name="T12" fmla="*/ 5779439 w 10000"/>
              <a:gd name="T13" fmla="*/ 46744 h 8000"/>
              <a:gd name="T14" fmla="*/ 5642020 w 10000"/>
              <a:gd name="T15" fmla="*/ 68548 h 8000"/>
              <a:gd name="T16" fmla="*/ 5503997 w 10000"/>
              <a:gd name="T17" fmla="*/ 87215 h 8000"/>
              <a:gd name="T18" fmla="*/ 5366578 w 10000"/>
              <a:gd name="T19" fmla="*/ 106038 h 8000"/>
              <a:gd name="T20" fmla="*/ 5228555 w 10000"/>
              <a:gd name="T21" fmla="*/ 123606 h 8000"/>
              <a:gd name="T22" fmla="*/ 5092347 w 10000"/>
              <a:gd name="T23" fmla="*/ 138665 h 8000"/>
              <a:gd name="T24" fmla="*/ 4954324 w 10000"/>
              <a:gd name="T25" fmla="*/ 152939 h 8000"/>
              <a:gd name="T26" fmla="*/ 4816905 w 10000"/>
              <a:gd name="T27" fmla="*/ 165959 h 8000"/>
              <a:gd name="T28" fmla="*/ 4681908 w 10000"/>
              <a:gd name="T29" fmla="*/ 177253 h 8000"/>
              <a:gd name="T30" fmla="*/ 4545095 w 10000"/>
              <a:gd name="T31" fmla="*/ 188546 h 8000"/>
              <a:gd name="T32" fmla="*/ 4410099 w 10000"/>
              <a:gd name="T33" fmla="*/ 197958 h 8000"/>
              <a:gd name="T34" fmla="*/ 4275102 w 10000"/>
              <a:gd name="T35" fmla="*/ 205331 h 8000"/>
              <a:gd name="T36" fmla="*/ 4140710 w 10000"/>
              <a:gd name="T37" fmla="*/ 213017 h 8000"/>
              <a:gd name="T38" fmla="*/ 4007530 w 10000"/>
              <a:gd name="T39" fmla="*/ 219448 h 8000"/>
              <a:gd name="T40" fmla="*/ 3875560 w 10000"/>
              <a:gd name="T41" fmla="*/ 223997 h 8000"/>
              <a:gd name="T42" fmla="*/ 3743590 w 10000"/>
              <a:gd name="T43" fmla="*/ 227918 h 8000"/>
              <a:gd name="T44" fmla="*/ 3612830 w 10000"/>
              <a:gd name="T45" fmla="*/ 231683 h 8000"/>
              <a:gd name="T46" fmla="*/ 3483887 w 10000"/>
              <a:gd name="T47" fmla="*/ 233409 h 8000"/>
              <a:gd name="T48" fmla="*/ 3354944 w 10000"/>
              <a:gd name="T49" fmla="*/ 235291 h 8000"/>
              <a:gd name="T50" fmla="*/ 3227817 w 10000"/>
              <a:gd name="T51" fmla="*/ 236232 h 8000"/>
              <a:gd name="T52" fmla="*/ 3101901 w 10000"/>
              <a:gd name="T53" fmla="*/ 235291 h 8000"/>
              <a:gd name="T54" fmla="*/ 2977195 w 10000"/>
              <a:gd name="T55" fmla="*/ 235291 h 8000"/>
              <a:gd name="T56" fmla="*/ 2853700 w 10000"/>
              <a:gd name="T57" fmla="*/ 233409 h 8000"/>
              <a:gd name="T58" fmla="*/ 2732627 w 10000"/>
              <a:gd name="T59" fmla="*/ 230585 h 8000"/>
              <a:gd name="T60" fmla="*/ 2612764 w 10000"/>
              <a:gd name="T61" fmla="*/ 227918 h 8000"/>
              <a:gd name="T62" fmla="*/ 2495323 w 10000"/>
              <a:gd name="T63" fmla="*/ 224938 h 8000"/>
              <a:gd name="T64" fmla="*/ 2378487 w 10000"/>
              <a:gd name="T65" fmla="*/ 220389 h 8000"/>
              <a:gd name="T66" fmla="*/ 2263467 w 10000"/>
              <a:gd name="T67" fmla="*/ 215526 h 8000"/>
              <a:gd name="T68" fmla="*/ 2150869 w 10000"/>
              <a:gd name="T69" fmla="*/ 211134 h 8000"/>
              <a:gd name="T70" fmla="*/ 1931121 w 10000"/>
              <a:gd name="T71" fmla="*/ 198742 h 8000"/>
              <a:gd name="T72" fmla="*/ 1720453 w 10000"/>
              <a:gd name="T73" fmla="*/ 185566 h 8000"/>
              <a:gd name="T74" fmla="*/ 1518260 w 10000"/>
              <a:gd name="T75" fmla="*/ 171762 h 8000"/>
              <a:gd name="T76" fmla="*/ 1326964 w 10000"/>
              <a:gd name="T77" fmla="*/ 156547 h 8000"/>
              <a:gd name="T78" fmla="*/ 1144144 w 10000"/>
              <a:gd name="T79" fmla="*/ 140704 h 8000"/>
              <a:gd name="T80" fmla="*/ 974641 w 10000"/>
              <a:gd name="T81" fmla="*/ 123606 h 8000"/>
              <a:gd name="T82" fmla="*/ 815429 w 10000"/>
              <a:gd name="T83" fmla="*/ 106822 h 8000"/>
              <a:gd name="T84" fmla="*/ 668931 w 10000"/>
              <a:gd name="T85" fmla="*/ 90038 h 8000"/>
              <a:gd name="T86" fmla="*/ 534539 w 10000"/>
              <a:gd name="T87" fmla="*/ 74195 h 8000"/>
              <a:gd name="T88" fmla="*/ 415282 w 10000"/>
              <a:gd name="T89" fmla="*/ 59136 h 8000"/>
              <a:gd name="T90" fmla="*/ 307526 w 10000"/>
              <a:gd name="T91" fmla="*/ 44862 h 8000"/>
              <a:gd name="T92" fmla="*/ 216721 w 10000"/>
              <a:gd name="T93" fmla="*/ 32941 h 8000"/>
              <a:gd name="T94" fmla="*/ 140445 w 10000"/>
              <a:gd name="T95" fmla="*/ 21647 h 8000"/>
              <a:gd name="T96" fmla="*/ 35717 w 10000"/>
              <a:gd name="T97" fmla="*/ 5490 h 8000"/>
              <a:gd name="T98" fmla="*/ 0 w 10000"/>
              <a:gd name="T99" fmla="*/ 0 h 8000"/>
              <a:gd name="T100" fmla="*/ 0 w 10000"/>
              <a:gd name="T101" fmla="*/ 0 h 8000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 rot="15922489">
            <a:off x="3141663" y="1825625"/>
            <a:ext cx="3298825" cy="441325"/>
          </a:xfrm>
          <a:custGeom>
            <a:avLst/>
            <a:gdLst>
              <a:gd name="T0" fmla="*/ 28045 w 10000"/>
              <a:gd name="T1" fmla="*/ 211059 h 5291"/>
              <a:gd name="T2" fmla="*/ 3285549 w 10000"/>
              <a:gd name="T3" fmla="*/ 441039 h 5291"/>
              <a:gd name="T4" fmla="*/ 3299407 w 10000"/>
              <a:gd name="T5" fmla="*/ 0 h 5291"/>
              <a:gd name="T6" fmla="*/ 3299407 w 10000"/>
              <a:gd name="T7" fmla="*/ 0 h 5291"/>
              <a:gd name="T8" fmla="*/ 3189537 w 10000"/>
              <a:gd name="T9" fmla="*/ 17005 h 5291"/>
              <a:gd name="T10" fmla="*/ 3079666 w 10000"/>
              <a:gd name="T11" fmla="*/ 33343 h 5291"/>
              <a:gd name="T12" fmla="*/ 2969796 w 10000"/>
              <a:gd name="T13" fmla="*/ 49180 h 5291"/>
              <a:gd name="T14" fmla="*/ 2859596 w 10000"/>
              <a:gd name="T15" fmla="*/ 62767 h 5291"/>
              <a:gd name="T16" fmla="*/ 2749396 w 10000"/>
              <a:gd name="T17" fmla="*/ 76438 h 5291"/>
              <a:gd name="T18" fmla="*/ 2639196 w 10000"/>
              <a:gd name="T19" fmla="*/ 89275 h 5291"/>
              <a:gd name="T20" fmla="*/ 2530315 w 10000"/>
              <a:gd name="T21" fmla="*/ 100194 h 5291"/>
              <a:gd name="T22" fmla="*/ 2419455 w 10000"/>
              <a:gd name="T23" fmla="*/ 110447 h 5291"/>
              <a:gd name="T24" fmla="*/ 2309585 w 10000"/>
              <a:gd name="T25" fmla="*/ 120033 h 5291"/>
              <a:gd name="T26" fmla="*/ 2201694 w 10000"/>
              <a:gd name="T27" fmla="*/ 128202 h 5291"/>
              <a:gd name="T28" fmla="*/ 2091824 w 10000"/>
              <a:gd name="T29" fmla="*/ 136371 h 5291"/>
              <a:gd name="T30" fmla="*/ 1983933 w 10000"/>
              <a:gd name="T31" fmla="*/ 143290 h 5291"/>
              <a:gd name="T32" fmla="*/ 1876043 w 10000"/>
              <a:gd name="T33" fmla="*/ 148708 h 5291"/>
              <a:gd name="T34" fmla="*/ 1768152 w 10000"/>
              <a:gd name="T35" fmla="*/ 154209 h 5291"/>
              <a:gd name="T36" fmla="*/ 1661581 w 10000"/>
              <a:gd name="T37" fmla="*/ 158877 h 5291"/>
              <a:gd name="T38" fmla="*/ 1556330 w 10000"/>
              <a:gd name="T39" fmla="*/ 162378 h 5291"/>
              <a:gd name="T40" fmla="*/ 1450419 w 10000"/>
              <a:gd name="T41" fmla="*/ 165046 h 5291"/>
              <a:gd name="T42" fmla="*/ 1345828 w 10000"/>
              <a:gd name="T43" fmla="*/ 167797 h 5291"/>
              <a:gd name="T44" fmla="*/ 1242557 w 10000"/>
              <a:gd name="T45" fmla="*/ 169130 h 5291"/>
              <a:gd name="T46" fmla="*/ 1139615 w 10000"/>
              <a:gd name="T47" fmla="*/ 170547 h 5291"/>
              <a:gd name="T48" fmla="*/ 1037664 w 10000"/>
              <a:gd name="T49" fmla="*/ 171131 h 5291"/>
              <a:gd name="T50" fmla="*/ 936702 w 10000"/>
              <a:gd name="T51" fmla="*/ 170547 h 5291"/>
              <a:gd name="T52" fmla="*/ 837060 w 10000"/>
              <a:gd name="T53" fmla="*/ 170547 h 5291"/>
              <a:gd name="T54" fmla="*/ 738407 w 10000"/>
              <a:gd name="T55" fmla="*/ 169130 h 5291"/>
              <a:gd name="T56" fmla="*/ 641075 w 10000"/>
              <a:gd name="T57" fmla="*/ 167046 h 5291"/>
              <a:gd name="T58" fmla="*/ 545392 w 10000"/>
              <a:gd name="T59" fmla="*/ 165046 h 5291"/>
              <a:gd name="T60" fmla="*/ 451359 w 10000"/>
              <a:gd name="T61" fmla="*/ 162962 h 5291"/>
              <a:gd name="T62" fmla="*/ 357986 w 10000"/>
              <a:gd name="T63" fmla="*/ 159628 h 5291"/>
              <a:gd name="T64" fmla="*/ 265932 w 10000"/>
              <a:gd name="T65" fmla="*/ 156127 h 5291"/>
              <a:gd name="T66" fmla="*/ 175858 w 10000"/>
              <a:gd name="T67" fmla="*/ 152792 h 5291"/>
              <a:gd name="T68" fmla="*/ 0 w 10000"/>
              <a:gd name="T69" fmla="*/ 143873 h 5291"/>
              <a:gd name="T70" fmla="*/ 28045 w 10000"/>
              <a:gd name="T71" fmla="*/ 211059 h 5291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44098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4" y="1298448"/>
            <a:ext cx="2793887" cy="1597152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0514" y="1447800"/>
            <a:ext cx="5197350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4" y="3129281"/>
            <a:ext cx="2793887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E9B54-22E3-4983-BDEF-29C63AE71A2B}" type="datetimeFigureOut">
              <a:rPr lang="en-US">
                <a:solidFill>
                  <a:srgbClr val="B01513"/>
                </a:solidFill>
              </a:rPr>
              <a:pPr>
                <a:defRPr/>
              </a:pPr>
              <a:t>1/22/2017</a:t>
            </a:fld>
            <a:endParaRPr lang="en-US">
              <a:solidFill>
                <a:srgbClr val="B01513"/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B01513"/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0CE9E-AFB9-4A76-BF25-9AC55DD88FAE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401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73788" y="401638"/>
            <a:ext cx="5597525" cy="605472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 rot="16200000">
            <a:off x="3296444" y="2801144"/>
            <a:ext cx="6054725" cy="1255713"/>
          </a:xfrm>
          <a:custGeom>
            <a:avLst/>
            <a:gdLst>
              <a:gd name="T0" fmla="*/ 0 w 10000"/>
              <a:gd name="T1" fmla="*/ 0 h 8000"/>
              <a:gd name="T2" fmla="*/ 0 w 10000"/>
              <a:gd name="T3" fmla="*/ 1250179 h 8000"/>
              <a:gd name="T4" fmla="*/ 6053670 w 10000"/>
              <a:gd name="T5" fmla="*/ 1254885 h 8000"/>
              <a:gd name="T6" fmla="*/ 6053670 w 10000"/>
              <a:gd name="T7" fmla="*/ 1098 h 8000"/>
              <a:gd name="T8" fmla="*/ 6053670 w 10000"/>
              <a:gd name="T9" fmla="*/ 1098 h 8000"/>
              <a:gd name="T10" fmla="*/ 5916252 w 10000"/>
              <a:gd name="T11" fmla="*/ 24470 h 8000"/>
              <a:gd name="T12" fmla="*/ 5779439 w 10000"/>
              <a:gd name="T13" fmla="*/ 46744 h 8000"/>
              <a:gd name="T14" fmla="*/ 5642020 w 10000"/>
              <a:gd name="T15" fmla="*/ 68548 h 8000"/>
              <a:gd name="T16" fmla="*/ 5503997 w 10000"/>
              <a:gd name="T17" fmla="*/ 87215 h 8000"/>
              <a:gd name="T18" fmla="*/ 5366578 w 10000"/>
              <a:gd name="T19" fmla="*/ 106038 h 8000"/>
              <a:gd name="T20" fmla="*/ 5228555 w 10000"/>
              <a:gd name="T21" fmla="*/ 123606 h 8000"/>
              <a:gd name="T22" fmla="*/ 5092347 w 10000"/>
              <a:gd name="T23" fmla="*/ 138665 h 8000"/>
              <a:gd name="T24" fmla="*/ 4954324 w 10000"/>
              <a:gd name="T25" fmla="*/ 152939 h 8000"/>
              <a:gd name="T26" fmla="*/ 4816905 w 10000"/>
              <a:gd name="T27" fmla="*/ 165959 h 8000"/>
              <a:gd name="T28" fmla="*/ 4681908 w 10000"/>
              <a:gd name="T29" fmla="*/ 177253 h 8000"/>
              <a:gd name="T30" fmla="*/ 4545095 w 10000"/>
              <a:gd name="T31" fmla="*/ 188546 h 8000"/>
              <a:gd name="T32" fmla="*/ 4410099 w 10000"/>
              <a:gd name="T33" fmla="*/ 197958 h 8000"/>
              <a:gd name="T34" fmla="*/ 4275102 w 10000"/>
              <a:gd name="T35" fmla="*/ 205331 h 8000"/>
              <a:gd name="T36" fmla="*/ 4140710 w 10000"/>
              <a:gd name="T37" fmla="*/ 213017 h 8000"/>
              <a:gd name="T38" fmla="*/ 4007530 w 10000"/>
              <a:gd name="T39" fmla="*/ 219448 h 8000"/>
              <a:gd name="T40" fmla="*/ 3875560 w 10000"/>
              <a:gd name="T41" fmla="*/ 223997 h 8000"/>
              <a:gd name="T42" fmla="*/ 3743590 w 10000"/>
              <a:gd name="T43" fmla="*/ 227918 h 8000"/>
              <a:gd name="T44" fmla="*/ 3612830 w 10000"/>
              <a:gd name="T45" fmla="*/ 231683 h 8000"/>
              <a:gd name="T46" fmla="*/ 3483887 w 10000"/>
              <a:gd name="T47" fmla="*/ 233409 h 8000"/>
              <a:gd name="T48" fmla="*/ 3354944 w 10000"/>
              <a:gd name="T49" fmla="*/ 235291 h 8000"/>
              <a:gd name="T50" fmla="*/ 3227817 w 10000"/>
              <a:gd name="T51" fmla="*/ 236232 h 8000"/>
              <a:gd name="T52" fmla="*/ 3101901 w 10000"/>
              <a:gd name="T53" fmla="*/ 235291 h 8000"/>
              <a:gd name="T54" fmla="*/ 2977195 w 10000"/>
              <a:gd name="T55" fmla="*/ 235291 h 8000"/>
              <a:gd name="T56" fmla="*/ 2853700 w 10000"/>
              <a:gd name="T57" fmla="*/ 233409 h 8000"/>
              <a:gd name="T58" fmla="*/ 2732627 w 10000"/>
              <a:gd name="T59" fmla="*/ 230585 h 8000"/>
              <a:gd name="T60" fmla="*/ 2612764 w 10000"/>
              <a:gd name="T61" fmla="*/ 227918 h 8000"/>
              <a:gd name="T62" fmla="*/ 2495323 w 10000"/>
              <a:gd name="T63" fmla="*/ 224938 h 8000"/>
              <a:gd name="T64" fmla="*/ 2378487 w 10000"/>
              <a:gd name="T65" fmla="*/ 220389 h 8000"/>
              <a:gd name="T66" fmla="*/ 2263467 w 10000"/>
              <a:gd name="T67" fmla="*/ 215526 h 8000"/>
              <a:gd name="T68" fmla="*/ 2150869 w 10000"/>
              <a:gd name="T69" fmla="*/ 211134 h 8000"/>
              <a:gd name="T70" fmla="*/ 1931121 w 10000"/>
              <a:gd name="T71" fmla="*/ 198742 h 8000"/>
              <a:gd name="T72" fmla="*/ 1720453 w 10000"/>
              <a:gd name="T73" fmla="*/ 185566 h 8000"/>
              <a:gd name="T74" fmla="*/ 1518260 w 10000"/>
              <a:gd name="T75" fmla="*/ 171762 h 8000"/>
              <a:gd name="T76" fmla="*/ 1326964 w 10000"/>
              <a:gd name="T77" fmla="*/ 156547 h 8000"/>
              <a:gd name="T78" fmla="*/ 1144144 w 10000"/>
              <a:gd name="T79" fmla="*/ 140704 h 8000"/>
              <a:gd name="T80" fmla="*/ 974641 w 10000"/>
              <a:gd name="T81" fmla="*/ 123606 h 8000"/>
              <a:gd name="T82" fmla="*/ 815429 w 10000"/>
              <a:gd name="T83" fmla="*/ 106822 h 8000"/>
              <a:gd name="T84" fmla="*/ 668931 w 10000"/>
              <a:gd name="T85" fmla="*/ 90038 h 8000"/>
              <a:gd name="T86" fmla="*/ 534539 w 10000"/>
              <a:gd name="T87" fmla="*/ 74195 h 8000"/>
              <a:gd name="T88" fmla="*/ 415282 w 10000"/>
              <a:gd name="T89" fmla="*/ 59136 h 8000"/>
              <a:gd name="T90" fmla="*/ 307526 w 10000"/>
              <a:gd name="T91" fmla="*/ 44862 h 8000"/>
              <a:gd name="T92" fmla="*/ 216721 w 10000"/>
              <a:gd name="T93" fmla="*/ 32941 h 8000"/>
              <a:gd name="T94" fmla="*/ 140445 w 10000"/>
              <a:gd name="T95" fmla="*/ 21647 h 8000"/>
              <a:gd name="T96" fmla="*/ 35717 w 10000"/>
              <a:gd name="T97" fmla="*/ 5490 h 8000"/>
              <a:gd name="T98" fmla="*/ 0 w 10000"/>
              <a:gd name="T99" fmla="*/ 0 h 8000"/>
              <a:gd name="T100" fmla="*/ 0 w 10000"/>
              <a:gd name="T101" fmla="*/ 0 h 8000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 rot="15922489">
            <a:off x="4205288" y="1825625"/>
            <a:ext cx="3298825" cy="441325"/>
          </a:xfrm>
          <a:custGeom>
            <a:avLst/>
            <a:gdLst>
              <a:gd name="T0" fmla="*/ 28045 w 10000"/>
              <a:gd name="T1" fmla="*/ 211059 h 5291"/>
              <a:gd name="T2" fmla="*/ 3285549 w 10000"/>
              <a:gd name="T3" fmla="*/ 441039 h 5291"/>
              <a:gd name="T4" fmla="*/ 3299407 w 10000"/>
              <a:gd name="T5" fmla="*/ 0 h 5291"/>
              <a:gd name="T6" fmla="*/ 3299407 w 10000"/>
              <a:gd name="T7" fmla="*/ 0 h 5291"/>
              <a:gd name="T8" fmla="*/ 3189537 w 10000"/>
              <a:gd name="T9" fmla="*/ 17005 h 5291"/>
              <a:gd name="T10" fmla="*/ 3079666 w 10000"/>
              <a:gd name="T11" fmla="*/ 33343 h 5291"/>
              <a:gd name="T12" fmla="*/ 2969796 w 10000"/>
              <a:gd name="T13" fmla="*/ 49180 h 5291"/>
              <a:gd name="T14" fmla="*/ 2859596 w 10000"/>
              <a:gd name="T15" fmla="*/ 62767 h 5291"/>
              <a:gd name="T16" fmla="*/ 2749396 w 10000"/>
              <a:gd name="T17" fmla="*/ 76438 h 5291"/>
              <a:gd name="T18" fmla="*/ 2639196 w 10000"/>
              <a:gd name="T19" fmla="*/ 89275 h 5291"/>
              <a:gd name="T20" fmla="*/ 2530315 w 10000"/>
              <a:gd name="T21" fmla="*/ 100194 h 5291"/>
              <a:gd name="T22" fmla="*/ 2419455 w 10000"/>
              <a:gd name="T23" fmla="*/ 110447 h 5291"/>
              <a:gd name="T24" fmla="*/ 2309585 w 10000"/>
              <a:gd name="T25" fmla="*/ 120033 h 5291"/>
              <a:gd name="T26" fmla="*/ 2201694 w 10000"/>
              <a:gd name="T27" fmla="*/ 128202 h 5291"/>
              <a:gd name="T28" fmla="*/ 2091824 w 10000"/>
              <a:gd name="T29" fmla="*/ 136371 h 5291"/>
              <a:gd name="T30" fmla="*/ 1983933 w 10000"/>
              <a:gd name="T31" fmla="*/ 143290 h 5291"/>
              <a:gd name="T32" fmla="*/ 1876043 w 10000"/>
              <a:gd name="T33" fmla="*/ 148708 h 5291"/>
              <a:gd name="T34" fmla="*/ 1768152 w 10000"/>
              <a:gd name="T35" fmla="*/ 154209 h 5291"/>
              <a:gd name="T36" fmla="*/ 1661581 w 10000"/>
              <a:gd name="T37" fmla="*/ 158877 h 5291"/>
              <a:gd name="T38" fmla="*/ 1556330 w 10000"/>
              <a:gd name="T39" fmla="*/ 162378 h 5291"/>
              <a:gd name="T40" fmla="*/ 1450419 w 10000"/>
              <a:gd name="T41" fmla="*/ 165046 h 5291"/>
              <a:gd name="T42" fmla="*/ 1345828 w 10000"/>
              <a:gd name="T43" fmla="*/ 167797 h 5291"/>
              <a:gd name="T44" fmla="*/ 1242557 w 10000"/>
              <a:gd name="T45" fmla="*/ 169130 h 5291"/>
              <a:gd name="T46" fmla="*/ 1139615 w 10000"/>
              <a:gd name="T47" fmla="*/ 170547 h 5291"/>
              <a:gd name="T48" fmla="*/ 1037664 w 10000"/>
              <a:gd name="T49" fmla="*/ 171131 h 5291"/>
              <a:gd name="T50" fmla="*/ 936702 w 10000"/>
              <a:gd name="T51" fmla="*/ 170547 h 5291"/>
              <a:gd name="T52" fmla="*/ 837060 w 10000"/>
              <a:gd name="T53" fmla="*/ 170547 h 5291"/>
              <a:gd name="T54" fmla="*/ 738407 w 10000"/>
              <a:gd name="T55" fmla="*/ 169130 h 5291"/>
              <a:gd name="T56" fmla="*/ 641075 w 10000"/>
              <a:gd name="T57" fmla="*/ 167046 h 5291"/>
              <a:gd name="T58" fmla="*/ 545392 w 10000"/>
              <a:gd name="T59" fmla="*/ 165046 h 5291"/>
              <a:gd name="T60" fmla="*/ 451359 w 10000"/>
              <a:gd name="T61" fmla="*/ 162962 h 5291"/>
              <a:gd name="T62" fmla="*/ 357986 w 10000"/>
              <a:gd name="T63" fmla="*/ 159628 h 5291"/>
              <a:gd name="T64" fmla="*/ 265932 w 10000"/>
              <a:gd name="T65" fmla="*/ 156127 h 5291"/>
              <a:gd name="T66" fmla="*/ 175858 w 10000"/>
              <a:gd name="T67" fmla="*/ 152792 h 5291"/>
              <a:gd name="T68" fmla="*/ 0 w 10000"/>
              <a:gd name="T69" fmla="*/ 143873 h 5291"/>
              <a:gd name="T70" fmla="*/ 28045 w 10000"/>
              <a:gd name="T71" fmla="*/ 211059 h 5291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44098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208" y="1693332"/>
            <a:ext cx="3861265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549576" y="1143000"/>
            <a:ext cx="3228034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6" y="3657600"/>
            <a:ext cx="3860217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2D647-3D8B-414B-B32D-0E2091B095E4}" type="datetimeFigureOut">
              <a:rPr lang="en-US">
                <a:solidFill>
                  <a:srgbClr val="B01513"/>
                </a:solidFill>
              </a:rPr>
              <a:pPr>
                <a:defRPr/>
              </a:pPr>
              <a:t>1/22/2017</a:t>
            </a:fld>
            <a:endParaRPr lang="en-US">
              <a:solidFill>
                <a:srgbClr val="B01513"/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B01513"/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00B67-1A2A-45AA-AC56-5E112D76D2E2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225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20"/>
          <p:cNvSpPr/>
          <p:nvPr/>
        </p:nvSpPr>
        <p:spPr>
          <a:xfrm>
            <a:off x="8763694" y="1828800"/>
            <a:ext cx="2820134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8763694" y="5870955"/>
            <a:ext cx="990858" cy="9906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4000"/>
                </a:schemeClr>
              </a:gs>
              <a:gs pos="66000">
                <a:schemeClr val="accent5">
                  <a:alpha val="0"/>
                </a:schemeClr>
              </a:gs>
              <a:gs pos="36000">
                <a:schemeClr val="accent5"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-1589" y="2667000"/>
            <a:ext cx="4192092" cy="41910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35" name="Freeform 5"/>
          <p:cNvSpPr>
            <a:spLocks noEditPoints="1"/>
          </p:cNvSpPr>
          <p:nvPr/>
        </p:nvSpPr>
        <p:spPr bwMode="auto">
          <a:xfrm>
            <a:off x="0" y="1588"/>
            <a:ext cx="12192000" cy="6856412"/>
          </a:xfrm>
          <a:custGeom>
            <a:avLst/>
            <a:gdLst>
              <a:gd name="T0" fmla="*/ 0 w 15356"/>
              <a:gd name="T1" fmla="*/ 0 h 8638"/>
              <a:gd name="T2" fmla="*/ 0 w 15356"/>
              <a:gd name="T3" fmla="*/ 6856413 h 8638"/>
              <a:gd name="T4" fmla="*/ 12192000 w 15356"/>
              <a:gd name="T5" fmla="*/ 6856413 h 8638"/>
              <a:gd name="T6" fmla="*/ 12192000 w 15356"/>
              <a:gd name="T7" fmla="*/ 0 h 8638"/>
              <a:gd name="T8" fmla="*/ 0 w 15356"/>
              <a:gd name="T9" fmla="*/ 0 h 8638"/>
              <a:gd name="T10" fmla="*/ 11709274 w 15356"/>
              <a:gd name="T11" fmla="*/ 6380163 h 8638"/>
              <a:gd name="T12" fmla="*/ 476374 w 15356"/>
              <a:gd name="T13" fmla="*/ 6380163 h 8638"/>
              <a:gd name="T14" fmla="*/ 476374 w 15356"/>
              <a:gd name="T15" fmla="*/ 469900 h 8638"/>
              <a:gd name="T16" fmla="*/ 11709274 w 15356"/>
              <a:gd name="T17" fmla="*/ 469900 h 8638"/>
              <a:gd name="T18" fmla="*/ 11709274 w 15356"/>
              <a:gd name="T19" fmla="*/ 6380163 h 863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36" name="Title Placeholder 1"/>
          <p:cNvSpPr>
            <a:spLocks noGrp="1"/>
          </p:cNvSpPr>
          <p:nvPr>
            <p:ph type="title"/>
          </p:nvPr>
        </p:nvSpPr>
        <p:spPr bwMode="auto">
          <a:xfrm>
            <a:off x="1155700" y="1447800"/>
            <a:ext cx="8828088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55700" y="3124200"/>
            <a:ext cx="8828088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5300" y="6391275"/>
            <a:ext cx="990600" cy="304800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1" i="0">
                <a:solidFill>
                  <a:schemeClr val="accent1"/>
                </a:solidFill>
                <a:latin typeface="+mn-lt"/>
                <a:cs typeface="Helvetica Light"/>
              </a:defRPr>
            </a:lvl1pPr>
          </a:lstStyle>
          <a:p>
            <a:pPr>
              <a:defRPr/>
            </a:pPr>
            <a:fld id="{C6CC92AD-60DD-4738-B5C8-16CBFA7870FA}" type="datetimeFigureOut">
              <a:rPr lang="en-US">
                <a:solidFill>
                  <a:srgbClr val="B01513"/>
                </a:solidFill>
              </a:rPr>
              <a:pPr>
                <a:defRPr/>
              </a:pPr>
              <a:t>1/22/2017</a:t>
            </a:fld>
            <a:endParaRPr lang="en-US">
              <a:solidFill>
                <a:srgbClr val="B0151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213" y="6391275"/>
            <a:ext cx="3870325" cy="311150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 b="1" i="0">
                <a:solidFill>
                  <a:schemeClr val="accent1"/>
                </a:solidFill>
                <a:latin typeface="+mn-lt"/>
                <a:cs typeface="Helvetica Light"/>
              </a:defRPr>
            </a:lvl1pPr>
          </a:lstStyle>
          <a:p>
            <a:pPr>
              <a:defRPr/>
            </a:pPr>
            <a:endParaRPr lang="en-US">
              <a:solidFill>
                <a:srgbClr val="B0151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5263" y="295275"/>
            <a:ext cx="838200" cy="768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2800" b="0" i="0">
                <a:solidFill>
                  <a:schemeClr val="tx1">
                    <a:tint val="75000"/>
                  </a:schemeClr>
                </a:solidFill>
                <a:latin typeface="+mn-lt"/>
                <a:cs typeface="Helvetica Light"/>
              </a:defRPr>
            </a:lvl1pPr>
          </a:lstStyle>
          <a:p>
            <a:pPr>
              <a:defRPr/>
            </a:pPr>
            <a:fld id="{B5B5E3BB-2BEB-429C-B733-559C5017C3E2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9310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Helvetica Light"/>
          <a:cs typeface="Helvetica Light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anose="020B0502020202020204" pitchFamily="34" charset="0"/>
          <a:ea typeface="Helvetica Light"/>
          <a:cs typeface="Helvetica Light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anose="020B0502020202020204" pitchFamily="34" charset="0"/>
          <a:ea typeface="Helvetica Light"/>
          <a:cs typeface="Helvetica Light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anose="020B0502020202020204" pitchFamily="34" charset="0"/>
          <a:ea typeface="Helvetica Light"/>
          <a:cs typeface="Helvetica Light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anose="020B0502020202020204" pitchFamily="34" charset="0"/>
          <a:ea typeface="Helvetica Light"/>
          <a:cs typeface="Helvetica Light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Helvetica Light"/>
          <a:cs typeface="Helvetica Light"/>
        </a:defRPr>
      </a:lvl1pPr>
      <a:lvl2pPr marL="742950" indent="-285750" algn="l" defTabSz="457200" rtl="0" fontAlgn="base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Helvetica Light"/>
          <a:cs typeface="Helvetica Light"/>
        </a:defRPr>
      </a:lvl2pPr>
      <a:lvl3pPr marL="1143000" indent="-228600" algn="l" defTabSz="457200" rtl="0" fontAlgn="base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Helvetica Light"/>
          <a:cs typeface="Helvetica Light"/>
        </a:defRPr>
      </a:lvl3pPr>
      <a:lvl4pPr marL="1600200" indent="-228600" algn="l" defTabSz="457200" rtl="0" fontAlgn="base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Helvetica Light"/>
          <a:cs typeface="Helvetica Light"/>
        </a:defRPr>
      </a:lvl4pPr>
      <a:lvl5pPr marL="2057400" indent="-228600" algn="l" defTabSz="457200" rtl="0" fontAlgn="base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Helvetica Light"/>
          <a:cs typeface="Helvetica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1155700" y="973138"/>
            <a:ext cx="8828088" cy="708025"/>
          </a:xfrm>
        </p:spPr>
        <p:txBody>
          <a:bodyPr/>
          <a:lstStyle/>
          <a:p>
            <a:pPr algn="ctr"/>
            <a:r>
              <a:rPr lang="en-GB" dirty="0"/>
              <a:t>P</a:t>
            </a:r>
            <a:r>
              <a:rPr lang="en-GB" dirty="0" smtClean="0"/>
              <a:t>ublic </a:t>
            </a:r>
            <a:r>
              <a:rPr lang="en-GB" dirty="0"/>
              <a:t>I</a:t>
            </a:r>
            <a:r>
              <a:rPr lang="en-GB" dirty="0" smtClean="0"/>
              <a:t>ssue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84" y="2354671"/>
            <a:ext cx="11312251" cy="4242072"/>
          </a:xfrm>
        </p:spPr>
        <p:txBody>
          <a:bodyPr rtlCol="0">
            <a:normAutofit/>
          </a:bodyPr>
          <a:lstStyle/>
          <a:p>
            <a:r>
              <a:rPr lang="en-US" sz="2000" dirty="0" smtClean="0"/>
              <a:t>‘</a:t>
            </a:r>
            <a:r>
              <a:rPr lang="en-US" sz="2000" b="1" dirty="0" smtClean="0"/>
              <a:t>Public Issue</a:t>
            </a:r>
            <a:r>
              <a:rPr lang="en-US" sz="2000" dirty="0" smtClean="0"/>
              <a:t>’ means </a:t>
            </a:r>
            <a:r>
              <a:rPr lang="en-US" sz="2000" dirty="0"/>
              <a:t>public issue of securities through </a:t>
            </a:r>
            <a:r>
              <a:rPr lang="en-US" sz="2000" b="1" dirty="0" smtClean="0"/>
              <a:t>initial public </a:t>
            </a:r>
            <a:r>
              <a:rPr lang="en-US" sz="2000" b="1" dirty="0"/>
              <a:t>offer </a:t>
            </a:r>
            <a:r>
              <a:rPr lang="en-US" sz="2000" dirty="0"/>
              <a:t>or </a:t>
            </a:r>
            <a:r>
              <a:rPr lang="en-US" sz="2000" b="1" dirty="0"/>
              <a:t>repeat public </a:t>
            </a:r>
            <a:r>
              <a:rPr lang="en-US" sz="2000" b="1" dirty="0" smtClean="0"/>
              <a:t>offer.</a:t>
            </a:r>
          </a:p>
          <a:p>
            <a:pPr algn="just"/>
            <a:r>
              <a:rPr lang="en-US" sz="2000" dirty="0" smtClean="0"/>
              <a:t>Here, initial </a:t>
            </a:r>
            <a:r>
              <a:rPr lang="en-US" sz="2000" dirty="0"/>
              <a:t>public offer or </a:t>
            </a:r>
            <a:r>
              <a:rPr lang="en-US" sz="2000" b="1" dirty="0" smtClean="0"/>
              <a:t>(IPO)</a:t>
            </a:r>
            <a:r>
              <a:rPr lang="en-US" sz="2000" dirty="0" smtClean="0"/>
              <a:t> </a:t>
            </a:r>
            <a:r>
              <a:rPr lang="en-US" sz="2000" dirty="0"/>
              <a:t>means </a:t>
            </a:r>
            <a:r>
              <a:rPr lang="en-US" sz="2000" b="1" dirty="0"/>
              <a:t>first offer </a:t>
            </a:r>
            <a:r>
              <a:rPr lang="en-US" sz="2000" dirty="0"/>
              <a:t>of securities by </a:t>
            </a:r>
            <a:r>
              <a:rPr lang="en-US" sz="2000" dirty="0" smtClean="0"/>
              <a:t>an issuer </a:t>
            </a:r>
            <a:r>
              <a:rPr lang="en-US" sz="2000" dirty="0"/>
              <a:t>to the general </a:t>
            </a:r>
            <a:r>
              <a:rPr lang="en-US" sz="2000" dirty="0" smtClean="0"/>
              <a:t>public. Repeat </a:t>
            </a:r>
            <a:r>
              <a:rPr lang="en-US" sz="2000" dirty="0"/>
              <a:t>public offer or </a:t>
            </a:r>
            <a:r>
              <a:rPr lang="en-US" sz="2000" b="1" dirty="0" smtClean="0"/>
              <a:t>(RPO)</a:t>
            </a:r>
            <a:r>
              <a:rPr lang="en-US" sz="2000" dirty="0" smtClean="0"/>
              <a:t> </a:t>
            </a:r>
            <a:r>
              <a:rPr lang="en-US" sz="2000" dirty="0"/>
              <a:t>means </a:t>
            </a:r>
            <a:r>
              <a:rPr lang="en-US" sz="2000" b="1" dirty="0"/>
              <a:t>further public offer </a:t>
            </a:r>
            <a:r>
              <a:rPr lang="en-US" sz="2000" dirty="0"/>
              <a:t>by </a:t>
            </a:r>
            <a:r>
              <a:rPr lang="en-US" sz="2000" dirty="0" smtClean="0"/>
              <a:t>an issuer </a:t>
            </a:r>
            <a:r>
              <a:rPr lang="en-US" sz="2000" dirty="0"/>
              <a:t>who has listed its securities with any exchange or </a:t>
            </a:r>
            <a:r>
              <a:rPr lang="en-US" sz="2000" dirty="0" smtClean="0"/>
              <a:t>has raised </a:t>
            </a:r>
            <a:r>
              <a:rPr lang="en-US" sz="2000" dirty="0"/>
              <a:t>capital through public offer.</a:t>
            </a:r>
            <a:endParaRPr lang="en-US" sz="2000" dirty="0" smtClean="0"/>
          </a:p>
          <a:p>
            <a:pPr algn="just"/>
            <a:r>
              <a:rPr lang="en-US" sz="2000" dirty="0"/>
              <a:t>An issuer may make an application for </a:t>
            </a:r>
            <a:r>
              <a:rPr lang="en-US" sz="2000" dirty="0" smtClean="0"/>
              <a:t>public offer </a:t>
            </a:r>
            <a:r>
              <a:rPr lang="en-US" sz="2000" dirty="0"/>
              <a:t>of its securities, </a:t>
            </a:r>
            <a:r>
              <a:rPr lang="en-US" sz="2000" dirty="0" smtClean="0"/>
              <a:t>if </a:t>
            </a:r>
            <a:r>
              <a:rPr lang="en-US" sz="2000" dirty="0"/>
              <a:t>it offers an amount of </a:t>
            </a:r>
            <a:r>
              <a:rPr lang="en-US" sz="2000" b="1" dirty="0"/>
              <a:t>at least equivalent to 10% of its </a:t>
            </a:r>
            <a:r>
              <a:rPr lang="en-US" sz="2000" b="1" dirty="0" smtClean="0"/>
              <a:t>paid-up capital </a:t>
            </a:r>
            <a:r>
              <a:rPr lang="en-US" sz="2000" dirty="0" smtClean="0"/>
              <a:t>(</a:t>
            </a:r>
            <a:r>
              <a:rPr lang="en-US" sz="2000" dirty="0"/>
              <a:t>minimum existing paid up capital of Tk. 15 crore</a:t>
            </a:r>
            <a:r>
              <a:rPr lang="en-US" sz="2000" dirty="0" smtClean="0"/>
              <a:t>) </a:t>
            </a:r>
            <a:r>
              <a:rPr lang="en-US" sz="2000" dirty="0"/>
              <a:t>or </a:t>
            </a:r>
            <a:r>
              <a:rPr lang="en-US" sz="2000" b="1" dirty="0"/>
              <a:t>Tk. 15 crore at par </a:t>
            </a:r>
            <a:r>
              <a:rPr lang="en-US" sz="2000" b="1" dirty="0" smtClean="0"/>
              <a:t>value</a:t>
            </a:r>
            <a:r>
              <a:rPr lang="en-US" sz="2000" dirty="0" smtClean="0"/>
              <a:t>, </a:t>
            </a:r>
            <a:r>
              <a:rPr lang="en-GB" sz="2000" dirty="0" smtClean="0"/>
              <a:t>whichever </a:t>
            </a:r>
            <a:r>
              <a:rPr lang="en-GB" sz="2000" dirty="0"/>
              <a:t>is </a:t>
            </a:r>
            <a:r>
              <a:rPr lang="en-GB" sz="2000" b="1" dirty="0" smtClean="0"/>
              <a:t>higher</a:t>
            </a:r>
            <a:r>
              <a:rPr lang="en-GB" sz="2000" dirty="0" smtClean="0"/>
              <a:t>.</a:t>
            </a:r>
            <a:endParaRPr lang="en-US" sz="2000" dirty="0" smtClean="0"/>
          </a:p>
          <a:p>
            <a:pPr algn="just"/>
            <a:r>
              <a:rPr lang="en-US" sz="2000" dirty="0"/>
              <a:t>An issuer of a listed securities may make </a:t>
            </a:r>
            <a:r>
              <a:rPr lang="en-US" sz="2000" dirty="0" smtClean="0"/>
              <a:t>RPO satisfying the conditions of </a:t>
            </a:r>
            <a:r>
              <a:rPr lang="en-US" sz="2000" b="1" dirty="0" smtClean="0"/>
              <a:t>disseminating the information </a:t>
            </a:r>
            <a:r>
              <a:rPr lang="en-US" sz="2000" b="1" dirty="0"/>
              <a:t>as price sensitive </a:t>
            </a:r>
            <a:r>
              <a:rPr lang="en-US" sz="2000" b="1" dirty="0" smtClean="0"/>
              <a:t>immediately after approvals </a:t>
            </a:r>
            <a:r>
              <a:rPr lang="en-US" sz="2000" dirty="0" smtClean="0"/>
              <a:t>with an explicit announcement, </a:t>
            </a:r>
            <a:r>
              <a:rPr lang="en-US" sz="2000" dirty="0"/>
              <a:t>rated by a credit rating </a:t>
            </a:r>
            <a:r>
              <a:rPr lang="en-US" sz="2000" dirty="0" smtClean="0"/>
              <a:t>company, proceeds </a:t>
            </a:r>
            <a:r>
              <a:rPr lang="en-US" sz="2000" dirty="0"/>
              <a:t>of previous public offer or rights </a:t>
            </a:r>
            <a:r>
              <a:rPr lang="en-US" sz="2000" dirty="0" smtClean="0"/>
              <a:t>issue </a:t>
            </a:r>
            <a:r>
              <a:rPr lang="en-GB" sz="2000" b="1" dirty="0" smtClean="0"/>
              <a:t>utilized </a:t>
            </a:r>
            <a:r>
              <a:rPr lang="en-GB" sz="2000" b="1" dirty="0" smtClean="0"/>
              <a:t>fully.</a:t>
            </a:r>
            <a:endParaRPr lang="en-US" sz="2000" b="1" dirty="0"/>
          </a:p>
          <a:p>
            <a:pPr marL="0" indent="0">
              <a:buNone/>
            </a:pPr>
            <a:endParaRPr lang="en-US" sz="2000" dirty="0">
              <a:solidFill>
                <a:schemeClr val="bg1">
                  <a:lumMod val="75000"/>
                  <a:lumOff val="25000"/>
                </a:scheme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1253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2673" y="973669"/>
            <a:ext cx="8180539" cy="706964"/>
          </a:xfrm>
        </p:spPr>
        <p:txBody>
          <a:bodyPr/>
          <a:lstStyle/>
          <a:p>
            <a:pPr algn="ctr"/>
            <a:r>
              <a:rPr lang="en-US" dirty="0" smtClean="0"/>
              <a:t>Lock-in Provision (cont’d)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6653" y="3204389"/>
            <a:ext cx="10136776" cy="2660834"/>
          </a:xfrm>
        </p:spPr>
        <p:txBody>
          <a:bodyPr/>
          <a:lstStyle/>
          <a:p>
            <a:pPr algn="just"/>
            <a:r>
              <a:rPr lang="en-US" sz="2400" b="1" dirty="0"/>
              <a:t>25% </a:t>
            </a:r>
            <a:r>
              <a:rPr lang="en-US" sz="2400" dirty="0"/>
              <a:t>of the shares allotted to eligible investors, for </a:t>
            </a:r>
            <a:r>
              <a:rPr lang="en-US" sz="2400" b="1" dirty="0" smtClean="0"/>
              <a:t>03 months </a:t>
            </a:r>
            <a:r>
              <a:rPr lang="en-US" sz="2400" dirty="0" smtClean="0"/>
              <a:t>and </a:t>
            </a:r>
            <a:r>
              <a:rPr lang="en-US" sz="2400" dirty="0"/>
              <a:t>other </a:t>
            </a:r>
            <a:r>
              <a:rPr lang="en-US" sz="2400" b="1" dirty="0"/>
              <a:t>25% </a:t>
            </a:r>
            <a:r>
              <a:rPr lang="en-US" sz="2400" dirty="0"/>
              <a:t>of the shares allotted to them, for </a:t>
            </a:r>
            <a:r>
              <a:rPr lang="en-US" sz="2400" b="1" dirty="0" smtClean="0"/>
              <a:t>06 months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/>
              <a:t>All shares held by </a:t>
            </a:r>
            <a:r>
              <a:rPr lang="en-US" sz="2400" b="1" dirty="0"/>
              <a:t>alternative investment funds</a:t>
            </a:r>
            <a:r>
              <a:rPr lang="en-US" sz="2400" dirty="0"/>
              <a:t>, for </a:t>
            </a:r>
            <a:r>
              <a:rPr lang="en-US" sz="2400" b="1" dirty="0" smtClean="0"/>
              <a:t>01 year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b="1" dirty="0"/>
              <a:t>Shares allotted</a:t>
            </a:r>
            <a:r>
              <a:rPr lang="en-US" sz="2400" dirty="0"/>
              <a:t>, within </a:t>
            </a:r>
            <a:r>
              <a:rPr lang="en-US" sz="2400" b="1" dirty="0"/>
              <a:t>two years </a:t>
            </a:r>
            <a:r>
              <a:rPr lang="en-US" sz="2400" dirty="0"/>
              <a:t>of according consent to the </a:t>
            </a:r>
            <a:r>
              <a:rPr lang="en-US" sz="2400" dirty="0" smtClean="0"/>
              <a:t>public offer</a:t>
            </a:r>
            <a:r>
              <a:rPr lang="en-US" sz="2400" dirty="0"/>
              <a:t>, to any person </a:t>
            </a:r>
            <a:r>
              <a:rPr lang="en-US" sz="2400" b="1" dirty="0"/>
              <a:t>other than</a:t>
            </a:r>
            <a:r>
              <a:rPr lang="en-US" sz="2400" dirty="0"/>
              <a:t> the shares mentioned in </a:t>
            </a:r>
            <a:r>
              <a:rPr lang="en-US" sz="2400" b="1" dirty="0" smtClean="0"/>
              <a:t>previous points</a:t>
            </a:r>
            <a:r>
              <a:rPr lang="en-US" sz="2400" dirty="0" smtClean="0"/>
              <a:t>, </a:t>
            </a:r>
            <a:r>
              <a:rPr lang="en-US" sz="2400" b="1" dirty="0"/>
              <a:t>for </a:t>
            </a:r>
            <a:r>
              <a:rPr lang="en-US" sz="2400" b="1" dirty="0" smtClean="0"/>
              <a:t>01 </a:t>
            </a:r>
            <a:r>
              <a:rPr lang="en-US" sz="2400" b="1" dirty="0"/>
              <a:t>year</a:t>
            </a:r>
            <a:r>
              <a:rPr lang="en-US" sz="2400" dirty="0"/>
              <a:t>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267777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1450" y="1047641"/>
            <a:ext cx="8827958" cy="704088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Fees for public offer and listing of </a:t>
            </a:r>
            <a:r>
              <a:rPr lang="en-US" sz="3200" b="1" dirty="0" smtClean="0">
                <a:solidFill>
                  <a:schemeClr val="tx1"/>
                </a:solidFill>
              </a:rPr>
              <a:t>securities</a:t>
            </a:r>
            <a:endParaRPr lang="en-GB" sz="3200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00757363"/>
              </p:ext>
            </p:extLst>
          </p:nvPr>
        </p:nvGraphicFramePr>
        <p:xfrm>
          <a:off x="443140" y="2335485"/>
          <a:ext cx="11355976" cy="434015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09356"/>
                <a:gridCol w="3978380"/>
                <a:gridCol w="4968240"/>
              </a:tblGrid>
              <a:tr h="463601">
                <a:tc>
                  <a:txBody>
                    <a:bodyPr/>
                    <a:lstStyle/>
                    <a:p>
                      <a:pPr algn="ctr"/>
                      <a:r>
                        <a:rPr lang="en-GB" sz="24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Type of fees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Fixed Price Method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Book Building Method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629591">
                <a:tc>
                  <a:txBody>
                    <a:bodyPr/>
                    <a:lstStyle/>
                    <a:p>
                      <a:pPr algn="l"/>
                      <a:r>
                        <a:rPr lang="en-GB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Issue Management</a:t>
                      </a:r>
                    </a:p>
                    <a:p>
                      <a:pPr algn="l"/>
                      <a:r>
                        <a:rPr lang="en-GB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fee</a:t>
                      </a:r>
                      <a:endParaRPr lang="en-GB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1%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on the public offer 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amount </a:t>
                      </a:r>
                      <a:r>
                        <a:rPr lang="en-GB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Tk. 3 million 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whichever is </a:t>
                      </a:r>
                      <a:r>
                        <a:rPr lang="en-GB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lower.</a:t>
                      </a:r>
                      <a:endParaRPr lang="en-GB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2%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on the public offer 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amount (including premium) or </a:t>
                      </a:r>
                      <a:r>
                        <a:rPr lang="en-GB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Tk. 5 (mil)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whichever is </a:t>
                      </a:r>
                      <a:r>
                        <a:rPr lang="en-GB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higher.</a:t>
                      </a:r>
                      <a:endParaRPr lang="en-GB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29591">
                <a:tc>
                  <a:txBody>
                    <a:bodyPr/>
                    <a:lstStyle/>
                    <a:p>
                      <a:pPr algn="l"/>
                      <a:r>
                        <a:rPr lang="en-GB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Underwriting fee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Max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imum </a:t>
                      </a:r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1%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 35%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 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public offer amount.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Max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imum </a:t>
                      </a:r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1% on 35%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 the 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public offer amount </a:t>
                      </a:r>
                      <a:r>
                        <a:rPr lang="en-GB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(including premium)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GB" dirty="0"/>
                    </a:p>
                  </a:txBody>
                  <a:tcPr/>
                </a:tc>
              </a:tr>
              <a:tr h="629591">
                <a:tc>
                  <a:txBody>
                    <a:bodyPr/>
                    <a:lstStyle/>
                    <a:p>
                      <a:pPr algn="l"/>
                      <a:r>
                        <a:rPr lang="en-GB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Application fee for</a:t>
                      </a:r>
                    </a:p>
                    <a:p>
                      <a:pPr algn="l"/>
                      <a:r>
                        <a:rPr lang="en-GB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Commission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Tk. 50,000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(non-refundable)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Tk. 50,000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(non-refundable)</a:t>
                      </a:r>
                      <a:endParaRPr lang="en-GB" dirty="0"/>
                    </a:p>
                  </a:txBody>
                  <a:tcPr/>
                </a:tc>
              </a:tr>
              <a:tr h="629591">
                <a:tc>
                  <a:txBody>
                    <a:bodyPr/>
                    <a:lstStyle/>
                    <a:p>
                      <a:pPr algn="l"/>
                      <a:r>
                        <a:rPr lang="en-GB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Consent fee for the</a:t>
                      </a:r>
                    </a:p>
                    <a:p>
                      <a:pPr algn="l"/>
                      <a:r>
                        <a:rPr lang="en-GB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Commission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0.40%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 the public offer 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amount.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0.40%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on the public offer 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amount (</a:t>
                      </a:r>
                      <a:r>
                        <a:rPr lang="en-GB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including premium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).</a:t>
                      </a:r>
                      <a:endParaRPr lang="en-GB" dirty="0"/>
                    </a:p>
                  </a:txBody>
                  <a:tcPr/>
                </a:tc>
              </a:tr>
              <a:tr h="438744">
                <a:tc>
                  <a:txBody>
                    <a:bodyPr/>
                    <a:lstStyle/>
                    <a:p>
                      <a:pPr algn="l"/>
                      <a:r>
                        <a:rPr lang="en-GB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Fees for Funds</a:t>
                      </a:r>
                      <a:endParaRPr lang="en-GB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 per relevant Rules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438744">
                <a:tc>
                  <a:txBody>
                    <a:bodyPr/>
                    <a:lstStyle/>
                    <a:p>
                      <a:pPr algn="l"/>
                      <a:r>
                        <a:rPr lang="en-GB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Fees for Exchanges</a:t>
                      </a:r>
                      <a:endParaRPr lang="en-GB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 per the relevant listing Regulations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438744">
                <a:tc>
                  <a:txBody>
                    <a:bodyPr/>
                    <a:lstStyle/>
                    <a:p>
                      <a:pPr algn="l"/>
                      <a:r>
                        <a:rPr lang="en-GB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Other fees</a:t>
                      </a:r>
                      <a:endParaRPr lang="en-GB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 per relevant contracts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1057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5" y="973669"/>
            <a:ext cx="8827958" cy="998822"/>
          </a:xfrm>
        </p:spPr>
        <p:txBody>
          <a:bodyPr/>
          <a:lstStyle/>
          <a:p>
            <a:pPr algn="ctr"/>
            <a:r>
              <a:rPr lang="en-US" dirty="0"/>
              <a:t>Repeat public offer or (RPO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sz="2400" b="1" dirty="0" smtClean="0"/>
              <a:t>(Distribution Mechanism)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5255" y="3165202"/>
            <a:ext cx="10170242" cy="2608581"/>
          </a:xfrm>
        </p:spPr>
        <p:txBody>
          <a:bodyPr/>
          <a:lstStyle/>
          <a:p>
            <a:r>
              <a:rPr lang="en-US" sz="2200" b="1" dirty="0"/>
              <a:t>At least 40% </a:t>
            </a:r>
            <a:r>
              <a:rPr lang="en-US" sz="2200" dirty="0"/>
              <a:t>of the issue shall be reserved for the </a:t>
            </a:r>
            <a:r>
              <a:rPr lang="en-US" sz="2200" b="1" dirty="0" smtClean="0"/>
              <a:t>existing </a:t>
            </a:r>
            <a:r>
              <a:rPr lang="en-GB" sz="2200" b="1" dirty="0" smtClean="0"/>
              <a:t>shareholders</a:t>
            </a:r>
            <a:r>
              <a:rPr lang="en-GB" sz="2200" dirty="0"/>
              <a:t>;</a:t>
            </a:r>
          </a:p>
          <a:p>
            <a:r>
              <a:rPr lang="en-US" sz="2200" b="1" dirty="0" smtClean="0"/>
              <a:t>At </a:t>
            </a:r>
            <a:r>
              <a:rPr lang="en-US" sz="2200" b="1" dirty="0"/>
              <a:t>least 40% </a:t>
            </a:r>
            <a:r>
              <a:rPr lang="en-US" sz="2200" dirty="0"/>
              <a:t>of the issue shall be </a:t>
            </a:r>
            <a:r>
              <a:rPr lang="en-US" sz="2200" b="1" dirty="0"/>
              <a:t>reserved for Public Offer</a:t>
            </a:r>
            <a:r>
              <a:rPr lang="en-US" sz="2200" dirty="0"/>
              <a:t>; and</a:t>
            </a:r>
          </a:p>
          <a:p>
            <a:r>
              <a:rPr lang="en-US" sz="2200" b="1" dirty="0" smtClean="0"/>
              <a:t>Maximum </a:t>
            </a:r>
            <a:r>
              <a:rPr lang="en-US" sz="2200" b="1" dirty="0"/>
              <a:t>20% </a:t>
            </a:r>
            <a:r>
              <a:rPr lang="en-US" sz="2200" dirty="0"/>
              <a:t>of the issue may be made through </a:t>
            </a:r>
            <a:r>
              <a:rPr lang="en-US" sz="2200" b="1" dirty="0" smtClean="0"/>
              <a:t>private </a:t>
            </a:r>
            <a:r>
              <a:rPr lang="en-GB" sz="2200" b="1" dirty="0" smtClean="0"/>
              <a:t>placement</a:t>
            </a:r>
          </a:p>
          <a:p>
            <a:pPr marL="0" indent="0">
              <a:buNone/>
            </a:pPr>
            <a:endParaRPr lang="en-GB" sz="2000" dirty="0"/>
          </a:p>
          <a:p>
            <a:pPr marL="0" indent="0" algn="just">
              <a:buNone/>
            </a:pPr>
            <a:r>
              <a:rPr lang="en-US" sz="2200" i="1" dirty="0" smtClean="0"/>
              <a:t>(Provided </a:t>
            </a:r>
            <a:r>
              <a:rPr lang="en-US" sz="2200" i="1" dirty="0"/>
              <a:t>that the securities so issued shall </a:t>
            </a:r>
            <a:r>
              <a:rPr lang="en-US" sz="2200" b="1" i="1" dirty="0"/>
              <a:t>not be </a:t>
            </a:r>
            <a:r>
              <a:rPr lang="en-US" sz="2200" b="1" i="1" dirty="0" smtClean="0"/>
              <a:t>converted </a:t>
            </a:r>
            <a:r>
              <a:rPr lang="en-US" sz="2200" i="1" dirty="0"/>
              <a:t>either </a:t>
            </a:r>
            <a:r>
              <a:rPr lang="en-US" sz="2200" i="1" dirty="0" smtClean="0"/>
              <a:t>partly or </a:t>
            </a:r>
            <a:r>
              <a:rPr lang="en-US" sz="2200" i="1" dirty="0"/>
              <a:t>fully before </a:t>
            </a:r>
            <a:r>
              <a:rPr lang="en-US" sz="2200" b="1" i="1" dirty="0" smtClean="0"/>
              <a:t>a</a:t>
            </a:r>
            <a:r>
              <a:rPr lang="en-US" sz="2200" i="1" dirty="0" smtClean="0"/>
              <a:t> </a:t>
            </a:r>
            <a:r>
              <a:rPr lang="en-US" sz="2200" b="1" i="1" dirty="0" smtClean="0"/>
              <a:t>minimum period of 2(two) years of issuance</a:t>
            </a:r>
            <a:r>
              <a:rPr lang="en-US" sz="2200" i="1" dirty="0" smtClean="0"/>
              <a:t>.)</a:t>
            </a:r>
            <a:endParaRPr lang="en-GB" sz="2200" i="1" dirty="0"/>
          </a:p>
        </p:txBody>
      </p:sp>
    </p:spTree>
    <p:extLst>
      <p:ext uri="{BB962C8B-B14F-4D97-AF65-F5344CB8AC3E}">
        <p14:creationId xmlns:p14="http://schemas.microsoft.com/office/powerpoint/2010/main" val="871686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7323" y="973669"/>
            <a:ext cx="8827958" cy="706964"/>
          </a:xfrm>
        </p:spPr>
        <p:txBody>
          <a:bodyPr/>
          <a:lstStyle/>
          <a:p>
            <a:pPr algn="ctr"/>
            <a:r>
              <a:rPr lang="en-US" dirty="0" smtClean="0"/>
              <a:t>Pricing Strategies of Public Issue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2433681"/>
            <a:ext cx="11194868" cy="4084685"/>
          </a:xfrm>
        </p:spPr>
        <p:txBody>
          <a:bodyPr/>
          <a:lstStyle/>
          <a:p>
            <a:pPr algn="just"/>
            <a:r>
              <a:rPr lang="en-US" sz="1750" dirty="0" smtClean="0"/>
              <a:t>‘</a:t>
            </a:r>
            <a:r>
              <a:rPr lang="en-US" b="1" dirty="0" smtClean="0"/>
              <a:t>Fixed Price Method</a:t>
            </a:r>
            <a:r>
              <a:rPr lang="en-US" dirty="0" smtClean="0"/>
              <a:t>’ </a:t>
            </a:r>
            <a:r>
              <a:rPr lang="en-US" dirty="0"/>
              <a:t>means the process by which an </a:t>
            </a:r>
            <a:r>
              <a:rPr lang="en-US" dirty="0" smtClean="0"/>
              <a:t>issuer offers </a:t>
            </a:r>
            <a:r>
              <a:rPr lang="en-US" dirty="0"/>
              <a:t>its securities at par </a:t>
            </a:r>
            <a:r>
              <a:rPr lang="en-US" dirty="0" smtClean="0"/>
              <a:t>value. </a:t>
            </a:r>
          </a:p>
          <a:p>
            <a:pPr lvl="1" algn="just"/>
            <a:r>
              <a:rPr lang="en-US" sz="1800" dirty="0"/>
              <a:t>if it has been in </a:t>
            </a:r>
            <a:r>
              <a:rPr lang="en-US" sz="1800" b="1" dirty="0"/>
              <a:t>commercial operation </a:t>
            </a:r>
            <a:r>
              <a:rPr lang="en-US" sz="1800" dirty="0"/>
              <a:t>at least for </a:t>
            </a:r>
            <a:r>
              <a:rPr lang="en-US" sz="1800" b="1" dirty="0"/>
              <a:t>immediate </a:t>
            </a:r>
            <a:r>
              <a:rPr lang="en-US" sz="1800" b="1" dirty="0" smtClean="0"/>
              <a:t>last 3  </a:t>
            </a:r>
            <a:r>
              <a:rPr lang="en-US" sz="1800" b="1" dirty="0"/>
              <a:t>years</a:t>
            </a:r>
            <a:r>
              <a:rPr lang="en-US" sz="1800" dirty="0"/>
              <a:t>, it has </a:t>
            </a:r>
            <a:r>
              <a:rPr lang="en-US" sz="1800" b="1" dirty="0"/>
              <a:t>positive net profit after tax </a:t>
            </a:r>
            <a:r>
              <a:rPr lang="en-US" sz="1800" dirty="0"/>
              <a:t>and</a:t>
            </a:r>
            <a:r>
              <a:rPr lang="en-US" sz="1800" b="1" dirty="0"/>
              <a:t> </a:t>
            </a:r>
            <a:r>
              <a:rPr lang="en-US" sz="1800" b="1" dirty="0" smtClean="0"/>
              <a:t>net operating </a:t>
            </a:r>
            <a:r>
              <a:rPr lang="en-US" sz="1800" b="1" dirty="0"/>
              <a:t>cash flow</a:t>
            </a:r>
            <a:r>
              <a:rPr lang="en-US" sz="1800" dirty="0"/>
              <a:t> at least for </a:t>
            </a:r>
            <a:r>
              <a:rPr lang="en-US" sz="1800" b="1" dirty="0"/>
              <a:t>immediate preceding </a:t>
            </a:r>
            <a:r>
              <a:rPr lang="en-US" sz="1800" b="1" dirty="0" smtClean="0"/>
              <a:t>2 financial years</a:t>
            </a:r>
            <a:r>
              <a:rPr lang="en-US" sz="1800" dirty="0" smtClean="0"/>
              <a:t>;</a:t>
            </a:r>
          </a:p>
          <a:p>
            <a:pPr lvl="1" algn="just"/>
            <a:r>
              <a:rPr lang="en-US" sz="1800" dirty="0"/>
              <a:t>if it has been in commercial operation for </a:t>
            </a:r>
            <a:r>
              <a:rPr lang="en-US" sz="1800" dirty="0" smtClean="0"/>
              <a:t>a period </a:t>
            </a:r>
            <a:r>
              <a:rPr lang="en-US" sz="1800" b="1" dirty="0"/>
              <a:t>less than </a:t>
            </a:r>
            <a:r>
              <a:rPr lang="en-US" sz="1800" dirty="0" smtClean="0"/>
              <a:t>3 </a:t>
            </a:r>
            <a:r>
              <a:rPr lang="en-US" sz="1800" dirty="0"/>
              <a:t>years, it has positive net profit after </a:t>
            </a:r>
            <a:r>
              <a:rPr lang="en-US" sz="1800" dirty="0" smtClean="0"/>
              <a:t>tax and </a:t>
            </a:r>
            <a:r>
              <a:rPr lang="en-US" sz="1800" dirty="0"/>
              <a:t>net operating cash flow </a:t>
            </a:r>
            <a:r>
              <a:rPr lang="en-US" sz="1800" b="1" dirty="0"/>
              <a:t>at least for the latest financial </a:t>
            </a:r>
            <a:r>
              <a:rPr lang="en-US" sz="1800" b="1" dirty="0" smtClean="0"/>
              <a:t>year;</a:t>
            </a:r>
          </a:p>
          <a:p>
            <a:pPr lvl="1" algn="just"/>
            <a:r>
              <a:rPr lang="en-US" sz="1800" dirty="0"/>
              <a:t>if it has </a:t>
            </a:r>
            <a:r>
              <a:rPr lang="en-US" sz="1800" b="1" dirty="0"/>
              <a:t>not started </a:t>
            </a:r>
            <a:r>
              <a:rPr lang="en-US" sz="1800" dirty="0"/>
              <a:t>its </a:t>
            </a:r>
            <a:r>
              <a:rPr lang="en-US" sz="1800" b="1" dirty="0"/>
              <a:t>commercial operation </a:t>
            </a:r>
            <a:r>
              <a:rPr lang="en-US" sz="1800" dirty="0"/>
              <a:t>or not </a:t>
            </a:r>
            <a:r>
              <a:rPr lang="en-US" sz="1800" dirty="0" smtClean="0"/>
              <a:t>completed any </a:t>
            </a:r>
            <a:r>
              <a:rPr lang="en-US" sz="1800" dirty="0"/>
              <a:t>financial period yet, it has positive </a:t>
            </a:r>
            <a:r>
              <a:rPr lang="en-US" sz="1800" b="1" dirty="0"/>
              <a:t>projected </a:t>
            </a:r>
            <a:r>
              <a:rPr lang="en-US" sz="1800" dirty="0"/>
              <a:t>net profit </a:t>
            </a:r>
            <a:r>
              <a:rPr lang="en-US" sz="1800" dirty="0" smtClean="0"/>
              <a:t>after tax </a:t>
            </a:r>
            <a:r>
              <a:rPr lang="en-US" sz="1800" dirty="0"/>
              <a:t>and net operating cash </a:t>
            </a:r>
            <a:r>
              <a:rPr lang="en-US" sz="1800" dirty="0" smtClean="0"/>
              <a:t>flow</a:t>
            </a:r>
          </a:p>
          <a:p>
            <a:pPr lvl="1" algn="just"/>
            <a:r>
              <a:rPr lang="en-US" sz="1800" b="1" dirty="0"/>
              <a:t>at least 35% </a:t>
            </a:r>
            <a:r>
              <a:rPr lang="en-US" sz="1800" dirty="0"/>
              <a:t>of the issue has been </a:t>
            </a:r>
            <a:r>
              <a:rPr lang="en-US" sz="1800" b="1" dirty="0"/>
              <a:t>underwritten</a:t>
            </a:r>
            <a:r>
              <a:rPr lang="en-US" sz="1800" dirty="0"/>
              <a:t> on a </a:t>
            </a:r>
            <a:r>
              <a:rPr lang="en-US" sz="1800" dirty="0" smtClean="0"/>
              <a:t>firm </a:t>
            </a:r>
            <a:r>
              <a:rPr lang="en-US" sz="1800" b="1" dirty="0" smtClean="0"/>
              <a:t>commitment </a:t>
            </a:r>
            <a:r>
              <a:rPr lang="en-US" sz="1800" b="1" dirty="0"/>
              <a:t>basis</a:t>
            </a:r>
            <a:r>
              <a:rPr lang="en-US" sz="1800" dirty="0"/>
              <a:t> by the underwriter(s).</a:t>
            </a:r>
          </a:p>
          <a:p>
            <a:pPr algn="just"/>
            <a:r>
              <a:rPr lang="en-US" dirty="0" smtClean="0"/>
              <a:t>‘</a:t>
            </a:r>
            <a:r>
              <a:rPr lang="en-US" b="1" dirty="0" smtClean="0"/>
              <a:t>Book-building Method</a:t>
            </a:r>
            <a:r>
              <a:rPr lang="en-US" dirty="0" smtClean="0"/>
              <a:t>’ </a:t>
            </a:r>
            <a:r>
              <a:rPr lang="en-US" dirty="0"/>
              <a:t>means the process by which an </a:t>
            </a:r>
            <a:r>
              <a:rPr lang="en-US" dirty="0" smtClean="0"/>
              <a:t>issuer attempts </a:t>
            </a:r>
            <a:r>
              <a:rPr lang="en-US" dirty="0"/>
              <a:t>to determine the price to offer its securities based </a:t>
            </a:r>
            <a:r>
              <a:rPr lang="en-US" dirty="0" smtClean="0"/>
              <a:t>on demand </a:t>
            </a:r>
            <a:r>
              <a:rPr lang="en-US" dirty="0"/>
              <a:t>from the eligible </a:t>
            </a:r>
            <a:r>
              <a:rPr lang="en-US" dirty="0" smtClean="0"/>
              <a:t>investors</a:t>
            </a:r>
          </a:p>
        </p:txBody>
      </p:sp>
    </p:spTree>
    <p:extLst>
      <p:ext uri="{BB962C8B-B14F-4D97-AF65-F5344CB8AC3E}">
        <p14:creationId xmlns:p14="http://schemas.microsoft.com/office/powerpoint/2010/main" val="3365655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0204" y="960606"/>
            <a:ext cx="8827958" cy="706964"/>
          </a:xfrm>
        </p:spPr>
        <p:txBody>
          <a:bodyPr/>
          <a:lstStyle/>
          <a:p>
            <a:pPr algn="ctr"/>
            <a:r>
              <a:rPr lang="en-US" dirty="0" smtClean="0"/>
              <a:t>Book Building Method (cont’d…)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262" y="2272937"/>
            <a:ext cx="11260183" cy="4232365"/>
          </a:xfrm>
        </p:spPr>
        <p:txBody>
          <a:bodyPr/>
          <a:lstStyle/>
          <a:p>
            <a:pPr marL="342900" lvl="1" indent="-342900" algn="just"/>
            <a:r>
              <a:rPr lang="en-US" dirty="0"/>
              <a:t>If it has been in commercial operation at least for </a:t>
            </a:r>
            <a:r>
              <a:rPr lang="en-US" b="1" dirty="0"/>
              <a:t>immediate last 3 </a:t>
            </a:r>
            <a:r>
              <a:rPr lang="en-US" dirty="0"/>
              <a:t>(three) years, it has made net profit after tax and positive net operating cash flow at least for </a:t>
            </a:r>
            <a:r>
              <a:rPr lang="en-US" b="1" dirty="0"/>
              <a:t>immediate preceding 2 </a:t>
            </a:r>
            <a:r>
              <a:rPr lang="en-US" dirty="0"/>
              <a:t>(two) financial years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it has </a:t>
            </a:r>
            <a:r>
              <a:rPr lang="en-US" dirty="0"/>
              <a:t>appointed separate persons as </a:t>
            </a:r>
            <a:r>
              <a:rPr lang="en-US" b="1" dirty="0"/>
              <a:t>issue manager and </a:t>
            </a:r>
            <a:r>
              <a:rPr lang="en-US" b="1" dirty="0" smtClean="0"/>
              <a:t>registrar </a:t>
            </a:r>
            <a:r>
              <a:rPr lang="en-US" dirty="0"/>
              <a:t>rated by a credit rating </a:t>
            </a:r>
            <a:r>
              <a:rPr lang="en-US" dirty="0" smtClean="0"/>
              <a:t>company </a:t>
            </a:r>
            <a:r>
              <a:rPr lang="en-GB" dirty="0" smtClean="0"/>
              <a:t>registered </a:t>
            </a:r>
            <a:r>
              <a:rPr lang="en-GB" dirty="0"/>
              <a:t>with the </a:t>
            </a:r>
            <a:r>
              <a:rPr lang="en-GB" dirty="0" smtClean="0"/>
              <a:t>Commission </a:t>
            </a:r>
            <a:r>
              <a:rPr lang="en-US" dirty="0" smtClean="0"/>
              <a:t>to </a:t>
            </a:r>
            <a:r>
              <a:rPr lang="en-US" dirty="0"/>
              <a:t>the issue for managing the </a:t>
            </a:r>
            <a:r>
              <a:rPr lang="en-US" dirty="0" smtClean="0"/>
              <a:t>issue;</a:t>
            </a:r>
          </a:p>
          <a:p>
            <a:pPr algn="just"/>
            <a:r>
              <a:rPr lang="en-US" b="1" dirty="0" smtClean="0"/>
              <a:t>at least 35% </a:t>
            </a:r>
            <a:r>
              <a:rPr lang="en-US" dirty="0" smtClean="0"/>
              <a:t>of the issue has been </a:t>
            </a:r>
            <a:r>
              <a:rPr lang="en-US" b="1" dirty="0" smtClean="0"/>
              <a:t>underwritten</a:t>
            </a:r>
            <a:r>
              <a:rPr lang="en-US" dirty="0" smtClean="0"/>
              <a:t> on a firm </a:t>
            </a:r>
            <a:r>
              <a:rPr lang="en-US" b="1" dirty="0" smtClean="0"/>
              <a:t>commitment basis </a:t>
            </a:r>
            <a:r>
              <a:rPr lang="en-US" dirty="0" smtClean="0"/>
              <a:t>by the underwriter(s)</a:t>
            </a:r>
          </a:p>
          <a:p>
            <a:r>
              <a:rPr lang="en-US" sz="2000" dirty="0" smtClean="0"/>
              <a:t>Additional Requirements:</a:t>
            </a:r>
          </a:p>
          <a:p>
            <a:pPr lvl="1" algn="just"/>
            <a:r>
              <a:rPr lang="en-US" b="1" dirty="0"/>
              <a:t>Conducting road show and submission of </a:t>
            </a:r>
            <a:r>
              <a:rPr lang="en-US" b="1" dirty="0" smtClean="0"/>
              <a:t>application- </a:t>
            </a:r>
            <a:r>
              <a:rPr lang="en-US" dirty="0" smtClean="0"/>
              <a:t>publication </a:t>
            </a:r>
            <a:r>
              <a:rPr lang="en-US" dirty="0"/>
              <a:t>in at least </a:t>
            </a:r>
            <a:r>
              <a:rPr lang="en-US" dirty="0" smtClean="0"/>
              <a:t>5 (five</a:t>
            </a:r>
            <a:r>
              <a:rPr lang="en-US" dirty="0"/>
              <a:t>) widely circulated national </a:t>
            </a:r>
            <a:r>
              <a:rPr lang="en-US" dirty="0" smtClean="0"/>
              <a:t>dailies, </a:t>
            </a:r>
            <a:r>
              <a:rPr lang="en-GB" dirty="0"/>
              <a:t>invitation to the </a:t>
            </a:r>
            <a:r>
              <a:rPr lang="en-GB" dirty="0" smtClean="0"/>
              <a:t>eligible investors, </a:t>
            </a:r>
            <a:r>
              <a:rPr lang="en-GB" dirty="0"/>
              <a:t>a red-herring </a:t>
            </a:r>
            <a:r>
              <a:rPr lang="en-GB" dirty="0" smtClean="0"/>
              <a:t>prospectus without mentioning the indicative price and number </a:t>
            </a:r>
            <a:r>
              <a:rPr lang="en-GB" dirty="0"/>
              <a:t>of </a:t>
            </a:r>
            <a:r>
              <a:rPr lang="en-GB" dirty="0" smtClean="0"/>
              <a:t>securities; </a:t>
            </a:r>
            <a:r>
              <a:rPr lang="en-US" dirty="0" smtClean="0"/>
              <a:t>eligible </a:t>
            </a:r>
            <a:r>
              <a:rPr lang="en-US" dirty="0"/>
              <a:t>investors shall submit their comments </a:t>
            </a:r>
            <a:r>
              <a:rPr lang="en-US" dirty="0" smtClean="0"/>
              <a:t>and observations</a:t>
            </a:r>
            <a:r>
              <a:rPr lang="en-US" dirty="0"/>
              <a:t>, if any, to the issuer or issue manager </a:t>
            </a:r>
            <a:r>
              <a:rPr lang="en-US" dirty="0" smtClean="0"/>
              <a:t>within 03(three</a:t>
            </a:r>
            <a:r>
              <a:rPr lang="en-US" dirty="0"/>
              <a:t>) working days of the road </a:t>
            </a:r>
            <a:r>
              <a:rPr lang="en-US" dirty="0" smtClean="0"/>
              <a:t>show,</a:t>
            </a:r>
          </a:p>
          <a:p>
            <a:pPr lvl="1" algn="just"/>
            <a:r>
              <a:rPr lang="en-US" b="1" dirty="0"/>
              <a:t>Consent for bidding to determine the cut-off </a:t>
            </a:r>
            <a:r>
              <a:rPr lang="en-US" b="1" dirty="0" smtClean="0"/>
              <a:t>price-</a:t>
            </a:r>
            <a:r>
              <a:rPr lang="en-US" dirty="0" smtClean="0"/>
              <a:t> After examination </a:t>
            </a:r>
            <a:r>
              <a:rPr lang="en-US" dirty="0"/>
              <a:t>of the prospectus and relevant documents, </a:t>
            </a:r>
            <a:r>
              <a:rPr lang="en-US" dirty="0" smtClean="0"/>
              <a:t>the Commission</a:t>
            </a:r>
            <a:r>
              <a:rPr lang="en-US" dirty="0"/>
              <a:t>, if satisfied, shall issue consent to </a:t>
            </a:r>
            <a:r>
              <a:rPr lang="en-US" dirty="0" smtClean="0"/>
              <a:t>commence bidding </a:t>
            </a:r>
            <a:r>
              <a:rPr lang="en-US" dirty="0"/>
              <a:t>by the eligible investors for determination of the </a:t>
            </a:r>
            <a:r>
              <a:rPr lang="en-US" dirty="0" smtClean="0"/>
              <a:t>cut-off price</a:t>
            </a:r>
            <a:r>
              <a:rPr lang="en-US" dirty="0"/>
              <a:t>.</a:t>
            </a:r>
            <a:endParaRPr lang="en-GB" dirty="0" smtClean="0"/>
          </a:p>
          <a:p>
            <a:pPr lvl="1"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2378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6731" y="973669"/>
            <a:ext cx="8376482" cy="706964"/>
          </a:xfrm>
        </p:spPr>
        <p:txBody>
          <a:bodyPr/>
          <a:lstStyle/>
          <a:p>
            <a:pPr algn="ctr"/>
            <a:r>
              <a:rPr lang="en-US" dirty="0" smtClean="0"/>
              <a:t>Cut-off Price Determination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577" y="2316115"/>
            <a:ext cx="11155680" cy="4163060"/>
          </a:xfrm>
        </p:spPr>
        <p:txBody>
          <a:bodyPr/>
          <a:lstStyle/>
          <a:p>
            <a:pPr algn="just"/>
            <a:r>
              <a:rPr lang="en-US" b="1" dirty="0" smtClean="0"/>
              <a:t>“Cut-off </a:t>
            </a:r>
            <a:r>
              <a:rPr lang="en-US" b="1" dirty="0"/>
              <a:t>P</a:t>
            </a:r>
            <a:r>
              <a:rPr lang="en-US" b="1" dirty="0" smtClean="0"/>
              <a:t>rice</a:t>
            </a:r>
            <a:r>
              <a:rPr lang="en-US" b="1" dirty="0"/>
              <a:t>”</a:t>
            </a:r>
            <a:r>
              <a:rPr lang="en-US" dirty="0"/>
              <a:t> means the lowest price offered by the bidders </a:t>
            </a:r>
            <a:r>
              <a:rPr lang="en-US" dirty="0" smtClean="0"/>
              <a:t>at which </a:t>
            </a:r>
            <a:r>
              <a:rPr lang="en-US" dirty="0"/>
              <a:t>the EI </a:t>
            </a:r>
            <a:r>
              <a:rPr lang="en-US" dirty="0" smtClean="0"/>
              <a:t>(Eligible Investors) portion </a:t>
            </a:r>
            <a:r>
              <a:rPr lang="en-US" dirty="0"/>
              <a:t>of total issue could be </a:t>
            </a:r>
            <a:r>
              <a:rPr lang="en-US" dirty="0" smtClean="0"/>
              <a:t>exhausted.</a:t>
            </a:r>
          </a:p>
          <a:p>
            <a:pPr algn="just"/>
            <a:r>
              <a:rPr lang="en-US" dirty="0"/>
              <a:t>Eligible investors shall participate in the </a:t>
            </a:r>
            <a:r>
              <a:rPr lang="en-US" b="1" dirty="0" smtClean="0"/>
              <a:t>electronic bidding </a:t>
            </a:r>
            <a:r>
              <a:rPr lang="en-US" b="1" dirty="0"/>
              <a:t>process</a:t>
            </a:r>
            <a:r>
              <a:rPr lang="en-US" dirty="0"/>
              <a:t> and </a:t>
            </a:r>
            <a:r>
              <a:rPr lang="en-US" b="1" dirty="0"/>
              <a:t>submit their intended quantity </a:t>
            </a:r>
            <a:r>
              <a:rPr lang="en-US" b="1" dirty="0" smtClean="0"/>
              <a:t>and </a:t>
            </a:r>
            <a:r>
              <a:rPr lang="en-GB" b="1" dirty="0" smtClean="0"/>
              <a:t>price</a:t>
            </a:r>
            <a:r>
              <a:rPr lang="en-GB" dirty="0"/>
              <a:t> </a:t>
            </a:r>
            <a:r>
              <a:rPr lang="en-GB" dirty="0" smtClean="0"/>
              <a:t>but </a:t>
            </a:r>
            <a:r>
              <a:rPr lang="en-US" dirty="0"/>
              <a:t>any connected person on related party </a:t>
            </a:r>
            <a:r>
              <a:rPr lang="en-US" dirty="0" smtClean="0"/>
              <a:t>of the </a:t>
            </a:r>
            <a:r>
              <a:rPr lang="en-US" dirty="0"/>
              <a:t>issuer shall not be </a:t>
            </a:r>
            <a:r>
              <a:rPr lang="en-US" dirty="0" smtClean="0"/>
              <a:t>eligible.</a:t>
            </a:r>
          </a:p>
          <a:p>
            <a:pPr algn="just"/>
            <a:r>
              <a:rPr lang="en-US" b="1" dirty="0"/>
              <a:t>No</a:t>
            </a:r>
            <a:r>
              <a:rPr lang="en-US" dirty="0"/>
              <a:t> eligible investor shall </a:t>
            </a:r>
            <a:r>
              <a:rPr lang="en-US" b="1" dirty="0"/>
              <a:t>quote</a:t>
            </a:r>
            <a:r>
              <a:rPr lang="en-US" dirty="0"/>
              <a:t> for </a:t>
            </a:r>
            <a:r>
              <a:rPr lang="en-US" b="1" dirty="0" smtClean="0"/>
              <a:t>more than 10% </a:t>
            </a:r>
            <a:r>
              <a:rPr lang="en-US" dirty="0" smtClean="0"/>
              <a:t>of </a:t>
            </a:r>
            <a:r>
              <a:rPr lang="en-US" dirty="0"/>
              <a:t>the </a:t>
            </a:r>
            <a:r>
              <a:rPr lang="en-US" b="1" dirty="0"/>
              <a:t>total amount offered</a:t>
            </a:r>
            <a:r>
              <a:rPr lang="en-US" dirty="0"/>
              <a:t> to the </a:t>
            </a:r>
            <a:r>
              <a:rPr lang="en-US" dirty="0" smtClean="0"/>
              <a:t>eligible </a:t>
            </a:r>
            <a:r>
              <a:rPr lang="en-GB" dirty="0" smtClean="0"/>
              <a:t>investors.</a:t>
            </a:r>
          </a:p>
          <a:p>
            <a:pPr algn="just"/>
            <a:r>
              <a:rPr lang="en-US" dirty="0"/>
              <a:t>Eligible investors’ bidding shall be </a:t>
            </a:r>
            <a:r>
              <a:rPr lang="en-US" b="1" dirty="0"/>
              <a:t>opened for </a:t>
            </a:r>
            <a:r>
              <a:rPr lang="en-US" b="1" dirty="0" smtClean="0"/>
              <a:t>72 </a:t>
            </a:r>
            <a:r>
              <a:rPr lang="en-US" b="1" dirty="0"/>
              <a:t>hours </a:t>
            </a:r>
            <a:r>
              <a:rPr lang="en-US" dirty="0"/>
              <a:t>round the </a:t>
            </a:r>
            <a:r>
              <a:rPr lang="en-US" dirty="0" smtClean="0"/>
              <a:t>clock.</a:t>
            </a:r>
          </a:p>
          <a:p>
            <a:pPr algn="just"/>
            <a:r>
              <a:rPr lang="en-US" dirty="0" smtClean="0"/>
              <a:t>The </a:t>
            </a:r>
            <a:r>
              <a:rPr lang="en-US" b="1" dirty="0" smtClean="0"/>
              <a:t>bidding</a:t>
            </a:r>
            <a:r>
              <a:rPr lang="en-US" dirty="0" smtClean="0"/>
              <a:t> will be conducted through an uniform and integrated </a:t>
            </a:r>
            <a:r>
              <a:rPr lang="en-US" b="1" dirty="0" smtClean="0"/>
              <a:t>automated system</a:t>
            </a:r>
            <a:r>
              <a:rPr lang="en-US" dirty="0" smtClean="0"/>
              <a:t> of the exchanges, especially developed for book building process and </a:t>
            </a: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b="1" dirty="0"/>
              <a:t>value of bid at different prices</a:t>
            </a:r>
            <a:r>
              <a:rPr lang="en-US" dirty="0"/>
              <a:t> will be displayed </a:t>
            </a:r>
            <a:r>
              <a:rPr lang="en-US" b="1" dirty="0" smtClean="0"/>
              <a:t>on the </a:t>
            </a:r>
            <a:r>
              <a:rPr lang="en-US" b="1" dirty="0"/>
              <a:t>screen </a:t>
            </a:r>
            <a:r>
              <a:rPr lang="en-US" dirty="0"/>
              <a:t>without identifying the </a:t>
            </a:r>
            <a:r>
              <a:rPr lang="en-US" dirty="0" smtClean="0"/>
              <a:t>bidders.</a:t>
            </a:r>
          </a:p>
          <a:p>
            <a:pPr algn="just"/>
            <a:r>
              <a:rPr lang="en-US" dirty="0"/>
              <a:t>The bidders </a:t>
            </a:r>
            <a:r>
              <a:rPr lang="en-US" b="1" dirty="0"/>
              <a:t>can revise </a:t>
            </a:r>
            <a:r>
              <a:rPr lang="en-US" dirty="0"/>
              <a:t>their bids for once, within </a:t>
            </a:r>
            <a:r>
              <a:rPr lang="en-US" dirty="0" smtClean="0"/>
              <a:t>the bidding </a:t>
            </a:r>
            <a:r>
              <a:rPr lang="en-US" dirty="0"/>
              <a:t>period, </a:t>
            </a:r>
            <a:r>
              <a:rPr lang="en-US" b="1" dirty="0"/>
              <a:t>up to 20% variation </a:t>
            </a:r>
            <a:r>
              <a:rPr lang="en-US" dirty="0"/>
              <a:t>of their first </a:t>
            </a:r>
            <a:r>
              <a:rPr lang="en-US" dirty="0" smtClean="0"/>
              <a:t>bid </a:t>
            </a:r>
            <a:r>
              <a:rPr lang="en-GB" dirty="0" smtClean="0"/>
              <a:t>price.</a:t>
            </a:r>
            <a:endParaRPr lang="en-US" dirty="0" smtClean="0"/>
          </a:p>
          <a:p>
            <a:endParaRPr lang="en-US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1436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Cut-off Price </a:t>
            </a:r>
            <a:r>
              <a:rPr lang="en-US" dirty="0" smtClean="0"/>
              <a:t>Determination (cont’d)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5839" y="2690949"/>
            <a:ext cx="10254343" cy="3657599"/>
          </a:xfrm>
        </p:spPr>
        <p:txBody>
          <a:bodyPr/>
          <a:lstStyle/>
          <a:p>
            <a:pPr algn="just"/>
            <a:r>
              <a:rPr lang="en-US" sz="2000" dirty="0"/>
              <a:t>The bidders shall </a:t>
            </a:r>
            <a:r>
              <a:rPr lang="en-US" sz="2000" b="1" dirty="0"/>
              <a:t>deposit at least </a:t>
            </a:r>
            <a:r>
              <a:rPr lang="en-US" sz="2000" b="1" dirty="0" smtClean="0"/>
              <a:t>20%</a:t>
            </a:r>
            <a:r>
              <a:rPr lang="en-US" sz="2000" dirty="0" smtClean="0"/>
              <a:t> of </a:t>
            </a:r>
            <a:r>
              <a:rPr lang="en-US" sz="2000" dirty="0"/>
              <a:t>the bid amount </a:t>
            </a:r>
            <a:r>
              <a:rPr lang="en-US" sz="2000" b="1" dirty="0"/>
              <a:t>in advance</a:t>
            </a:r>
            <a:r>
              <a:rPr lang="en-US" sz="2000" dirty="0"/>
              <a:t> in the designated </a:t>
            </a:r>
            <a:r>
              <a:rPr lang="en-US" sz="2000" dirty="0" smtClean="0"/>
              <a:t>bank </a:t>
            </a:r>
            <a:r>
              <a:rPr lang="en-US" sz="2000" b="1" dirty="0" smtClean="0"/>
              <a:t>account </a:t>
            </a:r>
            <a:r>
              <a:rPr lang="en-US" sz="2000" b="1" dirty="0"/>
              <a:t>maintained by the exchange</a:t>
            </a:r>
            <a:r>
              <a:rPr lang="en-US" sz="2000" dirty="0"/>
              <a:t> conducting </a:t>
            </a:r>
            <a:r>
              <a:rPr lang="en-US" sz="2000" dirty="0" smtClean="0"/>
              <a:t>the </a:t>
            </a:r>
            <a:r>
              <a:rPr lang="en-GB" sz="2000" dirty="0" smtClean="0"/>
              <a:t>bidding</a:t>
            </a:r>
            <a:endParaRPr lang="en-GB" sz="2000" dirty="0"/>
          </a:p>
          <a:p>
            <a:pPr algn="just"/>
            <a:r>
              <a:rPr lang="en-US" sz="2000" dirty="0" smtClean="0"/>
              <a:t>After completion of the bidding period, the </a:t>
            </a:r>
            <a:r>
              <a:rPr lang="en-US" sz="2000" b="1" dirty="0" smtClean="0"/>
              <a:t>cut-off price </a:t>
            </a:r>
            <a:r>
              <a:rPr lang="en-US" sz="2000" dirty="0" smtClean="0"/>
              <a:t>will be determined at </a:t>
            </a:r>
            <a:r>
              <a:rPr lang="en-US" sz="2000" b="1" dirty="0" smtClean="0"/>
              <a:t>nearest integer of the lowest bid price </a:t>
            </a:r>
            <a:r>
              <a:rPr lang="en-US" sz="2000" dirty="0" smtClean="0"/>
              <a:t>at</a:t>
            </a:r>
            <a:r>
              <a:rPr lang="en-US" sz="2000" b="1" dirty="0" smtClean="0"/>
              <a:t> </a:t>
            </a:r>
            <a:r>
              <a:rPr lang="en-US" sz="2000" dirty="0" smtClean="0"/>
              <a:t>which the </a:t>
            </a:r>
            <a:r>
              <a:rPr lang="en-US" sz="2000" b="1" dirty="0" smtClean="0"/>
              <a:t>total securities </a:t>
            </a:r>
            <a:r>
              <a:rPr lang="en-US" sz="2000" dirty="0" smtClean="0"/>
              <a:t>offered to eligible </a:t>
            </a:r>
            <a:r>
              <a:rPr lang="en-GB" sz="2000" dirty="0" smtClean="0"/>
              <a:t>investors would be </a:t>
            </a:r>
            <a:r>
              <a:rPr lang="en-GB" sz="2000" b="1" dirty="0" smtClean="0"/>
              <a:t>exhausted.</a:t>
            </a:r>
          </a:p>
          <a:p>
            <a:pPr algn="just"/>
            <a:r>
              <a:rPr lang="en-US" sz="2000" dirty="0"/>
              <a:t>The eligible investors shall be </a:t>
            </a:r>
            <a:r>
              <a:rPr lang="en-US" sz="2000" b="1" dirty="0"/>
              <a:t>allotted securities on </a:t>
            </a:r>
            <a:r>
              <a:rPr lang="en-US" sz="2000" b="1" dirty="0" smtClean="0"/>
              <a:t>pro-rate basis</a:t>
            </a:r>
            <a:r>
              <a:rPr lang="en-US" sz="2000" dirty="0" smtClean="0"/>
              <a:t> </a:t>
            </a:r>
            <a:r>
              <a:rPr lang="en-US" sz="2000" dirty="0"/>
              <a:t>within their category-wise quota at the </a:t>
            </a:r>
            <a:r>
              <a:rPr lang="en-US" sz="2000" dirty="0" smtClean="0"/>
              <a:t>cut-off </a:t>
            </a:r>
            <a:r>
              <a:rPr lang="en-GB" sz="2000" dirty="0" smtClean="0"/>
              <a:t>price.</a:t>
            </a:r>
          </a:p>
          <a:p>
            <a:pPr algn="just"/>
            <a:r>
              <a:rPr lang="en-US" sz="2000" dirty="0"/>
              <a:t>The securities shall be </a:t>
            </a:r>
            <a:r>
              <a:rPr lang="en-US" sz="2000" b="1" dirty="0"/>
              <a:t>offered to general public</a:t>
            </a:r>
            <a:r>
              <a:rPr lang="en-US" sz="2000" dirty="0"/>
              <a:t> </a:t>
            </a:r>
            <a:r>
              <a:rPr lang="en-US" sz="2000" dirty="0" smtClean="0"/>
              <a:t>for subscription </a:t>
            </a:r>
            <a:r>
              <a:rPr lang="en-US" sz="2000" dirty="0"/>
              <a:t>at an issue price to be fixed at </a:t>
            </a:r>
            <a:r>
              <a:rPr lang="en-US" sz="2000" b="1" dirty="0"/>
              <a:t>10% </a:t>
            </a:r>
            <a:r>
              <a:rPr lang="en-US" sz="2000" b="1" dirty="0" smtClean="0"/>
              <a:t>discount </a:t>
            </a:r>
            <a:r>
              <a:rPr lang="en-US" sz="2000" dirty="0" smtClean="0"/>
              <a:t>(at </a:t>
            </a:r>
            <a:r>
              <a:rPr lang="en-US" sz="2000" dirty="0"/>
              <a:t>nearest integer) from the cut-off </a:t>
            </a:r>
            <a:r>
              <a:rPr lang="en-US" sz="2000" dirty="0" smtClean="0"/>
              <a:t>price.</a:t>
            </a:r>
          </a:p>
          <a:p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1077410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140" y="934480"/>
            <a:ext cx="8827958" cy="706964"/>
          </a:xfrm>
        </p:spPr>
        <p:txBody>
          <a:bodyPr/>
          <a:lstStyle/>
          <a:p>
            <a:pPr algn="ctr"/>
            <a:r>
              <a:rPr lang="en-GB" dirty="0" smtClean="0"/>
              <a:t>Eligible Investors’ Subscription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0750" y="2603500"/>
            <a:ext cx="10117991" cy="3549106"/>
          </a:xfrm>
        </p:spPr>
        <p:txBody>
          <a:bodyPr/>
          <a:lstStyle/>
          <a:p>
            <a:pPr algn="just"/>
            <a:r>
              <a:rPr lang="en-US" sz="2000" dirty="0" smtClean="0"/>
              <a:t>After </a:t>
            </a:r>
            <a:r>
              <a:rPr lang="en-US" sz="2000" dirty="0"/>
              <a:t>examination of the </a:t>
            </a:r>
            <a:r>
              <a:rPr lang="en-US" sz="2000" b="1" dirty="0"/>
              <a:t>draft prospectus and </a:t>
            </a:r>
            <a:r>
              <a:rPr lang="en-US" sz="2000" b="1" dirty="0" smtClean="0"/>
              <a:t>relevant documents</a:t>
            </a:r>
            <a:r>
              <a:rPr lang="en-US" sz="2000" dirty="0"/>
              <a:t>, the Commission, </a:t>
            </a:r>
            <a:r>
              <a:rPr lang="en-US" sz="2000" b="1" dirty="0"/>
              <a:t>if satisfied</a:t>
            </a:r>
            <a:r>
              <a:rPr lang="en-US" sz="2000" dirty="0"/>
              <a:t>, shall issue </a:t>
            </a:r>
            <a:r>
              <a:rPr lang="en-US" sz="2000" b="1" dirty="0" smtClean="0"/>
              <a:t>consent for </a:t>
            </a:r>
            <a:r>
              <a:rPr lang="en-US" sz="2000" b="1" dirty="0"/>
              <a:t>raising of capital </a:t>
            </a:r>
            <a:r>
              <a:rPr lang="en-US" sz="2000" dirty="0"/>
              <a:t>from the general public and </a:t>
            </a:r>
            <a:r>
              <a:rPr lang="en-US" sz="2000" b="1" dirty="0"/>
              <a:t>approve </a:t>
            </a:r>
            <a:r>
              <a:rPr lang="en-US" sz="2000" b="1" dirty="0" smtClean="0"/>
              <a:t>the </a:t>
            </a:r>
            <a:r>
              <a:rPr lang="en-GB" sz="2000" b="1" dirty="0" smtClean="0"/>
              <a:t>prospectus</a:t>
            </a:r>
            <a:r>
              <a:rPr lang="en-GB" sz="2000" dirty="0"/>
              <a:t>;</a:t>
            </a:r>
          </a:p>
          <a:p>
            <a:pPr algn="just"/>
            <a:r>
              <a:rPr lang="en-US" sz="2000" dirty="0" smtClean="0"/>
              <a:t>The </a:t>
            </a:r>
            <a:r>
              <a:rPr lang="en-US" sz="2000" dirty="0"/>
              <a:t>balance </a:t>
            </a:r>
            <a:r>
              <a:rPr lang="en-US" sz="2000" b="1" dirty="0"/>
              <a:t>amount of subscription</a:t>
            </a:r>
            <a:r>
              <a:rPr lang="en-US" sz="2000" dirty="0"/>
              <a:t> shall be </a:t>
            </a:r>
            <a:r>
              <a:rPr lang="en-US" sz="2000" b="1" dirty="0"/>
              <a:t>paid by </a:t>
            </a:r>
            <a:r>
              <a:rPr lang="en-US" sz="2000" b="1" dirty="0" smtClean="0"/>
              <a:t>the eligible </a:t>
            </a:r>
            <a:r>
              <a:rPr lang="en-US" sz="2000" b="1" dirty="0"/>
              <a:t>investors</a:t>
            </a:r>
            <a:r>
              <a:rPr lang="en-US" sz="2000" dirty="0"/>
              <a:t> </a:t>
            </a:r>
            <a:r>
              <a:rPr lang="en-US" sz="2000" b="1" dirty="0"/>
              <a:t>prior to </a:t>
            </a:r>
            <a:r>
              <a:rPr lang="en-US" sz="2000" dirty="0"/>
              <a:t>the date of opening of </a:t>
            </a:r>
            <a:r>
              <a:rPr lang="en-US" sz="2000" dirty="0" smtClean="0"/>
              <a:t>subscription </a:t>
            </a:r>
            <a:r>
              <a:rPr lang="en-GB" sz="2000" dirty="0" smtClean="0"/>
              <a:t>to </a:t>
            </a:r>
            <a:r>
              <a:rPr lang="en-GB" sz="2000" dirty="0"/>
              <a:t>the </a:t>
            </a:r>
            <a:r>
              <a:rPr lang="en-GB" sz="2000" b="1" dirty="0"/>
              <a:t>general public</a:t>
            </a:r>
            <a:r>
              <a:rPr lang="en-GB" sz="2000" dirty="0"/>
              <a:t>:</a:t>
            </a:r>
          </a:p>
          <a:p>
            <a:pPr marL="0" indent="0" algn="just">
              <a:buNone/>
            </a:pPr>
            <a:r>
              <a:rPr lang="en-US" sz="2000" dirty="0" smtClean="0"/>
              <a:t>(Provided </a:t>
            </a:r>
            <a:r>
              <a:rPr lang="en-US" sz="2000" dirty="0"/>
              <a:t>that in case of </a:t>
            </a:r>
            <a:r>
              <a:rPr lang="en-US" sz="2000" b="1" dirty="0"/>
              <a:t>failure to deposit</a:t>
            </a:r>
            <a:r>
              <a:rPr lang="en-US" sz="2000" dirty="0"/>
              <a:t> the </a:t>
            </a:r>
            <a:r>
              <a:rPr lang="en-US" sz="2000" b="1" dirty="0" smtClean="0"/>
              <a:t>remaining amount</a:t>
            </a:r>
            <a:r>
              <a:rPr lang="en-US" sz="2000" dirty="0" smtClean="0"/>
              <a:t> </a:t>
            </a:r>
            <a:r>
              <a:rPr lang="en-US" sz="2000" dirty="0"/>
              <a:t>by the eligible investors, </a:t>
            </a:r>
            <a:r>
              <a:rPr lang="en-US" sz="2000" b="1" dirty="0"/>
              <a:t>advance bid </a:t>
            </a:r>
            <a:r>
              <a:rPr lang="en-US" sz="2000" b="1" dirty="0" smtClean="0"/>
              <a:t>money</a:t>
            </a:r>
            <a:r>
              <a:rPr lang="en-US" sz="2000" dirty="0" smtClean="0"/>
              <a:t> deposited </a:t>
            </a:r>
            <a:r>
              <a:rPr lang="en-US" sz="2000" dirty="0"/>
              <a:t>by them shall be </a:t>
            </a:r>
            <a:r>
              <a:rPr lang="en-US" sz="2000" b="1" dirty="0"/>
              <a:t>forfeited by the Commission</a:t>
            </a:r>
            <a:r>
              <a:rPr lang="en-US" sz="2000" dirty="0"/>
              <a:t> </a:t>
            </a:r>
            <a:r>
              <a:rPr lang="en-US" sz="2000" dirty="0" smtClean="0"/>
              <a:t>and the </a:t>
            </a:r>
            <a:r>
              <a:rPr lang="en-US" sz="2000" b="1" dirty="0"/>
              <a:t>unsubscribed</a:t>
            </a:r>
            <a:r>
              <a:rPr lang="en-US" sz="2000" dirty="0"/>
              <a:t> securities shall be </a:t>
            </a:r>
            <a:r>
              <a:rPr lang="en-US" sz="2000" b="1" dirty="0"/>
              <a:t>taken up by </a:t>
            </a:r>
            <a:r>
              <a:rPr lang="en-US" sz="2000" b="1" dirty="0" smtClean="0"/>
              <a:t>the </a:t>
            </a:r>
            <a:r>
              <a:rPr lang="en-GB" sz="2000" b="1" dirty="0" smtClean="0"/>
              <a:t>underwriters</a:t>
            </a:r>
            <a:r>
              <a:rPr lang="en-GB" sz="2000" dirty="0" smtClean="0"/>
              <a:t>.)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03969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518" y="660161"/>
            <a:ext cx="8827958" cy="706964"/>
          </a:xfrm>
        </p:spPr>
        <p:txBody>
          <a:bodyPr/>
          <a:lstStyle/>
          <a:p>
            <a:pPr algn="ctr"/>
            <a:r>
              <a:rPr lang="en-GB" b="1" dirty="0"/>
              <a:t>Distribution mechanism </a:t>
            </a:r>
            <a:r>
              <a:rPr lang="en-GB" sz="3200" b="1" dirty="0" smtClean="0"/>
              <a:t/>
            </a:r>
            <a:br>
              <a:rPr lang="en-GB" sz="3200" b="1" dirty="0" smtClean="0"/>
            </a:br>
            <a:r>
              <a:rPr lang="en-GB" sz="3200" b="1" dirty="0" smtClean="0"/>
              <a:t>(Book-building Method)</a:t>
            </a:r>
            <a:endParaRPr lang="en-GB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0889" y="4872445"/>
            <a:ext cx="11077303" cy="1528355"/>
          </a:xfrm>
        </p:spPr>
        <p:txBody>
          <a:bodyPr/>
          <a:lstStyle/>
          <a:p>
            <a:pPr algn="just"/>
            <a:r>
              <a:rPr lang="en-US" sz="2000" dirty="0"/>
              <a:t>I</a:t>
            </a:r>
            <a:r>
              <a:rPr lang="en-US" sz="2000" dirty="0" smtClean="0"/>
              <a:t>n </a:t>
            </a:r>
            <a:r>
              <a:rPr lang="en-US" sz="2000" dirty="0"/>
              <a:t>case of under-subscription in any category by </a:t>
            </a:r>
            <a:r>
              <a:rPr lang="en-US" sz="2000" b="1" dirty="0"/>
              <a:t>up to 35% </a:t>
            </a:r>
            <a:r>
              <a:rPr lang="en-US" sz="2000" dirty="0" smtClean="0"/>
              <a:t>in an </a:t>
            </a:r>
            <a:r>
              <a:rPr lang="en-US" sz="2000" dirty="0"/>
              <a:t>initial public offer, the </a:t>
            </a:r>
            <a:r>
              <a:rPr lang="en-US" sz="2000" b="1" dirty="0"/>
              <a:t>unsubscribed portion </a:t>
            </a:r>
            <a:r>
              <a:rPr lang="en-US" sz="2000" dirty="0"/>
              <a:t>of securities shall be </a:t>
            </a:r>
            <a:r>
              <a:rPr lang="en-US" sz="2000" b="1" dirty="0" smtClean="0"/>
              <a:t>taken </a:t>
            </a:r>
            <a:r>
              <a:rPr lang="en-GB" sz="2000" b="1" dirty="0" smtClean="0"/>
              <a:t>up </a:t>
            </a:r>
            <a:r>
              <a:rPr lang="en-GB" sz="2000" b="1" dirty="0"/>
              <a:t>by the underwriter(s</a:t>
            </a:r>
            <a:r>
              <a:rPr lang="en-GB" sz="2000" b="1" dirty="0" smtClean="0"/>
              <a:t>)</a:t>
            </a:r>
          </a:p>
          <a:p>
            <a:pPr algn="just"/>
            <a:r>
              <a:rPr lang="en-US" sz="2000" dirty="0"/>
              <a:t>I</a:t>
            </a:r>
            <a:r>
              <a:rPr lang="en-US" sz="2000" dirty="0" smtClean="0"/>
              <a:t>n </a:t>
            </a:r>
            <a:r>
              <a:rPr lang="en-US" sz="2000" dirty="0"/>
              <a:t>case of under-subscription in any of </a:t>
            </a:r>
            <a:r>
              <a:rPr lang="en-US" sz="2000" dirty="0" smtClean="0"/>
              <a:t>categories </a:t>
            </a:r>
            <a:r>
              <a:rPr lang="en-US" sz="2000" b="1" dirty="0" smtClean="0"/>
              <a:t>above </a:t>
            </a:r>
            <a:r>
              <a:rPr lang="en-US" sz="2000" b="1" dirty="0"/>
              <a:t>35%, </a:t>
            </a:r>
            <a:r>
              <a:rPr lang="en-US" sz="2000" dirty="0"/>
              <a:t>an initial public offer shall be considered as </a:t>
            </a:r>
            <a:r>
              <a:rPr lang="en-US" sz="2000" b="1" dirty="0"/>
              <a:t>cancelled</a:t>
            </a:r>
            <a:r>
              <a:rPr lang="en-US" sz="2000" dirty="0"/>
              <a:t>.</a:t>
            </a:r>
            <a:endParaRPr lang="en-GB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151266"/>
              </p:ext>
            </p:extLst>
          </p:nvPr>
        </p:nvGraphicFramePr>
        <p:xfrm>
          <a:off x="587826" y="2410098"/>
          <a:ext cx="11090366" cy="2236899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2494938"/>
                <a:gridCol w="2300894"/>
                <a:gridCol w="2098177"/>
                <a:gridCol w="1978283"/>
                <a:gridCol w="2218074"/>
              </a:tblGrid>
              <a:tr h="571384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Issue method </a:t>
                      </a:r>
                      <a:endParaRPr lang="en-GB" sz="24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Eligible investors (EIs) </a:t>
                      </a:r>
                      <a:endParaRPr lang="en-GB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General public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51715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Mutual Funds 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Other EIs 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NRB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Others</a:t>
                      </a:r>
                    </a:p>
                  </a:txBody>
                  <a:tcPr anchor="ctr"/>
                </a:tc>
              </a:tr>
              <a:tr h="576981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Fixed price </a:t>
                      </a:r>
                      <a:endParaRPr lang="en-GB" sz="2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2060"/>
                          </a:solidFill>
                        </a:rPr>
                        <a:t>10% </a:t>
                      </a:r>
                      <a:endParaRPr lang="en-GB" sz="2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2060"/>
                          </a:solidFill>
                        </a:rPr>
                        <a:t>40% </a:t>
                      </a:r>
                      <a:endParaRPr lang="en-GB" sz="2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2060"/>
                          </a:solidFill>
                        </a:rPr>
                        <a:t>10% </a:t>
                      </a:r>
                      <a:endParaRPr lang="en-GB" sz="2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002060"/>
                          </a:solidFill>
                        </a:rPr>
                        <a:t>40%</a:t>
                      </a:r>
                    </a:p>
                  </a:txBody>
                  <a:tcPr anchor="ctr"/>
                </a:tc>
              </a:tr>
              <a:tr h="571384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Book Building </a:t>
                      </a:r>
                      <a:endParaRPr lang="en-GB" sz="2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2060"/>
                          </a:solidFill>
                        </a:rPr>
                        <a:t>10% </a:t>
                      </a:r>
                      <a:endParaRPr lang="en-GB" sz="2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2060"/>
                          </a:solidFill>
                        </a:rPr>
                        <a:t>50% </a:t>
                      </a:r>
                      <a:endParaRPr lang="en-GB" sz="2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2060"/>
                          </a:solidFill>
                        </a:rPr>
                        <a:t>10% </a:t>
                      </a:r>
                      <a:endParaRPr lang="en-GB" sz="2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002060"/>
                          </a:solidFill>
                        </a:rPr>
                        <a:t>30%</a:t>
                      </a:r>
                      <a:endParaRPr lang="en-GB" sz="2400" b="1" dirty="0" smtClean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6051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3303" y="973669"/>
            <a:ext cx="8049910" cy="706964"/>
          </a:xfrm>
        </p:spPr>
        <p:txBody>
          <a:bodyPr/>
          <a:lstStyle/>
          <a:p>
            <a:pPr algn="ctr"/>
            <a:r>
              <a:rPr lang="en-US" dirty="0"/>
              <a:t>Lock-in Provision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9086" y="2498997"/>
            <a:ext cx="10607041" cy="3980180"/>
          </a:xfrm>
        </p:spPr>
        <p:txBody>
          <a:bodyPr/>
          <a:lstStyle/>
          <a:p>
            <a:pPr marL="0" indent="0" algn="just">
              <a:buNone/>
            </a:pPr>
            <a:r>
              <a:rPr lang="en-US" sz="2000" dirty="0"/>
              <a:t>Ordinary shares of the issuer shall be subject to lock-in, from </a:t>
            </a:r>
            <a:r>
              <a:rPr lang="en-US" sz="2000" dirty="0" smtClean="0"/>
              <a:t>the date </a:t>
            </a:r>
            <a:r>
              <a:rPr lang="en-US" sz="2000" dirty="0"/>
              <a:t>of issuance of prospectus or commercial operation, whichever </a:t>
            </a:r>
            <a:r>
              <a:rPr lang="en-US" sz="2000" dirty="0" smtClean="0"/>
              <a:t>comes later</a:t>
            </a:r>
            <a:r>
              <a:rPr lang="en-US" sz="2000" dirty="0"/>
              <a:t>, in the following </a:t>
            </a:r>
            <a:r>
              <a:rPr lang="en-US" sz="2000" dirty="0" smtClean="0"/>
              <a:t>manner:</a:t>
            </a:r>
          </a:p>
          <a:p>
            <a:pPr algn="just"/>
            <a:r>
              <a:rPr lang="en-US" sz="2000" dirty="0"/>
              <a:t>All shares </a:t>
            </a:r>
            <a:r>
              <a:rPr lang="en-US" sz="2000" dirty="0" smtClean="0"/>
              <a:t>held by </a:t>
            </a:r>
            <a:r>
              <a:rPr lang="en-US" sz="2000" b="1" dirty="0" smtClean="0"/>
              <a:t>sponsors</a:t>
            </a:r>
            <a:r>
              <a:rPr lang="en-US" sz="2000" b="1" dirty="0"/>
              <a:t>, directors and shareholders holding 5% or more shares</a:t>
            </a:r>
            <a:r>
              <a:rPr lang="en-US" sz="2000" dirty="0"/>
              <a:t>, </a:t>
            </a:r>
            <a:r>
              <a:rPr lang="en-US" sz="2000" dirty="0" smtClean="0"/>
              <a:t>other than </a:t>
            </a:r>
            <a:r>
              <a:rPr lang="en-US" sz="2000" dirty="0"/>
              <a:t>alternative investment funds, </a:t>
            </a:r>
            <a:r>
              <a:rPr lang="en-US" sz="2000" b="1" dirty="0"/>
              <a:t>for </a:t>
            </a:r>
            <a:r>
              <a:rPr lang="en-US" sz="2000" b="1" dirty="0" smtClean="0"/>
              <a:t>03 years.</a:t>
            </a:r>
          </a:p>
          <a:p>
            <a:pPr algn="just"/>
            <a:r>
              <a:rPr lang="en-US" sz="2000" dirty="0"/>
              <a:t>All shares </a:t>
            </a:r>
            <a:r>
              <a:rPr lang="en-US" sz="2000" b="1" dirty="0"/>
              <a:t>allotted</a:t>
            </a:r>
            <a:r>
              <a:rPr lang="en-US" sz="2000" dirty="0"/>
              <a:t>, </a:t>
            </a:r>
            <a:r>
              <a:rPr lang="en-US" sz="2000" b="1" dirty="0"/>
              <a:t>before </a:t>
            </a:r>
            <a:r>
              <a:rPr lang="en-US" sz="2000" b="1" dirty="0" smtClean="0"/>
              <a:t>02 </a:t>
            </a:r>
            <a:r>
              <a:rPr lang="en-US" sz="2000" b="1" dirty="0"/>
              <a:t>years </a:t>
            </a:r>
            <a:r>
              <a:rPr lang="en-US" sz="2000" dirty="0"/>
              <a:t>of according </a:t>
            </a:r>
            <a:r>
              <a:rPr lang="en-US" sz="2000" b="1" dirty="0"/>
              <a:t>consent</a:t>
            </a:r>
            <a:r>
              <a:rPr lang="en-US" sz="2000" dirty="0"/>
              <a:t> to </a:t>
            </a:r>
            <a:r>
              <a:rPr lang="en-US" sz="2000" dirty="0" smtClean="0"/>
              <a:t>the public </a:t>
            </a:r>
            <a:r>
              <a:rPr lang="en-US" sz="2000" dirty="0"/>
              <a:t>offer, to any person, other than alternative investment funds, </a:t>
            </a:r>
            <a:r>
              <a:rPr lang="en-US" sz="2000" b="1" dirty="0" smtClean="0"/>
              <a:t>for </a:t>
            </a:r>
            <a:r>
              <a:rPr lang="en-GB" sz="2000" b="1" dirty="0" smtClean="0"/>
              <a:t>03 years</a:t>
            </a:r>
            <a:r>
              <a:rPr lang="en-GB" sz="2000" dirty="0" smtClean="0"/>
              <a:t>.</a:t>
            </a:r>
          </a:p>
          <a:p>
            <a:pPr algn="just"/>
            <a:r>
              <a:rPr lang="en-US" sz="2000" dirty="0"/>
              <a:t>In case any existing sponsor or director of the issuer transfers any </a:t>
            </a:r>
            <a:r>
              <a:rPr lang="en-US" sz="2000" dirty="0" smtClean="0"/>
              <a:t>share to </a:t>
            </a:r>
            <a:r>
              <a:rPr lang="en-US" sz="2000" dirty="0"/>
              <a:t>any person, other than existing shareholders, within preceding </a:t>
            </a:r>
            <a:r>
              <a:rPr lang="en-US" sz="2000" dirty="0" smtClean="0"/>
              <a:t>12 months </a:t>
            </a:r>
            <a:r>
              <a:rPr lang="en-US" sz="2000" dirty="0"/>
              <a:t>of submitting an application for raising of capital </a:t>
            </a:r>
            <a:r>
              <a:rPr lang="en-US" sz="2000" dirty="0" smtClean="0"/>
              <a:t>or (IPO</a:t>
            </a:r>
            <a:r>
              <a:rPr lang="en-US" sz="2000" dirty="0"/>
              <a:t>), all shares held by those </a:t>
            </a:r>
            <a:r>
              <a:rPr lang="en-US" sz="2000" dirty="0" smtClean="0"/>
              <a:t>transferee </a:t>
            </a:r>
            <a:r>
              <a:rPr lang="en-GB" sz="2000" dirty="0" smtClean="0"/>
              <a:t>shareholders</a:t>
            </a:r>
            <a:r>
              <a:rPr lang="en-GB" sz="2000" dirty="0"/>
              <a:t>, </a:t>
            </a:r>
            <a:r>
              <a:rPr lang="en-GB" sz="2000" b="1" dirty="0"/>
              <a:t>for 03(three) years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22702529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-Auditorium-Palette2-Staging5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-Auditorium-Palette2-Staging5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ion-Auditorium-Palette2-Staging5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798</TotalTime>
  <Words>1454</Words>
  <Application>Microsoft Office PowerPoint</Application>
  <PresentationFormat>Widescreen</PresentationFormat>
  <Paragraphs>95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Helvetica Light</vt:lpstr>
      <vt:lpstr>Wingdings 3</vt:lpstr>
      <vt:lpstr>Ion Boardroom</vt:lpstr>
      <vt:lpstr>Public Issue</vt:lpstr>
      <vt:lpstr>Repeat public offer or (RPO) (Distribution Mechanism)</vt:lpstr>
      <vt:lpstr>Pricing Strategies of Public Issue</vt:lpstr>
      <vt:lpstr>Book Building Method (cont’d…)</vt:lpstr>
      <vt:lpstr>Cut-off Price Determination</vt:lpstr>
      <vt:lpstr>Cut-off Price Determination (cont’d)</vt:lpstr>
      <vt:lpstr>Eligible Investors’ Subscription</vt:lpstr>
      <vt:lpstr>Distribution mechanism  (Book-building Method)</vt:lpstr>
      <vt:lpstr>Lock-in Provision</vt:lpstr>
      <vt:lpstr>Lock-in Provision (cont’d)</vt:lpstr>
      <vt:lpstr>Fees for public offer and listing of securities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Innocence of Rain</dc:creator>
  <cp:lastModifiedBy>Innocence of Rain</cp:lastModifiedBy>
  <cp:revision>40</cp:revision>
  <dcterms:created xsi:type="dcterms:W3CDTF">2017-01-16T15:07:14Z</dcterms:created>
  <dcterms:modified xsi:type="dcterms:W3CDTF">2017-01-22T22:22:56Z</dcterms:modified>
</cp:coreProperties>
</file>