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7" r:id="rId2"/>
    <p:sldId id="258" r:id="rId3"/>
    <p:sldId id="361" r:id="rId4"/>
    <p:sldId id="354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1"/>
            <a:ext cx="8827957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61588" y="1792288"/>
            <a:ext cx="990600" cy="3048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0EFC82A-263C-44EE-8F26-375D9A55936E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5088" y="3227388"/>
            <a:ext cx="3867150" cy="311150"/>
          </a:xfrm>
        </p:spPr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3675" y="292100"/>
            <a:ext cx="838200" cy="768350"/>
          </a:xfrm>
        </p:spPr>
        <p:txBody>
          <a:bodyPr/>
          <a:lstStyle>
            <a:lvl1pPr>
              <a:defRPr sz="3000" b="0" i="0"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7EAAFB43-B30D-40E0-8EBF-AEF980F1D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10371525">
            <a:off x="263525" y="4438650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0800000">
            <a:off x="460375" y="320675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96992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8" y="553666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884F-B928-4132-9309-EC5E880F888B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D9A1-47C7-4C1C-AF11-4609A8CB4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455613" y="2801938"/>
            <a:ext cx="11280775" cy="3602037"/>
          </a:xfrm>
          <a:custGeom>
            <a:avLst/>
            <a:gdLst>
              <a:gd name="T0" fmla="*/ 0 w 10000"/>
              <a:gd name="T1" fmla="*/ 0 h 7946"/>
              <a:gd name="T2" fmla="*/ 0 w 10000"/>
              <a:gd name="T3" fmla="*/ 3602184 h 7946"/>
              <a:gd name="T4" fmla="*/ 11280538 w 10000"/>
              <a:gd name="T5" fmla="*/ 3602637 h 7946"/>
              <a:gd name="T6" fmla="*/ 11280538 w 10000"/>
              <a:gd name="T7" fmla="*/ 1814 h 7946"/>
              <a:gd name="T8" fmla="*/ 11280538 w 10000"/>
              <a:gd name="T9" fmla="*/ 1814 h 7946"/>
              <a:gd name="T10" fmla="*/ 11024470 w 10000"/>
              <a:gd name="T11" fmla="*/ 41258 h 7946"/>
              <a:gd name="T12" fmla="*/ 10769530 w 10000"/>
              <a:gd name="T13" fmla="*/ 79343 h 7946"/>
              <a:gd name="T14" fmla="*/ 10513461 w 10000"/>
              <a:gd name="T15" fmla="*/ 116068 h 7946"/>
              <a:gd name="T16" fmla="*/ 10256265 w 10000"/>
              <a:gd name="T17" fmla="*/ 147805 h 7946"/>
              <a:gd name="T18" fmla="*/ 10000197 w 10000"/>
              <a:gd name="T19" fmla="*/ 179542 h 7946"/>
              <a:gd name="T20" fmla="*/ 9743001 w 10000"/>
              <a:gd name="T21" fmla="*/ 209466 h 7946"/>
              <a:gd name="T22" fmla="*/ 9489189 w 10000"/>
              <a:gd name="T23" fmla="*/ 234856 h 7946"/>
              <a:gd name="T24" fmla="*/ 9231992 w 10000"/>
              <a:gd name="T25" fmla="*/ 258886 h 7946"/>
              <a:gd name="T26" fmla="*/ 8975924 w 10000"/>
              <a:gd name="T27" fmla="*/ 281102 h 7946"/>
              <a:gd name="T28" fmla="*/ 8724368 w 10000"/>
              <a:gd name="T29" fmla="*/ 300144 h 7946"/>
              <a:gd name="T30" fmla="*/ 8469428 w 10000"/>
              <a:gd name="T31" fmla="*/ 319187 h 7946"/>
              <a:gd name="T32" fmla="*/ 8217872 w 10000"/>
              <a:gd name="T33" fmla="*/ 335055 h 7946"/>
              <a:gd name="T34" fmla="*/ 7966316 w 10000"/>
              <a:gd name="T35" fmla="*/ 347750 h 7946"/>
              <a:gd name="T36" fmla="*/ 7715888 w 10000"/>
              <a:gd name="T37" fmla="*/ 360445 h 7946"/>
              <a:gd name="T38" fmla="*/ 7467716 w 10000"/>
              <a:gd name="T39" fmla="*/ 371326 h 7946"/>
              <a:gd name="T40" fmla="*/ 7221800 w 10000"/>
              <a:gd name="T41" fmla="*/ 379487 h 7946"/>
              <a:gd name="T42" fmla="*/ 6975885 w 10000"/>
              <a:gd name="T43" fmla="*/ 385835 h 7946"/>
              <a:gd name="T44" fmla="*/ 6732225 w 10000"/>
              <a:gd name="T45" fmla="*/ 392182 h 7946"/>
              <a:gd name="T46" fmla="*/ 6491950 w 10000"/>
              <a:gd name="T47" fmla="*/ 395356 h 7946"/>
              <a:gd name="T48" fmla="*/ 6251674 w 10000"/>
              <a:gd name="T49" fmla="*/ 398530 h 7946"/>
              <a:gd name="T50" fmla="*/ 6014783 w 10000"/>
              <a:gd name="T51" fmla="*/ 399890 h 7946"/>
              <a:gd name="T52" fmla="*/ 5780148 w 10000"/>
              <a:gd name="T53" fmla="*/ 398530 h 7946"/>
              <a:gd name="T54" fmla="*/ 5547769 w 10000"/>
              <a:gd name="T55" fmla="*/ 398530 h 7946"/>
              <a:gd name="T56" fmla="*/ 5317646 w 10000"/>
              <a:gd name="T57" fmla="*/ 395356 h 7946"/>
              <a:gd name="T58" fmla="*/ 5092035 w 10000"/>
              <a:gd name="T59" fmla="*/ 390369 h 7946"/>
              <a:gd name="T60" fmla="*/ 4868680 w 10000"/>
              <a:gd name="T61" fmla="*/ 385835 h 7946"/>
              <a:gd name="T62" fmla="*/ 4649838 w 10000"/>
              <a:gd name="T63" fmla="*/ 380848 h 7946"/>
              <a:gd name="T64" fmla="*/ 4432123 w 10000"/>
              <a:gd name="T65" fmla="*/ 373140 h 7946"/>
              <a:gd name="T66" fmla="*/ 4217793 w 10000"/>
              <a:gd name="T67" fmla="*/ 364979 h 7946"/>
              <a:gd name="T68" fmla="*/ 4007975 w 10000"/>
              <a:gd name="T69" fmla="*/ 357271 h 7946"/>
              <a:gd name="T70" fmla="*/ 3598492 w 10000"/>
              <a:gd name="T71" fmla="*/ 336415 h 7946"/>
              <a:gd name="T72" fmla="*/ 3205929 w 10000"/>
              <a:gd name="T73" fmla="*/ 314199 h 7946"/>
              <a:gd name="T74" fmla="*/ 2829159 w 10000"/>
              <a:gd name="T75" fmla="*/ 290623 h 7946"/>
              <a:gd name="T76" fmla="*/ 2472694 w 10000"/>
              <a:gd name="T77" fmla="*/ 265233 h 7946"/>
              <a:gd name="T78" fmla="*/ 2132022 w 10000"/>
              <a:gd name="T79" fmla="*/ 238030 h 7946"/>
              <a:gd name="T80" fmla="*/ 1816167 w 10000"/>
              <a:gd name="T81" fmla="*/ 209466 h 7946"/>
              <a:gd name="T82" fmla="*/ 1519488 w 10000"/>
              <a:gd name="T83" fmla="*/ 180903 h 7946"/>
              <a:gd name="T84" fmla="*/ 1246499 w 10000"/>
              <a:gd name="T85" fmla="*/ 152339 h 7946"/>
              <a:gd name="T86" fmla="*/ 996072 w 10000"/>
              <a:gd name="T87" fmla="*/ 125589 h 7946"/>
              <a:gd name="T88" fmla="*/ 773845 w 10000"/>
              <a:gd name="T89" fmla="*/ 100199 h 7946"/>
              <a:gd name="T90" fmla="*/ 573051 w 10000"/>
              <a:gd name="T91" fmla="*/ 76170 h 7946"/>
              <a:gd name="T92" fmla="*/ 403843 w 10000"/>
              <a:gd name="T93" fmla="*/ 55767 h 7946"/>
              <a:gd name="T94" fmla="*/ 261708 w 10000"/>
              <a:gd name="T95" fmla="*/ 36725 h 7946"/>
              <a:gd name="T96" fmla="*/ 66555 w 10000"/>
              <a:gd name="T97" fmla="*/ 9521 h 7946"/>
              <a:gd name="T98" fmla="*/ 0 w 10000"/>
              <a:gd name="T99" fmla="*/ 0 h 7946"/>
              <a:gd name="T100" fmla="*/ 0 w 10000"/>
              <a:gd name="T101" fmla="*/ 0 h 79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2714625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060704"/>
            <a:ext cx="8835405" cy="13716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445" y="3547872"/>
            <a:ext cx="8827958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9CB6-50D8-4A80-B0D9-CBAC64BEC1E6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D4C0-FE2C-4A42-A71B-B5A718AA2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41846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8525" y="59690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smtClean="0"/>
              <a:t>“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9717088" y="2628900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smtClean="0"/>
              <a:t>”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2" y="980518"/>
            <a:ext cx="8463187" cy="2698249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5029198"/>
            <a:ext cx="8827958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46452" y="3679987"/>
            <a:ext cx="7727784" cy="342174"/>
          </a:xfrm>
        </p:spPr>
        <p:txBody>
          <a:bodyPr rtlCol="0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10D4F-1FD9-4784-A309-799E3272F11A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64862-E5FE-4C45-9795-2F5392E3A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4194175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2373525"/>
            <a:ext cx="8867932" cy="181965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5029200"/>
            <a:ext cx="882795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A82C-4268-4E76-B43C-BFE85946B954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F290-0AC7-44DF-A1E2-5EA5FA9A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75813" y="2565400"/>
            <a:ext cx="801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smtClean="0"/>
              <a:t>”</a:t>
            </a:r>
            <a:endParaRPr lang="en-US" sz="9600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21010068">
            <a:off x="8493125" y="41846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2800" y="85090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smtClean="0"/>
              <a:t>“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050" y="1210734"/>
            <a:ext cx="8505025" cy="2468032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302" y="5018005"/>
            <a:ext cx="8529810" cy="1002090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804B-817C-4906-B1B0-93098125F906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434E-3AD3-4413-8A64-103F2552B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455613" y="3246438"/>
            <a:ext cx="11280775" cy="3603625"/>
          </a:xfrm>
          <a:custGeom>
            <a:avLst/>
            <a:gdLst>
              <a:gd name="T0" fmla="*/ 0 w 10000"/>
              <a:gd name="T1" fmla="*/ 0 h 7946"/>
              <a:gd name="T2" fmla="*/ 0 w 10000"/>
              <a:gd name="T3" fmla="*/ 3602184 h 7946"/>
              <a:gd name="T4" fmla="*/ 11280538 w 10000"/>
              <a:gd name="T5" fmla="*/ 3602637 h 7946"/>
              <a:gd name="T6" fmla="*/ 11280538 w 10000"/>
              <a:gd name="T7" fmla="*/ 1814 h 7946"/>
              <a:gd name="T8" fmla="*/ 11280538 w 10000"/>
              <a:gd name="T9" fmla="*/ 1814 h 7946"/>
              <a:gd name="T10" fmla="*/ 11024470 w 10000"/>
              <a:gd name="T11" fmla="*/ 41258 h 7946"/>
              <a:gd name="T12" fmla="*/ 10769530 w 10000"/>
              <a:gd name="T13" fmla="*/ 79343 h 7946"/>
              <a:gd name="T14" fmla="*/ 10513461 w 10000"/>
              <a:gd name="T15" fmla="*/ 116068 h 7946"/>
              <a:gd name="T16" fmla="*/ 10256265 w 10000"/>
              <a:gd name="T17" fmla="*/ 147805 h 7946"/>
              <a:gd name="T18" fmla="*/ 10000197 w 10000"/>
              <a:gd name="T19" fmla="*/ 179542 h 7946"/>
              <a:gd name="T20" fmla="*/ 9743001 w 10000"/>
              <a:gd name="T21" fmla="*/ 209466 h 7946"/>
              <a:gd name="T22" fmla="*/ 9489189 w 10000"/>
              <a:gd name="T23" fmla="*/ 234856 h 7946"/>
              <a:gd name="T24" fmla="*/ 9231992 w 10000"/>
              <a:gd name="T25" fmla="*/ 258886 h 7946"/>
              <a:gd name="T26" fmla="*/ 8975924 w 10000"/>
              <a:gd name="T27" fmla="*/ 281102 h 7946"/>
              <a:gd name="T28" fmla="*/ 8724368 w 10000"/>
              <a:gd name="T29" fmla="*/ 300144 h 7946"/>
              <a:gd name="T30" fmla="*/ 8469428 w 10000"/>
              <a:gd name="T31" fmla="*/ 319187 h 7946"/>
              <a:gd name="T32" fmla="*/ 8217872 w 10000"/>
              <a:gd name="T33" fmla="*/ 335055 h 7946"/>
              <a:gd name="T34" fmla="*/ 7966316 w 10000"/>
              <a:gd name="T35" fmla="*/ 347750 h 7946"/>
              <a:gd name="T36" fmla="*/ 7715888 w 10000"/>
              <a:gd name="T37" fmla="*/ 360445 h 7946"/>
              <a:gd name="T38" fmla="*/ 7467716 w 10000"/>
              <a:gd name="T39" fmla="*/ 371326 h 7946"/>
              <a:gd name="T40" fmla="*/ 7221800 w 10000"/>
              <a:gd name="T41" fmla="*/ 379487 h 7946"/>
              <a:gd name="T42" fmla="*/ 6975885 w 10000"/>
              <a:gd name="T43" fmla="*/ 385835 h 7946"/>
              <a:gd name="T44" fmla="*/ 6732225 w 10000"/>
              <a:gd name="T45" fmla="*/ 392182 h 7946"/>
              <a:gd name="T46" fmla="*/ 6491950 w 10000"/>
              <a:gd name="T47" fmla="*/ 395356 h 7946"/>
              <a:gd name="T48" fmla="*/ 6251674 w 10000"/>
              <a:gd name="T49" fmla="*/ 398530 h 7946"/>
              <a:gd name="T50" fmla="*/ 6014783 w 10000"/>
              <a:gd name="T51" fmla="*/ 399890 h 7946"/>
              <a:gd name="T52" fmla="*/ 5780148 w 10000"/>
              <a:gd name="T53" fmla="*/ 398530 h 7946"/>
              <a:gd name="T54" fmla="*/ 5547769 w 10000"/>
              <a:gd name="T55" fmla="*/ 398530 h 7946"/>
              <a:gd name="T56" fmla="*/ 5317646 w 10000"/>
              <a:gd name="T57" fmla="*/ 395356 h 7946"/>
              <a:gd name="T58" fmla="*/ 5092035 w 10000"/>
              <a:gd name="T59" fmla="*/ 390369 h 7946"/>
              <a:gd name="T60" fmla="*/ 4868680 w 10000"/>
              <a:gd name="T61" fmla="*/ 385835 h 7946"/>
              <a:gd name="T62" fmla="*/ 4649838 w 10000"/>
              <a:gd name="T63" fmla="*/ 380848 h 7946"/>
              <a:gd name="T64" fmla="*/ 4432123 w 10000"/>
              <a:gd name="T65" fmla="*/ 373140 h 7946"/>
              <a:gd name="T66" fmla="*/ 4217793 w 10000"/>
              <a:gd name="T67" fmla="*/ 364979 h 7946"/>
              <a:gd name="T68" fmla="*/ 4007975 w 10000"/>
              <a:gd name="T69" fmla="*/ 357271 h 7946"/>
              <a:gd name="T70" fmla="*/ 3598492 w 10000"/>
              <a:gd name="T71" fmla="*/ 336415 h 7946"/>
              <a:gd name="T72" fmla="*/ 3205929 w 10000"/>
              <a:gd name="T73" fmla="*/ 314199 h 7946"/>
              <a:gd name="T74" fmla="*/ 2829159 w 10000"/>
              <a:gd name="T75" fmla="*/ 290623 h 7946"/>
              <a:gd name="T76" fmla="*/ 2472694 w 10000"/>
              <a:gd name="T77" fmla="*/ 265233 h 7946"/>
              <a:gd name="T78" fmla="*/ 2132022 w 10000"/>
              <a:gd name="T79" fmla="*/ 238030 h 7946"/>
              <a:gd name="T80" fmla="*/ 1816167 w 10000"/>
              <a:gd name="T81" fmla="*/ 209466 h 7946"/>
              <a:gd name="T82" fmla="*/ 1519488 w 10000"/>
              <a:gd name="T83" fmla="*/ 180903 h 7946"/>
              <a:gd name="T84" fmla="*/ 1246499 w 10000"/>
              <a:gd name="T85" fmla="*/ 152339 h 7946"/>
              <a:gd name="T86" fmla="*/ 996072 w 10000"/>
              <a:gd name="T87" fmla="*/ 125589 h 7946"/>
              <a:gd name="T88" fmla="*/ 773845 w 10000"/>
              <a:gd name="T89" fmla="*/ 100199 h 7946"/>
              <a:gd name="T90" fmla="*/ 573051 w 10000"/>
              <a:gd name="T91" fmla="*/ 76170 h 7946"/>
              <a:gd name="T92" fmla="*/ 403843 w 10000"/>
              <a:gd name="T93" fmla="*/ 55767 h 7946"/>
              <a:gd name="T94" fmla="*/ 261708 w 10000"/>
              <a:gd name="T95" fmla="*/ 36725 h 7946"/>
              <a:gd name="T96" fmla="*/ 66555 w 10000"/>
              <a:gd name="T97" fmla="*/ 9521 h 7946"/>
              <a:gd name="T98" fmla="*/ 0 w 10000"/>
              <a:gd name="T99" fmla="*/ 0 h 7946"/>
              <a:gd name="T100" fmla="*/ 0 w 10000"/>
              <a:gd name="T101" fmla="*/ 0 h 79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21010068">
            <a:off x="8493125" y="3152775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50976"/>
            <a:ext cx="8827958" cy="2057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4582209"/>
            <a:ext cx="8827958" cy="144484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5254" y="3995929"/>
            <a:ext cx="8827958" cy="499810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buNone/>
              <a:defRPr lang="en-US" sz="2800" b="0" i="0" kern="1200" cap="none" dirty="0" smtClean="0">
                <a:solidFill>
                  <a:schemeClr val="accent1"/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9D6D-6064-4B85-9611-B3F63C6F6C42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ABB6-ED0C-4468-89AC-C31FBCAB1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86263" y="2603500"/>
            <a:ext cx="31750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77163" y="2603500"/>
            <a:ext cx="0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3501"/>
            <a:ext cx="3129983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897" y="2603501"/>
            <a:ext cx="314619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755" y="2595032"/>
            <a:ext cx="3161852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5255" y="3179764"/>
            <a:ext cx="3129983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3897" y="3179764"/>
            <a:ext cx="3146199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755" y="3179764"/>
            <a:ext cx="3161852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8BC3-F3E1-4B89-998C-A0D0623B8CA8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6011-5923-4D9B-8D6A-23AF2B14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460375" y="1703388"/>
            <a:ext cx="11279188" cy="4687887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688045 h 2856"/>
              <a:gd name="T4" fmla="*/ 11280538 w 7104"/>
              <a:gd name="T5" fmla="*/ 4688045 h 2856"/>
              <a:gd name="T6" fmla="*/ 11280538 w 7104"/>
              <a:gd name="T7" fmla="*/ 1641 h 2856"/>
              <a:gd name="T8" fmla="*/ 11280538 w 7104"/>
              <a:gd name="T9" fmla="*/ 1641 h 2856"/>
              <a:gd name="T10" fmla="*/ 11024884 w 7104"/>
              <a:gd name="T11" fmla="*/ 42678 h 2856"/>
              <a:gd name="T12" fmla="*/ 10769230 w 7104"/>
              <a:gd name="T13" fmla="*/ 82074 h 2856"/>
              <a:gd name="T14" fmla="*/ 10513576 w 7104"/>
              <a:gd name="T15" fmla="*/ 119827 h 2856"/>
              <a:gd name="T16" fmla="*/ 10256334 w 7104"/>
              <a:gd name="T17" fmla="*/ 152657 h 2856"/>
              <a:gd name="T18" fmla="*/ 10000680 w 7104"/>
              <a:gd name="T19" fmla="*/ 185486 h 2856"/>
              <a:gd name="T20" fmla="*/ 9743438 w 7104"/>
              <a:gd name="T21" fmla="*/ 216674 h 2856"/>
              <a:gd name="T22" fmla="*/ 9489371 w 7104"/>
              <a:gd name="T23" fmla="*/ 242938 h 2856"/>
              <a:gd name="T24" fmla="*/ 9232129 w 7104"/>
              <a:gd name="T25" fmla="*/ 267560 h 2856"/>
              <a:gd name="T26" fmla="*/ 8976475 w 7104"/>
              <a:gd name="T27" fmla="*/ 290541 h 2856"/>
              <a:gd name="T28" fmla="*/ 8723997 w 7104"/>
              <a:gd name="T29" fmla="*/ 310238 h 2856"/>
              <a:gd name="T30" fmla="*/ 8469931 w 7104"/>
              <a:gd name="T31" fmla="*/ 329936 h 2856"/>
              <a:gd name="T32" fmla="*/ 8217453 w 7104"/>
              <a:gd name="T33" fmla="*/ 346351 h 2856"/>
              <a:gd name="T34" fmla="*/ 7966562 w 7104"/>
              <a:gd name="T35" fmla="*/ 359482 h 2856"/>
              <a:gd name="T36" fmla="*/ 7715672 w 7104"/>
              <a:gd name="T37" fmla="*/ 372614 h 2856"/>
              <a:gd name="T38" fmla="*/ 7467958 w 7104"/>
              <a:gd name="T39" fmla="*/ 384105 h 2856"/>
              <a:gd name="T40" fmla="*/ 7221831 w 7104"/>
              <a:gd name="T41" fmla="*/ 392312 h 2856"/>
              <a:gd name="T42" fmla="*/ 6975704 w 7104"/>
              <a:gd name="T43" fmla="*/ 398878 h 2856"/>
              <a:gd name="T44" fmla="*/ 6732754 w 7104"/>
              <a:gd name="T45" fmla="*/ 405444 h 2856"/>
              <a:gd name="T46" fmla="*/ 6491391 w 7104"/>
              <a:gd name="T47" fmla="*/ 408727 h 2856"/>
              <a:gd name="T48" fmla="*/ 6251616 w 7104"/>
              <a:gd name="T49" fmla="*/ 412010 h 2856"/>
              <a:gd name="T50" fmla="*/ 6015017 w 7104"/>
              <a:gd name="T51" fmla="*/ 413651 h 2856"/>
              <a:gd name="T52" fmla="*/ 5780005 w 7104"/>
              <a:gd name="T53" fmla="*/ 412010 h 2856"/>
              <a:gd name="T54" fmla="*/ 5548170 w 7104"/>
              <a:gd name="T55" fmla="*/ 412010 h 2856"/>
              <a:gd name="T56" fmla="*/ 5317923 w 7104"/>
              <a:gd name="T57" fmla="*/ 408727 h 2856"/>
              <a:gd name="T58" fmla="*/ 5092439 w 7104"/>
              <a:gd name="T59" fmla="*/ 403802 h 2856"/>
              <a:gd name="T60" fmla="*/ 4868543 w 7104"/>
              <a:gd name="T61" fmla="*/ 398878 h 2856"/>
              <a:gd name="T62" fmla="*/ 4649411 w 7104"/>
              <a:gd name="T63" fmla="*/ 393953 h 2856"/>
              <a:gd name="T64" fmla="*/ 4431867 w 7104"/>
              <a:gd name="T65" fmla="*/ 385746 h 2856"/>
              <a:gd name="T66" fmla="*/ 4217498 w 7104"/>
              <a:gd name="T67" fmla="*/ 377539 h 2856"/>
              <a:gd name="T68" fmla="*/ 4007894 w 7104"/>
              <a:gd name="T69" fmla="*/ 369331 h 2856"/>
              <a:gd name="T70" fmla="*/ 3598212 w 7104"/>
              <a:gd name="T71" fmla="*/ 347992 h 2856"/>
              <a:gd name="T72" fmla="*/ 3205997 w 7104"/>
              <a:gd name="T73" fmla="*/ 325012 h 2856"/>
              <a:gd name="T74" fmla="*/ 2829662 w 7104"/>
              <a:gd name="T75" fmla="*/ 300389 h 2856"/>
              <a:gd name="T76" fmla="*/ 2472381 w 7104"/>
              <a:gd name="T77" fmla="*/ 274126 h 2856"/>
              <a:gd name="T78" fmla="*/ 2132568 w 7104"/>
              <a:gd name="T79" fmla="*/ 246221 h 2856"/>
              <a:gd name="T80" fmla="*/ 1816573 w 7104"/>
              <a:gd name="T81" fmla="*/ 216674 h 2856"/>
              <a:gd name="T82" fmla="*/ 1519633 w 7104"/>
              <a:gd name="T83" fmla="*/ 187128 h 2856"/>
              <a:gd name="T84" fmla="*/ 1246512 w 7104"/>
              <a:gd name="T85" fmla="*/ 157581 h 2856"/>
              <a:gd name="T86" fmla="*/ 995622 w 7104"/>
              <a:gd name="T87" fmla="*/ 129676 h 2856"/>
              <a:gd name="T88" fmla="*/ 773314 w 7104"/>
              <a:gd name="T89" fmla="*/ 103413 h 2856"/>
              <a:gd name="T90" fmla="*/ 573237 w 7104"/>
              <a:gd name="T91" fmla="*/ 78791 h 2856"/>
              <a:gd name="T92" fmla="*/ 403330 w 7104"/>
              <a:gd name="T93" fmla="*/ 57452 h 2856"/>
              <a:gd name="T94" fmla="*/ 262006 w 7104"/>
              <a:gd name="T95" fmla="*/ 37754 h 2856"/>
              <a:gd name="T96" fmla="*/ 66692 w 7104"/>
              <a:gd name="T97" fmla="*/ 9849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84675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08913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4532845"/>
            <a:ext cx="3051233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055" y="4532842"/>
            <a:ext cx="30512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512" y="4532842"/>
            <a:ext cx="30512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5255" y="5109108"/>
            <a:ext cx="3051233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055" y="5109108"/>
            <a:ext cx="3051233" cy="9125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5512" y="5109108"/>
            <a:ext cx="3051233" cy="91794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1334900" y="2610916"/>
            <a:ext cx="2691943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4749700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8165157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7366-7CC3-46A0-89CD-7988CD57D818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0C8A1-B7E8-42CC-B1F3-38BBA4C5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2595033"/>
            <a:ext cx="8827958" cy="3424768"/>
          </a:xfrm>
        </p:spPr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C4B7-CEAD-4912-B986-82E23A55A835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6D16-7C13-4CE4-BA86-E5829ADD0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5101749">
            <a:off x="6296820" y="4577556"/>
            <a:ext cx="3300412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4338" y="401638"/>
            <a:ext cx="6513512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400000">
            <a:off x="4450556" y="2801145"/>
            <a:ext cx="6054725" cy="1255712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352338" y="3859213"/>
            <a:ext cx="185737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8990" y="1278466"/>
            <a:ext cx="1441943" cy="4748591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1278466"/>
            <a:ext cx="625765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E10B-727E-4E18-B824-262F1A542968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3B03-ED0A-4A47-B167-1C4CE72E4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9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255" y="2603500"/>
            <a:ext cx="8827958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449D-D7E8-4E60-825E-AA1C99FB2BB2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0CF6F-9443-49B1-BC56-81DE4F76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16200000">
            <a:off x="3788569" y="2801144"/>
            <a:ext cx="6054725" cy="1255713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91388" y="401638"/>
            <a:ext cx="4479925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5922489">
            <a:off x="4700588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7" y="2679192"/>
            <a:ext cx="4344531" cy="2286000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6372" y="2679192"/>
            <a:ext cx="3759163" cy="228600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97DB-046F-4827-A85B-F17528687C6B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FB10-7BEA-48E5-BD56-6BC973E83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969264"/>
            <a:ext cx="8827958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255" y="2603501"/>
            <a:ext cx="4829290" cy="3416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93" y="2603500"/>
            <a:ext cx="4829290" cy="3416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209E-DA58-4B33-9C7F-CE11642B5F97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2FF1-91BE-4B62-99C1-9689B15F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69264"/>
            <a:ext cx="8827958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6040"/>
            <a:ext cx="48292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255" y="3198448"/>
            <a:ext cx="4829290" cy="28437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0393" y="2606040"/>
            <a:ext cx="48292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0328" y="3187922"/>
            <a:ext cx="4826417" cy="28543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9823-C0BB-4A79-9393-CD1B82ADC759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D4F4-0B56-4C6E-BEE7-8A67D2345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45" y="969264"/>
            <a:ext cx="8827958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0813-C37F-4E87-A200-62488257C5CC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5C83-2E56-4D68-B5A0-01EC8B7BA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263" y="449263"/>
            <a:ext cx="11288712" cy="59515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1AE6-9772-43C8-BF04-CE385F934803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CF2D-9B85-4358-BFF9-146684BE4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5000" y="401638"/>
            <a:ext cx="6056313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6200000">
            <a:off x="2230438" y="2801938"/>
            <a:ext cx="6054725" cy="1254125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15922489">
            <a:off x="3141663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1298448"/>
            <a:ext cx="2793887" cy="15971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514" y="1447800"/>
            <a:ext cx="5197350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3129281"/>
            <a:ext cx="2793887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9B54-22E3-4983-BDEF-29C63AE71A2B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CE9E-AFB9-4A76-BF25-9AC55DD88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3788" y="401638"/>
            <a:ext cx="5597525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6200000">
            <a:off x="3296444" y="2801144"/>
            <a:ext cx="6054725" cy="1255713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15922489">
            <a:off x="4205288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693332"/>
            <a:ext cx="3861265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49576" y="1143000"/>
            <a:ext cx="322803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386021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D647-3D8B-414B-B32D-0E2091B095E4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B67-1A2A-45AA-AC56-5E112D76D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763694" y="1828800"/>
            <a:ext cx="2820134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694" y="5870955"/>
            <a:ext cx="990858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-1589" y="2667000"/>
            <a:ext cx="4192092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5" name="Freeform 5"/>
          <p:cNvSpPr>
            <a:spLocks noEditPoints="1"/>
          </p:cNvSpPr>
          <p:nvPr/>
        </p:nvSpPr>
        <p:spPr bwMode="auto">
          <a:xfrm>
            <a:off x="0" y="1588"/>
            <a:ext cx="12192000" cy="6856412"/>
          </a:xfrm>
          <a:custGeom>
            <a:avLst/>
            <a:gdLst>
              <a:gd name="T0" fmla="*/ 0 w 15356"/>
              <a:gd name="T1" fmla="*/ 0 h 8638"/>
              <a:gd name="T2" fmla="*/ 0 w 15356"/>
              <a:gd name="T3" fmla="*/ 6856413 h 8638"/>
              <a:gd name="T4" fmla="*/ 12192000 w 15356"/>
              <a:gd name="T5" fmla="*/ 6856413 h 8638"/>
              <a:gd name="T6" fmla="*/ 12192000 w 15356"/>
              <a:gd name="T7" fmla="*/ 0 h 8638"/>
              <a:gd name="T8" fmla="*/ 0 w 15356"/>
              <a:gd name="T9" fmla="*/ 0 h 8638"/>
              <a:gd name="T10" fmla="*/ 11709274 w 15356"/>
              <a:gd name="T11" fmla="*/ 6380163 h 8638"/>
              <a:gd name="T12" fmla="*/ 476374 w 15356"/>
              <a:gd name="T13" fmla="*/ 6380163 h 8638"/>
              <a:gd name="T14" fmla="*/ 476374 w 15356"/>
              <a:gd name="T15" fmla="*/ 469900 h 8638"/>
              <a:gd name="T16" fmla="*/ 11709274 w 15356"/>
              <a:gd name="T17" fmla="*/ 469900 h 8638"/>
              <a:gd name="T18" fmla="*/ 11709274 w 15356"/>
              <a:gd name="T19" fmla="*/ 6380163 h 86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6" name="Title Placeholder 1"/>
          <p:cNvSpPr>
            <a:spLocks noGrp="1"/>
          </p:cNvSpPr>
          <p:nvPr>
            <p:ph type="title"/>
          </p:nvPr>
        </p:nvSpPr>
        <p:spPr bwMode="auto">
          <a:xfrm>
            <a:off x="1155700" y="1447800"/>
            <a:ext cx="88280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3124200"/>
            <a:ext cx="88280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5300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fld id="{C6CC92AD-60DD-4738-B5C8-16CBFA7870FA}" type="datetimeFigureOut">
              <a:rPr lang="en-US"/>
              <a:pPr>
                <a:defRPr/>
              </a:pPr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391275"/>
            <a:ext cx="3870325" cy="3111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63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tx1">
                    <a:tint val="75000"/>
                  </a:schemeClr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fld id="{B5B5E3BB-2BEB-429C-B733-559C5017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Helvetica Light"/>
          <a:cs typeface="Helvetica Light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Helvetica Light"/>
          <a:cs typeface="Helvetica Light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Helvetica Light"/>
          <a:cs typeface="Helvetica Light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Helvetica Light"/>
          <a:cs typeface="Helvetica Light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Helvetica Light"/>
          <a:cs typeface="Helvetica Light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Helvetica Light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828088" cy="708025"/>
          </a:xfrm>
        </p:spPr>
        <p:txBody>
          <a:bodyPr/>
          <a:lstStyle/>
          <a:p>
            <a:pPr algn="ctr"/>
            <a:r>
              <a:rPr lang="en-US" dirty="0" smtClean="0"/>
              <a:t>Stock Screening basics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482273"/>
            <a:ext cx="10972800" cy="3537527"/>
          </a:xfrm>
        </p:spPr>
        <p:txBody>
          <a:bodyPr rtlCol="0">
            <a:normAutofit/>
          </a:bodyPr>
          <a:lstStyle/>
          <a:p>
            <a:pPr algn="just"/>
            <a:r>
              <a:rPr lang="en-US" sz="2400" dirty="0"/>
              <a:t>Principle no – 1: </a:t>
            </a:r>
            <a:r>
              <a:rPr lang="en-US" sz="2400" dirty="0" smtClean="0"/>
              <a:t>Identify a multiple on which to screen stocks</a:t>
            </a:r>
            <a:endParaRPr lang="en-US" sz="2400" dirty="0"/>
          </a:p>
          <a:p>
            <a:pPr algn="just"/>
            <a:r>
              <a:rPr lang="en-US" sz="2400" dirty="0"/>
              <a:t>Principle no – 2: </a:t>
            </a:r>
            <a:r>
              <a:rPr lang="en-US" sz="2400" dirty="0" smtClean="0"/>
              <a:t>Rank stocks based on that multiple, from highest to lowest </a:t>
            </a:r>
            <a:endParaRPr lang="en-US" sz="2400" dirty="0"/>
          </a:p>
          <a:p>
            <a:pPr algn="just"/>
            <a:r>
              <a:rPr lang="en-US" sz="2400" dirty="0"/>
              <a:t>Principle no – 3: </a:t>
            </a:r>
            <a:r>
              <a:rPr lang="en-US" sz="2400" dirty="0" smtClean="0"/>
              <a:t>Buy stocks with the lowest multiple and short stocks with the highest multiple 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ea typeface="+mn-ea"/>
            </a:endParaRPr>
          </a:p>
          <a:p>
            <a:pPr marL="0" indent="0" fontAlgn="auto">
              <a:buNone/>
              <a:defRPr/>
            </a:pPr>
            <a:endParaRPr lang="en-US" sz="2000" dirty="0">
              <a:solidFill>
                <a:schemeClr val="bg1">
                  <a:lumMod val="75000"/>
                  <a:lumOff val="2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9766300" cy="708025"/>
          </a:xfrm>
        </p:spPr>
        <p:txBody>
          <a:bodyPr/>
          <a:lstStyle/>
          <a:p>
            <a:pPr algn="ctr"/>
            <a:r>
              <a:rPr lang="en-US" dirty="0" smtClean="0"/>
              <a:t>Technical Screens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699" y="2343727"/>
            <a:ext cx="10412845" cy="3869875"/>
          </a:xfrm>
        </p:spPr>
        <p:txBody>
          <a:bodyPr rtlCol="0">
            <a:noAutofit/>
          </a:bodyPr>
          <a:lstStyle/>
          <a:p>
            <a:pPr algn="just"/>
            <a:r>
              <a:rPr lang="en-US" sz="2000" dirty="0" smtClean="0"/>
              <a:t>Small-stock screens  </a:t>
            </a:r>
            <a:r>
              <a:rPr lang="en-US" sz="2000" dirty="0"/>
              <a:t>– </a:t>
            </a:r>
            <a:r>
              <a:rPr lang="en-US" sz="2000" dirty="0" smtClean="0"/>
              <a:t>Buy stocks with lower market cap; sell stocks with higher market cap. </a:t>
            </a:r>
            <a:endParaRPr lang="en-US" sz="2000" dirty="0"/>
          </a:p>
          <a:p>
            <a:pPr algn="just"/>
            <a:r>
              <a:rPr lang="en-US" sz="2000" dirty="0" smtClean="0"/>
              <a:t>Neglected-stock screens </a:t>
            </a:r>
            <a:r>
              <a:rPr lang="en-US" sz="2000" dirty="0" smtClean="0"/>
              <a:t>– Sell glamour stocks; buy value stocks. </a:t>
            </a:r>
          </a:p>
          <a:p>
            <a:pPr algn="just"/>
            <a:r>
              <a:rPr lang="en-US" sz="2000" dirty="0" smtClean="0"/>
              <a:t>Momentum screens -  Buy rising stocks; sell losing stocks. Here the screener assumes that momentum will continue. </a:t>
            </a:r>
          </a:p>
          <a:p>
            <a:pPr algn="just"/>
            <a:r>
              <a:rPr lang="en-US" sz="2000" dirty="0" smtClean="0"/>
              <a:t>Contrarian screens - </a:t>
            </a:r>
            <a:r>
              <a:rPr lang="en-US" sz="2000" dirty="0"/>
              <a:t>Buy </a:t>
            </a:r>
            <a:r>
              <a:rPr lang="en-US" sz="2000" dirty="0" smtClean="0"/>
              <a:t>losing </a:t>
            </a:r>
            <a:r>
              <a:rPr lang="en-US" sz="2000" dirty="0"/>
              <a:t>stocks; sell </a:t>
            </a:r>
            <a:r>
              <a:rPr lang="en-US" sz="2000" dirty="0" smtClean="0"/>
              <a:t>rising </a:t>
            </a:r>
            <a:r>
              <a:rPr lang="en-US" sz="2000" dirty="0"/>
              <a:t>stocks. Here the screener </a:t>
            </a:r>
            <a:r>
              <a:rPr lang="en-US" sz="2000" dirty="0" smtClean="0"/>
              <a:t>believes in mean reversion. </a:t>
            </a:r>
          </a:p>
          <a:p>
            <a:pPr algn="just"/>
            <a:r>
              <a:rPr lang="en-US" sz="2000" dirty="0" smtClean="0"/>
              <a:t>Go with the seasonal stocks; give importance to the insider-trader. 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9766300" cy="708025"/>
          </a:xfrm>
        </p:spPr>
        <p:txBody>
          <a:bodyPr/>
          <a:lstStyle/>
          <a:p>
            <a:pPr algn="ctr"/>
            <a:r>
              <a:rPr lang="en-US" dirty="0" smtClean="0"/>
              <a:t>Fundamental Screens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699" y="2343727"/>
            <a:ext cx="10412845" cy="3869875"/>
          </a:xfrm>
        </p:spPr>
        <p:txBody>
          <a:bodyPr rtlCol="0">
            <a:noAutofit/>
          </a:bodyPr>
          <a:lstStyle/>
          <a:p>
            <a:pPr algn="just"/>
            <a:r>
              <a:rPr lang="en-US" sz="2000" dirty="0" smtClean="0"/>
              <a:t>P/E screens  </a:t>
            </a:r>
            <a:r>
              <a:rPr lang="en-US" sz="2000" dirty="0"/>
              <a:t>– </a:t>
            </a:r>
            <a:r>
              <a:rPr lang="en-US" sz="2000" dirty="0" smtClean="0"/>
              <a:t>Buy stocks with low P/E ; sell stocks with higher P/E. </a:t>
            </a:r>
            <a:endParaRPr lang="en-US" sz="2000" dirty="0"/>
          </a:p>
          <a:p>
            <a:pPr algn="just"/>
            <a:r>
              <a:rPr lang="en-US" sz="2000" dirty="0"/>
              <a:t>P</a:t>
            </a:r>
            <a:r>
              <a:rPr lang="en-US" sz="2000" dirty="0" smtClean="0"/>
              <a:t>/BV </a:t>
            </a:r>
            <a:r>
              <a:rPr lang="en-US" sz="2000" dirty="0"/>
              <a:t>screens  – Buy stocks with low P</a:t>
            </a:r>
            <a:r>
              <a:rPr lang="en-US" sz="2000" dirty="0" smtClean="0"/>
              <a:t>/BV </a:t>
            </a:r>
            <a:r>
              <a:rPr lang="en-US" sz="2000" dirty="0"/>
              <a:t>; sell stocks with higher P</a:t>
            </a:r>
            <a:r>
              <a:rPr lang="en-US" sz="2000" dirty="0" smtClean="0"/>
              <a:t>/BV. </a:t>
            </a:r>
            <a:endParaRPr lang="en-US" sz="2000" dirty="0"/>
          </a:p>
          <a:p>
            <a:pPr algn="just"/>
            <a:r>
              <a:rPr lang="en-US" sz="2000" dirty="0"/>
              <a:t>P</a:t>
            </a:r>
            <a:r>
              <a:rPr lang="en-US" sz="2000" dirty="0" smtClean="0"/>
              <a:t>/CFO </a:t>
            </a:r>
            <a:r>
              <a:rPr lang="en-US" sz="2000" dirty="0"/>
              <a:t>screens  – Buy stocks with low P</a:t>
            </a:r>
            <a:r>
              <a:rPr lang="en-US" sz="2000" dirty="0" smtClean="0"/>
              <a:t>/CFO </a:t>
            </a:r>
            <a:r>
              <a:rPr lang="en-US" sz="2000" dirty="0"/>
              <a:t>; sell stocks with higher P</a:t>
            </a:r>
            <a:r>
              <a:rPr lang="en-US" sz="2000" dirty="0" smtClean="0"/>
              <a:t>/CFO. </a:t>
            </a:r>
          </a:p>
          <a:p>
            <a:pPr algn="just"/>
            <a:r>
              <a:rPr lang="en-US" sz="2000" dirty="0"/>
              <a:t>P</a:t>
            </a:r>
            <a:r>
              <a:rPr lang="en-US" sz="2000" dirty="0" smtClean="0"/>
              <a:t>/d </a:t>
            </a:r>
            <a:r>
              <a:rPr lang="en-US" sz="2000" dirty="0"/>
              <a:t>screens  – Buy stocks with low P</a:t>
            </a:r>
            <a:r>
              <a:rPr lang="en-US" sz="2000" dirty="0" smtClean="0"/>
              <a:t>/d </a:t>
            </a:r>
            <a:r>
              <a:rPr lang="en-US" sz="2000" dirty="0"/>
              <a:t>; sell stocks with higher P</a:t>
            </a:r>
            <a:r>
              <a:rPr lang="en-US" sz="2000" dirty="0" smtClean="0"/>
              <a:t>/d. </a:t>
            </a:r>
            <a:endParaRPr lang="en-US" sz="2000" dirty="0"/>
          </a:p>
          <a:p>
            <a:pPr algn="just"/>
            <a:r>
              <a:rPr lang="en-US" sz="2000" dirty="0" smtClean="0"/>
              <a:t>Be careful with low P/S stocks; higher sales growth does not necessarily ensure higher margin. 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193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9766300" cy="708025"/>
          </a:xfrm>
        </p:spPr>
        <p:txBody>
          <a:bodyPr/>
          <a:lstStyle/>
          <a:p>
            <a:pPr algn="ctr"/>
            <a:r>
              <a:rPr lang="en-US" dirty="0" smtClean="0"/>
              <a:t>Perils of screening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2366819"/>
            <a:ext cx="10737271" cy="3846784"/>
          </a:xfrm>
        </p:spPr>
        <p:txBody>
          <a:bodyPr rtlCol="0">
            <a:noAutofit/>
          </a:bodyPr>
          <a:lstStyle/>
          <a:p>
            <a:pPr algn="just"/>
            <a:r>
              <a:rPr lang="en-US" sz="2000" dirty="0" smtClean="0"/>
              <a:t>Basic danger with stock screening revolves around depending on a single-piece of information. Other than this fundamental risk, there are some other perils of stock screening. </a:t>
            </a:r>
          </a:p>
          <a:p>
            <a:pPr algn="just"/>
            <a:r>
              <a:rPr lang="en-US" sz="2000" dirty="0" smtClean="0"/>
              <a:t>Stocks with lower relative ratio can still be overvalued; stocks with higher relative ratio can still be undervalued. </a:t>
            </a:r>
          </a:p>
          <a:p>
            <a:pPr algn="just"/>
            <a:r>
              <a:rPr lang="en-US" sz="2000" dirty="0" smtClean="0"/>
              <a:t>Stock screening may work not because of screening efficiency but because of taking excessive implicit risk. </a:t>
            </a:r>
          </a:p>
          <a:p>
            <a:pPr algn="just"/>
            <a:r>
              <a:rPr lang="en-US" sz="2000" dirty="0" smtClean="0"/>
              <a:t>Stock screening should be industry adjusted.  </a:t>
            </a:r>
          </a:p>
          <a:p>
            <a:pPr algn="just"/>
            <a:r>
              <a:rPr lang="en-US" sz="2000" dirty="0" smtClean="0"/>
              <a:t>It may churn profit; but it may take huge time. 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35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-Auditorium-Palette2-Staging5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Auditorium-Palette2-Staging5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ion-Auditorium-Palette2-Staging5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Investment</Template>
  <TotalTime>1570</TotalTime>
  <Words>332</Words>
  <Application>Microsoft Macintosh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Stock Screening basics </vt:lpstr>
      <vt:lpstr>Technical Screens </vt:lpstr>
      <vt:lpstr>Fundamental Screens </vt:lpstr>
      <vt:lpstr>Perils of screening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Analysis</dc:title>
  <dc:creator>Imon</dc:creator>
  <cp:lastModifiedBy>Department of Finance</cp:lastModifiedBy>
  <cp:revision>159</cp:revision>
  <dcterms:created xsi:type="dcterms:W3CDTF">2013-05-16T17:42:53Z</dcterms:created>
  <dcterms:modified xsi:type="dcterms:W3CDTF">2017-03-10T17:09:53Z</dcterms:modified>
</cp:coreProperties>
</file>