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7" r:id="rId2"/>
    <p:sldId id="258" r:id="rId3"/>
    <p:sldId id="259" r:id="rId4"/>
    <p:sldId id="260" r:id="rId5"/>
    <p:sldId id="327" r:id="rId6"/>
    <p:sldId id="328" r:id="rId7"/>
    <p:sldId id="329" r:id="rId8"/>
    <p:sldId id="330" r:id="rId9"/>
    <p:sldId id="331" r:id="rId10"/>
    <p:sldId id="332" r:id="rId11"/>
    <p:sldId id="261" r:id="rId12"/>
    <p:sldId id="299" r:id="rId13"/>
    <p:sldId id="298" r:id="rId14"/>
    <p:sldId id="262" r:id="rId15"/>
    <p:sldId id="285"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263" r:id="rId31"/>
    <p:sldId id="264" r:id="rId32"/>
    <p:sldId id="265" r:id="rId33"/>
    <p:sldId id="352" r:id="rId34"/>
    <p:sldId id="286" r:id="rId35"/>
    <p:sldId id="292" r:id="rId36"/>
    <p:sldId id="287" r:id="rId37"/>
    <p:sldId id="293" r:id="rId38"/>
    <p:sldId id="288" r:id="rId39"/>
    <p:sldId id="294" r:id="rId40"/>
    <p:sldId id="289" r:id="rId41"/>
    <p:sldId id="295" r:id="rId42"/>
    <p:sldId id="290" r:id="rId43"/>
    <p:sldId id="296" r:id="rId44"/>
    <p:sldId id="291" r:id="rId45"/>
    <p:sldId id="297" r:id="rId46"/>
    <p:sldId id="266" r:id="rId47"/>
    <p:sldId id="300" r:id="rId48"/>
    <p:sldId id="353" r:id="rId49"/>
    <p:sldId id="309" r:id="rId50"/>
    <p:sldId id="310" r:id="rId51"/>
    <p:sldId id="311" r:id="rId52"/>
    <p:sldId id="307" r:id="rId53"/>
    <p:sldId id="308" r:id="rId54"/>
    <p:sldId id="312" r:id="rId55"/>
    <p:sldId id="267" r:id="rId56"/>
    <p:sldId id="277" r:id="rId57"/>
    <p:sldId id="278" r:id="rId58"/>
    <p:sldId id="301" r:id="rId59"/>
    <p:sldId id="279" r:id="rId60"/>
    <p:sldId id="302" r:id="rId61"/>
    <p:sldId id="275" r:id="rId62"/>
    <p:sldId id="281" r:id="rId63"/>
    <p:sldId id="304" r:id="rId64"/>
    <p:sldId id="333" r:id="rId65"/>
    <p:sldId id="334" r:id="rId66"/>
    <p:sldId id="335" r:id="rId67"/>
    <p:sldId id="336" r:id="rId68"/>
    <p:sldId id="337" r:id="rId69"/>
    <p:sldId id="338" r:id="rId70"/>
    <p:sldId id="342" r:id="rId71"/>
    <p:sldId id="343" r:id="rId72"/>
    <p:sldId id="344" r:id="rId73"/>
    <p:sldId id="345" r:id="rId74"/>
    <p:sldId id="339" r:id="rId75"/>
    <p:sldId id="340" r:id="rId76"/>
    <p:sldId id="341" r:id="rId77"/>
    <p:sldId id="346" r:id="rId78"/>
    <p:sldId id="347" r:id="rId79"/>
    <p:sldId id="348" r:id="rId80"/>
    <p:sldId id="349" r:id="rId81"/>
    <p:sldId id="350" r:id="rId82"/>
    <p:sldId id="351" r:id="rId83"/>
    <p:sldId id="270" r:id="rId84"/>
    <p:sldId id="271" r:id="rId85"/>
    <p:sldId id="276" r:id="rId8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varScale="1">
        <p:scale>
          <a:sx n="100" d="100"/>
          <a:sy n="100" d="100"/>
        </p:scale>
        <p:origin x="-128"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155256" y="1447801"/>
            <a:ext cx="8827957"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rot="5400000">
            <a:off x="10161588" y="1792288"/>
            <a:ext cx="990600" cy="304800"/>
          </a:xfrm>
        </p:spPr>
        <p:txBody>
          <a:bodyPr/>
          <a:lstStyle>
            <a:lvl1pPr algn="l">
              <a:defRPr b="0">
                <a:solidFill>
                  <a:schemeClr val="tx1"/>
                </a:solidFill>
              </a:defRPr>
            </a:lvl1pPr>
          </a:lstStyle>
          <a:p>
            <a:pPr>
              <a:defRPr/>
            </a:pPr>
            <a:fld id="{60EFC82A-263C-44EE-8F26-375D9A55936E}" type="datetimeFigureOut">
              <a:rPr lang="en-US"/>
              <a:pPr>
                <a:defRPr/>
              </a:pPr>
              <a:t>2/3/16</a:t>
            </a:fld>
            <a:endParaRPr lang="en-US"/>
          </a:p>
        </p:txBody>
      </p:sp>
      <p:sp>
        <p:nvSpPr>
          <p:cNvPr id="6" name="Footer Placeholder 4"/>
          <p:cNvSpPr>
            <a:spLocks noGrp="1"/>
          </p:cNvSpPr>
          <p:nvPr>
            <p:ph type="ftr" sz="quarter" idx="11"/>
          </p:nvPr>
        </p:nvSpPr>
        <p:spPr>
          <a:xfrm rot="5400000">
            <a:off x="8955088" y="3227388"/>
            <a:ext cx="3867150" cy="311150"/>
          </a:xfrm>
        </p:spPr>
        <p:txBody>
          <a:bodyPr/>
          <a:lstStyle>
            <a:lvl1pPr>
              <a:defRPr sz="1000" b="0">
                <a:solidFill>
                  <a:schemeClr val="tx1"/>
                </a:solidFill>
              </a:defRPr>
            </a:lvl1pPr>
          </a:lstStyle>
          <a:p>
            <a:pPr>
              <a:defRPr/>
            </a:pPr>
            <a:endParaRPr lang="en-US"/>
          </a:p>
        </p:txBody>
      </p:sp>
      <p:sp>
        <p:nvSpPr>
          <p:cNvPr id="7" name="Slide Number Placeholder 5"/>
          <p:cNvSpPr>
            <a:spLocks noGrp="1"/>
          </p:cNvSpPr>
          <p:nvPr>
            <p:ph type="sldNum" sz="quarter" idx="12"/>
          </p:nvPr>
        </p:nvSpPr>
        <p:spPr>
          <a:xfrm>
            <a:off x="10353675" y="292100"/>
            <a:ext cx="838200" cy="768350"/>
          </a:xfrm>
        </p:spPr>
        <p:txBody>
          <a:bodyPr/>
          <a:lstStyle>
            <a:lvl1pPr>
              <a:defRPr sz="3000" b="0" i="0">
                <a:latin typeface="Helvetica Light"/>
                <a:cs typeface="Helvetica Light"/>
              </a:defRPr>
            </a:lvl1pPr>
          </a:lstStyle>
          <a:p>
            <a:pPr>
              <a:defRPr/>
            </a:pPr>
            <a:fld id="{7EAAFB43-B30D-40E0-8EBF-AEF980F1DFB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5" name="Freeform 5"/>
          <p:cNvSpPr>
            <a:spLocks/>
          </p:cNvSpPr>
          <p:nvPr/>
        </p:nvSpPr>
        <p:spPr bwMode="auto">
          <a:xfrm rot="10371525">
            <a:off x="263525" y="4438650"/>
            <a:ext cx="3300413" cy="439738"/>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6" name="Freeform 5"/>
          <p:cNvSpPr>
            <a:spLocks/>
          </p:cNvSpPr>
          <p:nvPr/>
        </p:nvSpPr>
        <p:spPr bwMode="auto">
          <a:xfrm rot="10800000">
            <a:off x="460375" y="320675"/>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7" name="Rectangle 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8" y="4969927"/>
            <a:ext cx="882795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685800"/>
            <a:ext cx="8827957" cy="3429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36665"/>
            <a:ext cx="8827955" cy="49371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933884F-B928-4132-9309-EC5E880F888B}" type="datetimeFigureOut">
              <a:rPr lang="en-US"/>
              <a:pPr>
                <a:defRPr/>
              </a:pPr>
              <a:t>2/3/16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0D6D9A1-47C7-4C1C-AF11-4609A8CB40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5"/>
          <p:cNvSpPr>
            <a:spLocks/>
          </p:cNvSpPr>
          <p:nvPr/>
        </p:nvSpPr>
        <p:spPr bwMode="auto">
          <a:xfrm>
            <a:off x="455613" y="2801938"/>
            <a:ext cx="11280775" cy="3602037"/>
          </a:xfrm>
          <a:custGeom>
            <a:avLst/>
            <a:gdLst>
              <a:gd name="T0" fmla="*/ 0 w 10000"/>
              <a:gd name="T1" fmla="*/ 0 h 7946"/>
              <a:gd name="T2" fmla="*/ 0 w 10000"/>
              <a:gd name="T3" fmla="*/ 3602184 h 7946"/>
              <a:gd name="T4" fmla="*/ 11280538 w 10000"/>
              <a:gd name="T5" fmla="*/ 3602637 h 7946"/>
              <a:gd name="T6" fmla="*/ 11280538 w 10000"/>
              <a:gd name="T7" fmla="*/ 1814 h 7946"/>
              <a:gd name="T8" fmla="*/ 11280538 w 10000"/>
              <a:gd name="T9" fmla="*/ 1814 h 7946"/>
              <a:gd name="T10" fmla="*/ 11024470 w 10000"/>
              <a:gd name="T11" fmla="*/ 41258 h 7946"/>
              <a:gd name="T12" fmla="*/ 10769530 w 10000"/>
              <a:gd name="T13" fmla="*/ 79343 h 7946"/>
              <a:gd name="T14" fmla="*/ 10513461 w 10000"/>
              <a:gd name="T15" fmla="*/ 116068 h 7946"/>
              <a:gd name="T16" fmla="*/ 10256265 w 10000"/>
              <a:gd name="T17" fmla="*/ 147805 h 7946"/>
              <a:gd name="T18" fmla="*/ 10000197 w 10000"/>
              <a:gd name="T19" fmla="*/ 179542 h 7946"/>
              <a:gd name="T20" fmla="*/ 9743001 w 10000"/>
              <a:gd name="T21" fmla="*/ 209466 h 7946"/>
              <a:gd name="T22" fmla="*/ 9489189 w 10000"/>
              <a:gd name="T23" fmla="*/ 234856 h 7946"/>
              <a:gd name="T24" fmla="*/ 9231992 w 10000"/>
              <a:gd name="T25" fmla="*/ 258886 h 7946"/>
              <a:gd name="T26" fmla="*/ 8975924 w 10000"/>
              <a:gd name="T27" fmla="*/ 281102 h 7946"/>
              <a:gd name="T28" fmla="*/ 8724368 w 10000"/>
              <a:gd name="T29" fmla="*/ 300144 h 7946"/>
              <a:gd name="T30" fmla="*/ 8469428 w 10000"/>
              <a:gd name="T31" fmla="*/ 319187 h 7946"/>
              <a:gd name="T32" fmla="*/ 8217872 w 10000"/>
              <a:gd name="T33" fmla="*/ 335055 h 7946"/>
              <a:gd name="T34" fmla="*/ 7966316 w 10000"/>
              <a:gd name="T35" fmla="*/ 347750 h 7946"/>
              <a:gd name="T36" fmla="*/ 7715888 w 10000"/>
              <a:gd name="T37" fmla="*/ 360445 h 7946"/>
              <a:gd name="T38" fmla="*/ 7467716 w 10000"/>
              <a:gd name="T39" fmla="*/ 371326 h 7946"/>
              <a:gd name="T40" fmla="*/ 7221800 w 10000"/>
              <a:gd name="T41" fmla="*/ 379487 h 7946"/>
              <a:gd name="T42" fmla="*/ 6975885 w 10000"/>
              <a:gd name="T43" fmla="*/ 385835 h 7946"/>
              <a:gd name="T44" fmla="*/ 6732225 w 10000"/>
              <a:gd name="T45" fmla="*/ 392182 h 7946"/>
              <a:gd name="T46" fmla="*/ 6491950 w 10000"/>
              <a:gd name="T47" fmla="*/ 395356 h 7946"/>
              <a:gd name="T48" fmla="*/ 6251674 w 10000"/>
              <a:gd name="T49" fmla="*/ 398530 h 7946"/>
              <a:gd name="T50" fmla="*/ 6014783 w 10000"/>
              <a:gd name="T51" fmla="*/ 399890 h 7946"/>
              <a:gd name="T52" fmla="*/ 5780148 w 10000"/>
              <a:gd name="T53" fmla="*/ 398530 h 7946"/>
              <a:gd name="T54" fmla="*/ 5547769 w 10000"/>
              <a:gd name="T55" fmla="*/ 398530 h 7946"/>
              <a:gd name="T56" fmla="*/ 5317646 w 10000"/>
              <a:gd name="T57" fmla="*/ 395356 h 7946"/>
              <a:gd name="T58" fmla="*/ 5092035 w 10000"/>
              <a:gd name="T59" fmla="*/ 390369 h 7946"/>
              <a:gd name="T60" fmla="*/ 4868680 w 10000"/>
              <a:gd name="T61" fmla="*/ 385835 h 7946"/>
              <a:gd name="T62" fmla="*/ 4649838 w 10000"/>
              <a:gd name="T63" fmla="*/ 380848 h 7946"/>
              <a:gd name="T64" fmla="*/ 4432123 w 10000"/>
              <a:gd name="T65" fmla="*/ 373140 h 7946"/>
              <a:gd name="T66" fmla="*/ 4217793 w 10000"/>
              <a:gd name="T67" fmla="*/ 364979 h 7946"/>
              <a:gd name="T68" fmla="*/ 4007975 w 10000"/>
              <a:gd name="T69" fmla="*/ 357271 h 7946"/>
              <a:gd name="T70" fmla="*/ 3598492 w 10000"/>
              <a:gd name="T71" fmla="*/ 336415 h 7946"/>
              <a:gd name="T72" fmla="*/ 3205929 w 10000"/>
              <a:gd name="T73" fmla="*/ 314199 h 7946"/>
              <a:gd name="T74" fmla="*/ 2829159 w 10000"/>
              <a:gd name="T75" fmla="*/ 290623 h 7946"/>
              <a:gd name="T76" fmla="*/ 2472694 w 10000"/>
              <a:gd name="T77" fmla="*/ 265233 h 7946"/>
              <a:gd name="T78" fmla="*/ 2132022 w 10000"/>
              <a:gd name="T79" fmla="*/ 238030 h 7946"/>
              <a:gd name="T80" fmla="*/ 1816167 w 10000"/>
              <a:gd name="T81" fmla="*/ 209466 h 7946"/>
              <a:gd name="T82" fmla="*/ 1519488 w 10000"/>
              <a:gd name="T83" fmla="*/ 180903 h 7946"/>
              <a:gd name="T84" fmla="*/ 1246499 w 10000"/>
              <a:gd name="T85" fmla="*/ 152339 h 7946"/>
              <a:gd name="T86" fmla="*/ 996072 w 10000"/>
              <a:gd name="T87" fmla="*/ 125589 h 7946"/>
              <a:gd name="T88" fmla="*/ 773845 w 10000"/>
              <a:gd name="T89" fmla="*/ 100199 h 7946"/>
              <a:gd name="T90" fmla="*/ 573051 w 10000"/>
              <a:gd name="T91" fmla="*/ 76170 h 7946"/>
              <a:gd name="T92" fmla="*/ 403843 w 10000"/>
              <a:gd name="T93" fmla="*/ 55767 h 7946"/>
              <a:gd name="T94" fmla="*/ 261708 w 10000"/>
              <a:gd name="T95" fmla="*/ 36725 h 7946"/>
              <a:gd name="T96" fmla="*/ 66555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tx1"/>
          </a:solidFill>
          <a:ln>
            <a:noFill/>
          </a:ln>
          <a:extLst/>
        </p:spPr>
        <p:txBody>
          <a:bodyPr/>
          <a:lstStyle/>
          <a:p>
            <a:pPr eaLnBrk="0" hangingPunct="0">
              <a:defRPr/>
            </a:pPr>
            <a:endParaRPr lang="en-US"/>
          </a:p>
        </p:txBody>
      </p:sp>
      <p:sp>
        <p:nvSpPr>
          <p:cNvPr id="5" name="Freeform 5"/>
          <p:cNvSpPr>
            <a:spLocks/>
          </p:cNvSpPr>
          <p:nvPr/>
        </p:nvSpPr>
        <p:spPr bwMode="auto">
          <a:xfrm rot="21010068">
            <a:off x="8493125" y="2714625"/>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6" name="Rectangle 5"/>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1060704"/>
            <a:ext cx="8835405" cy="1371600"/>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445" y="3547872"/>
            <a:ext cx="8827958"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DBD89CB6-50D8-4A80-B0D9-CBAC64BEC1E6}" type="datetimeFigureOut">
              <a:rPr lang="en-US"/>
              <a:pPr>
                <a:defRPr/>
              </a:pPr>
              <a:t>2/3/16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F22D4C0-FE2C-4A42-A71B-B5A718AA2F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5"/>
          <p:cNvSpPr>
            <a:spLocks/>
          </p:cNvSpPr>
          <p:nvPr/>
        </p:nvSpPr>
        <p:spPr bwMode="auto">
          <a:xfrm rot="21010068">
            <a:off x="8493125" y="41846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6" name="Freeform 5"/>
          <p:cNvSpPr>
            <a:spLocks/>
          </p:cNvSpPr>
          <p:nvPr/>
        </p:nvSpPr>
        <p:spPr bwMode="auto">
          <a:xfrm>
            <a:off x="455613" y="4241800"/>
            <a:ext cx="11280775" cy="2336800"/>
          </a:xfrm>
          <a:custGeom>
            <a:avLst/>
            <a:gdLst>
              <a:gd name="T0" fmla="*/ 0 w 10000"/>
              <a:gd name="T1" fmla="*/ 0 h 8000"/>
              <a:gd name="T2" fmla="*/ 0 w 10000"/>
              <a:gd name="T3" fmla="*/ 2328397 h 8000"/>
              <a:gd name="T4" fmla="*/ 11280538 w 10000"/>
              <a:gd name="T5" fmla="*/ 2337161 h 8000"/>
              <a:gd name="T6" fmla="*/ 11280538 w 10000"/>
              <a:gd name="T7" fmla="*/ 2045 h 8000"/>
              <a:gd name="T8" fmla="*/ 11280538 w 10000"/>
              <a:gd name="T9" fmla="*/ 2045 h 8000"/>
              <a:gd name="T10" fmla="*/ 11024470 w 10000"/>
              <a:gd name="T11" fmla="*/ 45575 h 8000"/>
              <a:gd name="T12" fmla="*/ 10769530 w 10000"/>
              <a:gd name="T13" fmla="*/ 87059 h 8000"/>
              <a:gd name="T14" fmla="*/ 10513461 w 10000"/>
              <a:gd name="T15" fmla="*/ 127667 h 8000"/>
              <a:gd name="T16" fmla="*/ 10256265 w 10000"/>
              <a:gd name="T17" fmla="*/ 162433 h 8000"/>
              <a:gd name="T18" fmla="*/ 10000197 w 10000"/>
              <a:gd name="T19" fmla="*/ 197490 h 8000"/>
              <a:gd name="T20" fmla="*/ 9743001 w 10000"/>
              <a:gd name="T21" fmla="*/ 230210 h 8000"/>
              <a:gd name="T22" fmla="*/ 9489189 w 10000"/>
              <a:gd name="T23" fmla="*/ 258256 h 8000"/>
              <a:gd name="T24" fmla="*/ 9231992 w 10000"/>
              <a:gd name="T25" fmla="*/ 284841 h 8000"/>
              <a:gd name="T26" fmla="*/ 8975924 w 10000"/>
              <a:gd name="T27" fmla="*/ 309090 h 8000"/>
              <a:gd name="T28" fmla="*/ 8724368 w 10000"/>
              <a:gd name="T29" fmla="*/ 330124 h 8000"/>
              <a:gd name="T30" fmla="*/ 8469428 w 10000"/>
              <a:gd name="T31" fmla="*/ 351158 h 8000"/>
              <a:gd name="T32" fmla="*/ 8217872 w 10000"/>
              <a:gd name="T33" fmla="*/ 368687 h 8000"/>
              <a:gd name="T34" fmla="*/ 7966316 w 10000"/>
              <a:gd name="T35" fmla="*/ 382418 h 8000"/>
              <a:gd name="T36" fmla="*/ 7715888 w 10000"/>
              <a:gd name="T37" fmla="*/ 396733 h 8000"/>
              <a:gd name="T38" fmla="*/ 7467716 w 10000"/>
              <a:gd name="T39" fmla="*/ 408711 h 8000"/>
              <a:gd name="T40" fmla="*/ 7221800 w 10000"/>
              <a:gd name="T41" fmla="*/ 417183 h 8000"/>
              <a:gd name="T42" fmla="*/ 6975885 w 10000"/>
              <a:gd name="T43" fmla="*/ 424487 h 8000"/>
              <a:gd name="T44" fmla="*/ 6732225 w 10000"/>
              <a:gd name="T45" fmla="*/ 431498 h 8000"/>
              <a:gd name="T46" fmla="*/ 6491950 w 10000"/>
              <a:gd name="T47" fmla="*/ 434712 h 8000"/>
              <a:gd name="T48" fmla="*/ 6251674 w 10000"/>
              <a:gd name="T49" fmla="*/ 438218 h 8000"/>
              <a:gd name="T50" fmla="*/ 6014783 w 10000"/>
              <a:gd name="T51" fmla="*/ 439971 h 8000"/>
              <a:gd name="T52" fmla="*/ 5780148 w 10000"/>
              <a:gd name="T53" fmla="*/ 438218 h 8000"/>
              <a:gd name="T54" fmla="*/ 5547769 w 10000"/>
              <a:gd name="T55" fmla="*/ 438218 h 8000"/>
              <a:gd name="T56" fmla="*/ 5317646 w 10000"/>
              <a:gd name="T57" fmla="*/ 434712 h 8000"/>
              <a:gd name="T58" fmla="*/ 5092035 w 10000"/>
              <a:gd name="T59" fmla="*/ 429453 h 8000"/>
              <a:gd name="T60" fmla="*/ 4868680 w 10000"/>
              <a:gd name="T61" fmla="*/ 424487 h 8000"/>
              <a:gd name="T62" fmla="*/ 4649838 w 10000"/>
              <a:gd name="T63" fmla="*/ 418936 h 8000"/>
              <a:gd name="T64" fmla="*/ 4432123 w 10000"/>
              <a:gd name="T65" fmla="*/ 410464 h 8000"/>
              <a:gd name="T66" fmla="*/ 4217793 w 10000"/>
              <a:gd name="T67" fmla="*/ 401407 h 8000"/>
              <a:gd name="T68" fmla="*/ 4007975 w 10000"/>
              <a:gd name="T69" fmla="*/ 393227 h 8000"/>
              <a:gd name="T70" fmla="*/ 3598492 w 10000"/>
              <a:gd name="T71" fmla="*/ 370148 h 8000"/>
              <a:gd name="T72" fmla="*/ 3205929 w 10000"/>
              <a:gd name="T73" fmla="*/ 345608 h 8000"/>
              <a:gd name="T74" fmla="*/ 2829159 w 10000"/>
              <a:gd name="T75" fmla="*/ 319899 h 8000"/>
              <a:gd name="T76" fmla="*/ 2472694 w 10000"/>
              <a:gd name="T77" fmla="*/ 291561 h 8000"/>
              <a:gd name="T78" fmla="*/ 2132022 w 10000"/>
              <a:gd name="T79" fmla="*/ 262054 h 8000"/>
              <a:gd name="T80" fmla="*/ 1816167 w 10000"/>
              <a:gd name="T81" fmla="*/ 230210 h 8000"/>
              <a:gd name="T82" fmla="*/ 1519488 w 10000"/>
              <a:gd name="T83" fmla="*/ 198951 h 8000"/>
              <a:gd name="T84" fmla="*/ 1246499 w 10000"/>
              <a:gd name="T85" fmla="*/ 167691 h 8000"/>
              <a:gd name="T86" fmla="*/ 996072 w 10000"/>
              <a:gd name="T87" fmla="*/ 138185 h 8000"/>
              <a:gd name="T88" fmla="*/ 773845 w 10000"/>
              <a:gd name="T89" fmla="*/ 110139 h 8000"/>
              <a:gd name="T90" fmla="*/ 573051 w 10000"/>
              <a:gd name="T91" fmla="*/ 83554 h 8000"/>
              <a:gd name="T92" fmla="*/ 403843 w 10000"/>
              <a:gd name="T93" fmla="*/ 61350 h 8000"/>
              <a:gd name="T94" fmla="*/ 261708 w 10000"/>
              <a:gd name="T95" fmla="*/ 40316 h 8000"/>
              <a:gd name="T96" fmla="*/ 66555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7" name="TextBox 6"/>
          <p:cNvSpPr txBox="1"/>
          <p:nvPr/>
        </p:nvSpPr>
        <p:spPr>
          <a:xfrm>
            <a:off x="898525" y="596900"/>
            <a:ext cx="801688" cy="157003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cs typeface="Arial"/>
              </a:defRPr>
            </a:lvl1pPr>
          </a:lstStyle>
          <a:p>
            <a:pPr fontAlgn="auto">
              <a:spcBef>
                <a:spcPts val="0"/>
              </a:spcBef>
              <a:spcAft>
                <a:spcPts val="0"/>
              </a:spcAft>
              <a:defRPr/>
            </a:pPr>
            <a:r>
              <a:rPr lang="en-US" sz="9600" dirty="0" smtClean="0"/>
              <a:t>“</a:t>
            </a:r>
            <a:endParaRPr lang="en-US" sz="9600" dirty="0"/>
          </a:p>
        </p:txBody>
      </p:sp>
      <p:sp>
        <p:nvSpPr>
          <p:cNvPr id="8" name="TextBox 7"/>
          <p:cNvSpPr txBox="1"/>
          <p:nvPr/>
        </p:nvSpPr>
        <p:spPr>
          <a:xfrm>
            <a:off x="9717088" y="2628900"/>
            <a:ext cx="803275" cy="157003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cs typeface="Arial"/>
              </a:defRPr>
            </a:lvl1pPr>
          </a:lstStyle>
          <a:p>
            <a:pPr fontAlgn="auto">
              <a:spcBef>
                <a:spcPts val="0"/>
              </a:spcBef>
              <a:spcAft>
                <a:spcPts val="0"/>
              </a:spcAft>
              <a:defRPr/>
            </a:pPr>
            <a:r>
              <a:rPr lang="en-US" sz="9600" dirty="0" smtClean="0"/>
              <a:t>”</a:t>
            </a:r>
            <a:endParaRPr lang="en-US" sz="9600" dirty="0"/>
          </a:p>
        </p:txBody>
      </p:sp>
      <p:sp>
        <p:nvSpPr>
          <p:cNvPr id="9" name="Rectangle 8"/>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575212" y="980518"/>
            <a:ext cx="8463187" cy="2698249"/>
          </a:xfrm>
        </p:spPr>
        <p:txBody>
          <a:bodyPr anchor="ctr"/>
          <a:lstStyle>
            <a:lvl1pPr>
              <a:defRPr sz="4000"/>
            </a:lvl1pPr>
          </a:lstStyle>
          <a:p>
            <a:r>
              <a:rPr lang="en-US" smtClean="0"/>
              <a:t>Click to edit Master title style</a:t>
            </a:r>
            <a:endParaRPr lang="en-US" dirty="0"/>
          </a:p>
        </p:txBody>
      </p:sp>
      <p:sp>
        <p:nvSpPr>
          <p:cNvPr id="10" name="Text Placeholder 3"/>
          <p:cNvSpPr>
            <a:spLocks noGrp="1"/>
          </p:cNvSpPr>
          <p:nvPr>
            <p:ph type="body" sz="half" idx="2"/>
          </p:nvPr>
        </p:nvSpPr>
        <p:spPr>
          <a:xfrm>
            <a:off x="1155255" y="5029198"/>
            <a:ext cx="8827958"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46452" y="3679987"/>
            <a:ext cx="7727784" cy="342174"/>
          </a:xfrm>
        </p:spPr>
        <p:txBody>
          <a:bodyPr rtlCol="0">
            <a:normAutofit/>
          </a:bodyPr>
          <a:lstStyle>
            <a:lvl1pPr>
              <a:defRPr lang="en-US" sz="1400" cap="small" dirty="0" smtClean="0">
                <a:solidFill>
                  <a:schemeClr val="bg2">
                    <a:lumMod val="40000"/>
                    <a:lumOff val="60000"/>
                  </a:schemeClr>
                </a:solidFill>
                <a:latin typeface="+mn-lt"/>
              </a:defRPr>
            </a:lvl1pPr>
          </a:lstStyle>
          <a:p>
            <a:pPr lvl="0"/>
            <a:r>
              <a:rPr lang="en-US" smtClean="0"/>
              <a:t>Click to edit Master text styles</a:t>
            </a:r>
          </a:p>
        </p:txBody>
      </p:sp>
      <p:sp>
        <p:nvSpPr>
          <p:cNvPr id="12" name="Date Placeholder 3"/>
          <p:cNvSpPr>
            <a:spLocks noGrp="1"/>
          </p:cNvSpPr>
          <p:nvPr>
            <p:ph type="dt" sz="half" idx="15"/>
          </p:nvPr>
        </p:nvSpPr>
        <p:spPr/>
        <p:txBody>
          <a:bodyPr/>
          <a:lstStyle>
            <a:lvl1pPr>
              <a:defRPr/>
            </a:lvl1pPr>
          </a:lstStyle>
          <a:p>
            <a:pPr>
              <a:defRPr/>
            </a:pPr>
            <a:fld id="{55710D4F-1FD9-4784-A309-799E3272F11A}" type="datetimeFigureOut">
              <a:rPr lang="en-US"/>
              <a:pPr>
                <a:defRPr/>
              </a:pPr>
              <a:t>2/3/16</a:t>
            </a:fld>
            <a:endParaRPr lang="en-US"/>
          </a:p>
        </p:txBody>
      </p:sp>
      <p:sp>
        <p:nvSpPr>
          <p:cNvPr id="13" name="Footer Placeholder 4"/>
          <p:cNvSpPr>
            <a:spLocks noGrp="1"/>
          </p:cNvSpPr>
          <p:nvPr>
            <p:ph type="ftr" sz="quarter" idx="16"/>
          </p:nvPr>
        </p:nvSpPr>
        <p:spPr/>
        <p:txBody>
          <a:bodyPr/>
          <a:lstStyle>
            <a:lvl1pPr>
              <a:defRPr/>
            </a:lvl1pPr>
          </a:lstStyle>
          <a:p>
            <a:pPr>
              <a:defRPr/>
            </a:pPr>
            <a:endParaRPr lang="en-US"/>
          </a:p>
        </p:txBody>
      </p:sp>
      <p:sp>
        <p:nvSpPr>
          <p:cNvPr id="14" name="Slide Number Placeholder 5"/>
          <p:cNvSpPr>
            <a:spLocks noGrp="1"/>
          </p:cNvSpPr>
          <p:nvPr>
            <p:ph type="sldNum" sz="quarter" idx="17"/>
          </p:nvPr>
        </p:nvSpPr>
        <p:spPr/>
        <p:txBody>
          <a:bodyPr/>
          <a:lstStyle>
            <a:lvl1pPr>
              <a:defRPr/>
            </a:lvl1pPr>
          </a:lstStyle>
          <a:p>
            <a:pPr>
              <a:defRPr/>
            </a:pPr>
            <a:fld id="{94B64862-E5FE-4C45-9795-2F5392E3A31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4" name="Freeform 5"/>
          <p:cNvSpPr>
            <a:spLocks/>
          </p:cNvSpPr>
          <p:nvPr/>
        </p:nvSpPr>
        <p:spPr bwMode="auto">
          <a:xfrm rot="21010068">
            <a:off x="8493125" y="4194175"/>
            <a:ext cx="3300413" cy="439738"/>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5" name="Freeform 5"/>
          <p:cNvSpPr>
            <a:spLocks/>
          </p:cNvSpPr>
          <p:nvPr/>
        </p:nvSpPr>
        <p:spPr bwMode="auto">
          <a:xfrm>
            <a:off x="455613" y="4241800"/>
            <a:ext cx="11280775" cy="2336800"/>
          </a:xfrm>
          <a:custGeom>
            <a:avLst/>
            <a:gdLst>
              <a:gd name="T0" fmla="*/ 0 w 10000"/>
              <a:gd name="T1" fmla="*/ 0 h 8000"/>
              <a:gd name="T2" fmla="*/ 0 w 10000"/>
              <a:gd name="T3" fmla="*/ 2328397 h 8000"/>
              <a:gd name="T4" fmla="*/ 11280538 w 10000"/>
              <a:gd name="T5" fmla="*/ 2337161 h 8000"/>
              <a:gd name="T6" fmla="*/ 11280538 w 10000"/>
              <a:gd name="T7" fmla="*/ 2045 h 8000"/>
              <a:gd name="T8" fmla="*/ 11280538 w 10000"/>
              <a:gd name="T9" fmla="*/ 2045 h 8000"/>
              <a:gd name="T10" fmla="*/ 11024470 w 10000"/>
              <a:gd name="T11" fmla="*/ 45575 h 8000"/>
              <a:gd name="T12" fmla="*/ 10769530 w 10000"/>
              <a:gd name="T13" fmla="*/ 87059 h 8000"/>
              <a:gd name="T14" fmla="*/ 10513461 w 10000"/>
              <a:gd name="T15" fmla="*/ 127667 h 8000"/>
              <a:gd name="T16" fmla="*/ 10256265 w 10000"/>
              <a:gd name="T17" fmla="*/ 162433 h 8000"/>
              <a:gd name="T18" fmla="*/ 10000197 w 10000"/>
              <a:gd name="T19" fmla="*/ 197490 h 8000"/>
              <a:gd name="T20" fmla="*/ 9743001 w 10000"/>
              <a:gd name="T21" fmla="*/ 230210 h 8000"/>
              <a:gd name="T22" fmla="*/ 9489189 w 10000"/>
              <a:gd name="T23" fmla="*/ 258256 h 8000"/>
              <a:gd name="T24" fmla="*/ 9231992 w 10000"/>
              <a:gd name="T25" fmla="*/ 284841 h 8000"/>
              <a:gd name="T26" fmla="*/ 8975924 w 10000"/>
              <a:gd name="T27" fmla="*/ 309090 h 8000"/>
              <a:gd name="T28" fmla="*/ 8724368 w 10000"/>
              <a:gd name="T29" fmla="*/ 330124 h 8000"/>
              <a:gd name="T30" fmla="*/ 8469428 w 10000"/>
              <a:gd name="T31" fmla="*/ 351158 h 8000"/>
              <a:gd name="T32" fmla="*/ 8217872 w 10000"/>
              <a:gd name="T33" fmla="*/ 368687 h 8000"/>
              <a:gd name="T34" fmla="*/ 7966316 w 10000"/>
              <a:gd name="T35" fmla="*/ 382418 h 8000"/>
              <a:gd name="T36" fmla="*/ 7715888 w 10000"/>
              <a:gd name="T37" fmla="*/ 396733 h 8000"/>
              <a:gd name="T38" fmla="*/ 7467716 w 10000"/>
              <a:gd name="T39" fmla="*/ 408711 h 8000"/>
              <a:gd name="T40" fmla="*/ 7221800 w 10000"/>
              <a:gd name="T41" fmla="*/ 417183 h 8000"/>
              <a:gd name="T42" fmla="*/ 6975885 w 10000"/>
              <a:gd name="T43" fmla="*/ 424487 h 8000"/>
              <a:gd name="T44" fmla="*/ 6732225 w 10000"/>
              <a:gd name="T45" fmla="*/ 431498 h 8000"/>
              <a:gd name="T46" fmla="*/ 6491950 w 10000"/>
              <a:gd name="T47" fmla="*/ 434712 h 8000"/>
              <a:gd name="T48" fmla="*/ 6251674 w 10000"/>
              <a:gd name="T49" fmla="*/ 438218 h 8000"/>
              <a:gd name="T50" fmla="*/ 6014783 w 10000"/>
              <a:gd name="T51" fmla="*/ 439971 h 8000"/>
              <a:gd name="T52" fmla="*/ 5780148 w 10000"/>
              <a:gd name="T53" fmla="*/ 438218 h 8000"/>
              <a:gd name="T54" fmla="*/ 5547769 w 10000"/>
              <a:gd name="T55" fmla="*/ 438218 h 8000"/>
              <a:gd name="T56" fmla="*/ 5317646 w 10000"/>
              <a:gd name="T57" fmla="*/ 434712 h 8000"/>
              <a:gd name="T58" fmla="*/ 5092035 w 10000"/>
              <a:gd name="T59" fmla="*/ 429453 h 8000"/>
              <a:gd name="T60" fmla="*/ 4868680 w 10000"/>
              <a:gd name="T61" fmla="*/ 424487 h 8000"/>
              <a:gd name="T62" fmla="*/ 4649838 w 10000"/>
              <a:gd name="T63" fmla="*/ 418936 h 8000"/>
              <a:gd name="T64" fmla="*/ 4432123 w 10000"/>
              <a:gd name="T65" fmla="*/ 410464 h 8000"/>
              <a:gd name="T66" fmla="*/ 4217793 w 10000"/>
              <a:gd name="T67" fmla="*/ 401407 h 8000"/>
              <a:gd name="T68" fmla="*/ 4007975 w 10000"/>
              <a:gd name="T69" fmla="*/ 393227 h 8000"/>
              <a:gd name="T70" fmla="*/ 3598492 w 10000"/>
              <a:gd name="T71" fmla="*/ 370148 h 8000"/>
              <a:gd name="T72" fmla="*/ 3205929 w 10000"/>
              <a:gd name="T73" fmla="*/ 345608 h 8000"/>
              <a:gd name="T74" fmla="*/ 2829159 w 10000"/>
              <a:gd name="T75" fmla="*/ 319899 h 8000"/>
              <a:gd name="T76" fmla="*/ 2472694 w 10000"/>
              <a:gd name="T77" fmla="*/ 291561 h 8000"/>
              <a:gd name="T78" fmla="*/ 2132022 w 10000"/>
              <a:gd name="T79" fmla="*/ 262054 h 8000"/>
              <a:gd name="T80" fmla="*/ 1816167 w 10000"/>
              <a:gd name="T81" fmla="*/ 230210 h 8000"/>
              <a:gd name="T82" fmla="*/ 1519488 w 10000"/>
              <a:gd name="T83" fmla="*/ 198951 h 8000"/>
              <a:gd name="T84" fmla="*/ 1246499 w 10000"/>
              <a:gd name="T85" fmla="*/ 167691 h 8000"/>
              <a:gd name="T86" fmla="*/ 996072 w 10000"/>
              <a:gd name="T87" fmla="*/ 138185 h 8000"/>
              <a:gd name="T88" fmla="*/ 773845 w 10000"/>
              <a:gd name="T89" fmla="*/ 110139 h 8000"/>
              <a:gd name="T90" fmla="*/ 573051 w 10000"/>
              <a:gd name="T91" fmla="*/ 83554 h 8000"/>
              <a:gd name="T92" fmla="*/ 403843 w 10000"/>
              <a:gd name="T93" fmla="*/ 61350 h 8000"/>
              <a:gd name="T94" fmla="*/ 261708 w 10000"/>
              <a:gd name="T95" fmla="*/ 40316 h 8000"/>
              <a:gd name="T96" fmla="*/ 66555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6" name="Rectangle 5"/>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6" y="2373525"/>
            <a:ext cx="8867932" cy="1819656"/>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029200"/>
            <a:ext cx="88279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C905A82C-4268-4E76-B43C-BFE85946B954}" type="datetimeFigureOut">
              <a:rPr lang="en-US"/>
              <a:pPr>
                <a:defRPr/>
              </a:pPr>
              <a:t>2/3/16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81F290-0AC7-44DF-A1E2-5EA5FA9ACE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Freeform 5"/>
          <p:cNvSpPr>
            <a:spLocks/>
          </p:cNvSpPr>
          <p:nvPr/>
        </p:nvSpPr>
        <p:spPr bwMode="auto">
          <a:xfrm>
            <a:off x="455613" y="4241800"/>
            <a:ext cx="11280775" cy="2336800"/>
          </a:xfrm>
          <a:custGeom>
            <a:avLst/>
            <a:gdLst>
              <a:gd name="T0" fmla="*/ 0 w 10000"/>
              <a:gd name="T1" fmla="*/ 0 h 8000"/>
              <a:gd name="T2" fmla="*/ 0 w 10000"/>
              <a:gd name="T3" fmla="*/ 2328397 h 8000"/>
              <a:gd name="T4" fmla="*/ 11280538 w 10000"/>
              <a:gd name="T5" fmla="*/ 2337161 h 8000"/>
              <a:gd name="T6" fmla="*/ 11280538 w 10000"/>
              <a:gd name="T7" fmla="*/ 2045 h 8000"/>
              <a:gd name="T8" fmla="*/ 11280538 w 10000"/>
              <a:gd name="T9" fmla="*/ 2045 h 8000"/>
              <a:gd name="T10" fmla="*/ 11024470 w 10000"/>
              <a:gd name="T11" fmla="*/ 45575 h 8000"/>
              <a:gd name="T12" fmla="*/ 10769530 w 10000"/>
              <a:gd name="T13" fmla="*/ 87059 h 8000"/>
              <a:gd name="T14" fmla="*/ 10513461 w 10000"/>
              <a:gd name="T15" fmla="*/ 127667 h 8000"/>
              <a:gd name="T16" fmla="*/ 10256265 w 10000"/>
              <a:gd name="T17" fmla="*/ 162433 h 8000"/>
              <a:gd name="T18" fmla="*/ 10000197 w 10000"/>
              <a:gd name="T19" fmla="*/ 197490 h 8000"/>
              <a:gd name="T20" fmla="*/ 9743001 w 10000"/>
              <a:gd name="T21" fmla="*/ 230210 h 8000"/>
              <a:gd name="T22" fmla="*/ 9489189 w 10000"/>
              <a:gd name="T23" fmla="*/ 258256 h 8000"/>
              <a:gd name="T24" fmla="*/ 9231992 w 10000"/>
              <a:gd name="T25" fmla="*/ 284841 h 8000"/>
              <a:gd name="T26" fmla="*/ 8975924 w 10000"/>
              <a:gd name="T27" fmla="*/ 309090 h 8000"/>
              <a:gd name="T28" fmla="*/ 8724368 w 10000"/>
              <a:gd name="T29" fmla="*/ 330124 h 8000"/>
              <a:gd name="T30" fmla="*/ 8469428 w 10000"/>
              <a:gd name="T31" fmla="*/ 351158 h 8000"/>
              <a:gd name="T32" fmla="*/ 8217872 w 10000"/>
              <a:gd name="T33" fmla="*/ 368687 h 8000"/>
              <a:gd name="T34" fmla="*/ 7966316 w 10000"/>
              <a:gd name="T35" fmla="*/ 382418 h 8000"/>
              <a:gd name="T36" fmla="*/ 7715888 w 10000"/>
              <a:gd name="T37" fmla="*/ 396733 h 8000"/>
              <a:gd name="T38" fmla="*/ 7467716 w 10000"/>
              <a:gd name="T39" fmla="*/ 408711 h 8000"/>
              <a:gd name="T40" fmla="*/ 7221800 w 10000"/>
              <a:gd name="T41" fmla="*/ 417183 h 8000"/>
              <a:gd name="T42" fmla="*/ 6975885 w 10000"/>
              <a:gd name="T43" fmla="*/ 424487 h 8000"/>
              <a:gd name="T44" fmla="*/ 6732225 w 10000"/>
              <a:gd name="T45" fmla="*/ 431498 h 8000"/>
              <a:gd name="T46" fmla="*/ 6491950 w 10000"/>
              <a:gd name="T47" fmla="*/ 434712 h 8000"/>
              <a:gd name="T48" fmla="*/ 6251674 w 10000"/>
              <a:gd name="T49" fmla="*/ 438218 h 8000"/>
              <a:gd name="T50" fmla="*/ 6014783 w 10000"/>
              <a:gd name="T51" fmla="*/ 439971 h 8000"/>
              <a:gd name="T52" fmla="*/ 5780148 w 10000"/>
              <a:gd name="T53" fmla="*/ 438218 h 8000"/>
              <a:gd name="T54" fmla="*/ 5547769 w 10000"/>
              <a:gd name="T55" fmla="*/ 438218 h 8000"/>
              <a:gd name="T56" fmla="*/ 5317646 w 10000"/>
              <a:gd name="T57" fmla="*/ 434712 h 8000"/>
              <a:gd name="T58" fmla="*/ 5092035 w 10000"/>
              <a:gd name="T59" fmla="*/ 429453 h 8000"/>
              <a:gd name="T60" fmla="*/ 4868680 w 10000"/>
              <a:gd name="T61" fmla="*/ 424487 h 8000"/>
              <a:gd name="T62" fmla="*/ 4649838 w 10000"/>
              <a:gd name="T63" fmla="*/ 418936 h 8000"/>
              <a:gd name="T64" fmla="*/ 4432123 w 10000"/>
              <a:gd name="T65" fmla="*/ 410464 h 8000"/>
              <a:gd name="T66" fmla="*/ 4217793 w 10000"/>
              <a:gd name="T67" fmla="*/ 401407 h 8000"/>
              <a:gd name="T68" fmla="*/ 4007975 w 10000"/>
              <a:gd name="T69" fmla="*/ 393227 h 8000"/>
              <a:gd name="T70" fmla="*/ 3598492 w 10000"/>
              <a:gd name="T71" fmla="*/ 370148 h 8000"/>
              <a:gd name="T72" fmla="*/ 3205929 w 10000"/>
              <a:gd name="T73" fmla="*/ 345608 h 8000"/>
              <a:gd name="T74" fmla="*/ 2829159 w 10000"/>
              <a:gd name="T75" fmla="*/ 319899 h 8000"/>
              <a:gd name="T76" fmla="*/ 2472694 w 10000"/>
              <a:gd name="T77" fmla="*/ 291561 h 8000"/>
              <a:gd name="T78" fmla="*/ 2132022 w 10000"/>
              <a:gd name="T79" fmla="*/ 262054 h 8000"/>
              <a:gd name="T80" fmla="*/ 1816167 w 10000"/>
              <a:gd name="T81" fmla="*/ 230210 h 8000"/>
              <a:gd name="T82" fmla="*/ 1519488 w 10000"/>
              <a:gd name="T83" fmla="*/ 198951 h 8000"/>
              <a:gd name="T84" fmla="*/ 1246499 w 10000"/>
              <a:gd name="T85" fmla="*/ 167691 h 8000"/>
              <a:gd name="T86" fmla="*/ 996072 w 10000"/>
              <a:gd name="T87" fmla="*/ 138185 h 8000"/>
              <a:gd name="T88" fmla="*/ 773845 w 10000"/>
              <a:gd name="T89" fmla="*/ 110139 h 8000"/>
              <a:gd name="T90" fmla="*/ 573051 w 10000"/>
              <a:gd name="T91" fmla="*/ 83554 h 8000"/>
              <a:gd name="T92" fmla="*/ 403843 w 10000"/>
              <a:gd name="T93" fmla="*/ 61350 h 8000"/>
              <a:gd name="T94" fmla="*/ 261708 w 10000"/>
              <a:gd name="T95" fmla="*/ 40316 h 8000"/>
              <a:gd name="T96" fmla="*/ 66555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5" name="TextBox 4"/>
          <p:cNvSpPr txBox="1"/>
          <p:nvPr/>
        </p:nvSpPr>
        <p:spPr>
          <a:xfrm>
            <a:off x="9675813" y="2565400"/>
            <a:ext cx="801687" cy="1570038"/>
          </a:xfrm>
          <a:prstGeom prst="rect">
            <a:avLst/>
          </a:prstGeom>
          <a:noFill/>
        </p:spPr>
        <p:txBody>
          <a:bodyPr>
            <a:spAutoFit/>
          </a:bodyPr>
          <a:lstStyle>
            <a:defPPr>
              <a:defRPr lang="en-US"/>
            </a:defPPr>
            <a:lvl1pPr lvl="0" algn="r">
              <a:defRPr sz="12200" b="0" i="0">
                <a:solidFill>
                  <a:schemeClr val="bg2">
                    <a:lumMod val="40000"/>
                    <a:lumOff val="60000"/>
                  </a:schemeClr>
                </a:solidFill>
                <a:latin typeface="Arial"/>
                <a:cs typeface="Arial"/>
              </a:defRPr>
            </a:lvl1pPr>
          </a:lstStyle>
          <a:p>
            <a:pPr fontAlgn="auto">
              <a:spcBef>
                <a:spcPts val="0"/>
              </a:spcBef>
              <a:spcAft>
                <a:spcPts val="0"/>
              </a:spcAft>
              <a:defRPr/>
            </a:pPr>
            <a:r>
              <a:rPr lang="en-US" sz="9600" dirty="0" smtClean="0"/>
              <a:t>”</a:t>
            </a:r>
            <a:endParaRPr lang="en-US" sz="9600" dirty="0"/>
          </a:p>
        </p:txBody>
      </p:sp>
      <p:sp>
        <p:nvSpPr>
          <p:cNvPr id="6" name="Freeform 5"/>
          <p:cNvSpPr>
            <a:spLocks/>
          </p:cNvSpPr>
          <p:nvPr/>
        </p:nvSpPr>
        <p:spPr bwMode="auto">
          <a:xfrm rot="21010068">
            <a:off x="8493125" y="41846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7" name="TextBox 6"/>
          <p:cNvSpPr txBox="1"/>
          <p:nvPr/>
        </p:nvSpPr>
        <p:spPr>
          <a:xfrm>
            <a:off x="812800" y="850900"/>
            <a:ext cx="801688" cy="157003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cs typeface="Arial"/>
              </a:defRPr>
            </a:lvl1pPr>
          </a:lstStyle>
          <a:p>
            <a:pPr fontAlgn="auto">
              <a:spcBef>
                <a:spcPts val="0"/>
              </a:spcBef>
              <a:spcAft>
                <a:spcPts val="0"/>
              </a:spcAft>
              <a:defRPr/>
            </a:pPr>
            <a:r>
              <a:rPr lang="en-US" sz="9600" dirty="0" smtClean="0"/>
              <a:t>“</a:t>
            </a:r>
            <a:endParaRPr lang="en-US" sz="9600" dirty="0"/>
          </a:p>
        </p:txBody>
      </p:sp>
      <p:sp>
        <p:nvSpPr>
          <p:cNvPr id="9" name="Rectangle 8"/>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486050" y="1210734"/>
            <a:ext cx="8505025" cy="2468032"/>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463302" y="5018005"/>
            <a:ext cx="8529810" cy="1002090"/>
          </a:xfrm>
        </p:spPr>
        <p:txBody>
          <a:bodyPr>
            <a:normAutofit/>
          </a:bodyPr>
          <a:lstStyle>
            <a:lvl1pPr marL="0" indent="0">
              <a:buNone/>
              <a:defRPr lang="en-US" sz="1800" b="0" i="0" kern="1200"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C16804B-817C-4906-B1B0-93098125F906}" type="datetimeFigureOut">
              <a:rPr lang="en-US"/>
              <a:pPr>
                <a:defRPr/>
              </a:pPr>
              <a:t>2/3/16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4622434E-3AD3-4413-8A64-103F2552BEA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5"/>
          <p:cNvSpPr>
            <a:spLocks/>
          </p:cNvSpPr>
          <p:nvPr/>
        </p:nvSpPr>
        <p:spPr bwMode="auto">
          <a:xfrm>
            <a:off x="455613" y="3246438"/>
            <a:ext cx="11280775" cy="3603625"/>
          </a:xfrm>
          <a:custGeom>
            <a:avLst/>
            <a:gdLst>
              <a:gd name="T0" fmla="*/ 0 w 10000"/>
              <a:gd name="T1" fmla="*/ 0 h 7946"/>
              <a:gd name="T2" fmla="*/ 0 w 10000"/>
              <a:gd name="T3" fmla="*/ 3602184 h 7946"/>
              <a:gd name="T4" fmla="*/ 11280538 w 10000"/>
              <a:gd name="T5" fmla="*/ 3602637 h 7946"/>
              <a:gd name="T6" fmla="*/ 11280538 w 10000"/>
              <a:gd name="T7" fmla="*/ 1814 h 7946"/>
              <a:gd name="T8" fmla="*/ 11280538 w 10000"/>
              <a:gd name="T9" fmla="*/ 1814 h 7946"/>
              <a:gd name="T10" fmla="*/ 11024470 w 10000"/>
              <a:gd name="T11" fmla="*/ 41258 h 7946"/>
              <a:gd name="T12" fmla="*/ 10769530 w 10000"/>
              <a:gd name="T13" fmla="*/ 79343 h 7946"/>
              <a:gd name="T14" fmla="*/ 10513461 w 10000"/>
              <a:gd name="T15" fmla="*/ 116068 h 7946"/>
              <a:gd name="T16" fmla="*/ 10256265 w 10000"/>
              <a:gd name="T17" fmla="*/ 147805 h 7946"/>
              <a:gd name="T18" fmla="*/ 10000197 w 10000"/>
              <a:gd name="T19" fmla="*/ 179542 h 7946"/>
              <a:gd name="T20" fmla="*/ 9743001 w 10000"/>
              <a:gd name="T21" fmla="*/ 209466 h 7946"/>
              <a:gd name="T22" fmla="*/ 9489189 w 10000"/>
              <a:gd name="T23" fmla="*/ 234856 h 7946"/>
              <a:gd name="T24" fmla="*/ 9231992 w 10000"/>
              <a:gd name="T25" fmla="*/ 258886 h 7946"/>
              <a:gd name="T26" fmla="*/ 8975924 w 10000"/>
              <a:gd name="T27" fmla="*/ 281102 h 7946"/>
              <a:gd name="T28" fmla="*/ 8724368 w 10000"/>
              <a:gd name="T29" fmla="*/ 300144 h 7946"/>
              <a:gd name="T30" fmla="*/ 8469428 w 10000"/>
              <a:gd name="T31" fmla="*/ 319187 h 7946"/>
              <a:gd name="T32" fmla="*/ 8217872 w 10000"/>
              <a:gd name="T33" fmla="*/ 335055 h 7946"/>
              <a:gd name="T34" fmla="*/ 7966316 w 10000"/>
              <a:gd name="T35" fmla="*/ 347750 h 7946"/>
              <a:gd name="T36" fmla="*/ 7715888 w 10000"/>
              <a:gd name="T37" fmla="*/ 360445 h 7946"/>
              <a:gd name="T38" fmla="*/ 7467716 w 10000"/>
              <a:gd name="T39" fmla="*/ 371326 h 7946"/>
              <a:gd name="T40" fmla="*/ 7221800 w 10000"/>
              <a:gd name="T41" fmla="*/ 379487 h 7946"/>
              <a:gd name="T42" fmla="*/ 6975885 w 10000"/>
              <a:gd name="T43" fmla="*/ 385835 h 7946"/>
              <a:gd name="T44" fmla="*/ 6732225 w 10000"/>
              <a:gd name="T45" fmla="*/ 392182 h 7946"/>
              <a:gd name="T46" fmla="*/ 6491950 w 10000"/>
              <a:gd name="T47" fmla="*/ 395356 h 7946"/>
              <a:gd name="T48" fmla="*/ 6251674 w 10000"/>
              <a:gd name="T49" fmla="*/ 398530 h 7946"/>
              <a:gd name="T50" fmla="*/ 6014783 w 10000"/>
              <a:gd name="T51" fmla="*/ 399890 h 7946"/>
              <a:gd name="T52" fmla="*/ 5780148 w 10000"/>
              <a:gd name="T53" fmla="*/ 398530 h 7946"/>
              <a:gd name="T54" fmla="*/ 5547769 w 10000"/>
              <a:gd name="T55" fmla="*/ 398530 h 7946"/>
              <a:gd name="T56" fmla="*/ 5317646 w 10000"/>
              <a:gd name="T57" fmla="*/ 395356 h 7946"/>
              <a:gd name="T58" fmla="*/ 5092035 w 10000"/>
              <a:gd name="T59" fmla="*/ 390369 h 7946"/>
              <a:gd name="T60" fmla="*/ 4868680 w 10000"/>
              <a:gd name="T61" fmla="*/ 385835 h 7946"/>
              <a:gd name="T62" fmla="*/ 4649838 w 10000"/>
              <a:gd name="T63" fmla="*/ 380848 h 7946"/>
              <a:gd name="T64" fmla="*/ 4432123 w 10000"/>
              <a:gd name="T65" fmla="*/ 373140 h 7946"/>
              <a:gd name="T66" fmla="*/ 4217793 w 10000"/>
              <a:gd name="T67" fmla="*/ 364979 h 7946"/>
              <a:gd name="T68" fmla="*/ 4007975 w 10000"/>
              <a:gd name="T69" fmla="*/ 357271 h 7946"/>
              <a:gd name="T70" fmla="*/ 3598492 w 10000"/>
              <a:gd name="T71" fmla="*/ 336415 h 7946"/>
              <a:gd name="T72" fmla="*/ 3205929 w 10000"/>
              <a:gd name="T73" fmla="*/ 314199 h 7946"/>
              <a:gd name="T74" fmla="*/ 2829159 w 10000"/>
              <a:gd name="T75" fmla="*/ 290623 h 7946"/>
              <a:gd name="T76" fmla="*/ 2472694 w 10000"/>
              <a:gd name="T77" fmla="*/ 265233 h 7946"/>
              <a:gd name="T78" fmla="*/ 2132022 w 10000"/>
              <a:gd name="T79" fmla="*/ 238030 h 7946"/>
              <a:gd name="T80" fmla="*/ 1816167 w 10000"/>
              <a:gd name="T81" fmla="*/ 209466 h 7946"/>
              <a:gd name="T82" fmla="*/ 1519488 w 10000"/>
              <a:gd name="T83" fmla="*/ 180903 h 7946"/>
              <a:gd name="T84" fmla="*/ 1246499 w 10000"/>
              <a:gd name="T85" fmla="*/ 152339 h 7946"/>
              <a:gd name="T86" fmla="*/ 996072 w 10000"/>
              <a:gd name="T87" fmla="*/ 125589 h 7946"/>
              <a:gd name="T88" fmla="*/ 773845 w 10000"/>
              <a:gd name="T89" fmla="*/ 100199 h 7946"/>
              <a:gd name="T90" fmla="*/ 573051 w 10000"/>
              <a:gd name="T91" fmla="*/ 76170 h 7946"/>
              <a:gd name="T92" fmla="*/ 403843 w 10000"/>
              <a:gd name="T93" fmla="*/ 55767 h 7946"/>
              <a:gd name="T94" fmla="*/ 261708 w 10000"/>
              <a:gd name="T95" fmla="*/ 36725 h 7946"/>
              <a:gd name="T96" fmla="*/ 66555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tx1"/>
          </a:solidFill>
          <a:ln>
            <a:noFill/>
          </a:ln>
          <a:extLst/>
        </p:spPr>
        <p:txBody>
          <a:bodyPr/>
          <a:lstStyle/>
          <a:p>
            <a:pPr eaLnBrk="0" hangingPunct="0">
              <a:defRPr/>
            </a:pPr>
            <a:endParaRPr lang="en-US"/>
          </a:p>
        </p:txBody>
      </p:sp>
      <p:sp>
        <p:nvSpPr>
          <p:cNvPr id="6" name="Freeform 5"/>
          <p:cNvSpPr>
            <a:spLocks/>
          </p:cNvSpPr>
          <p:nvPr/>
        </p:nvSpPr>
        <p:spPr bwMode="auto">
          <a:xfrm rot="21010068">
            <a:off x="8493125" y="3152775"/>
            <a:ext cx="3300413" cy="439738"/>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7" name="Rectangle 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50976"/>
            <a:ext cx="8827958" cy="2057400"/>
          </a:xfrm>
        </p:spPr>
        <p:txBody>
          <a:bodyPr/>
          <a:lstStyle>
            <a:lvl1pPr>
              <a:defRPr sz="4000"/>
            </a:lvl1pPr>
          </a:lstStyle>
          <a:p>
            <a:r>
              <a:rPr lang="en-US" smtClean="0"/>
              <a:t>Click to edit Master title style</a:t>
            </a:r>
            <a:endParaRPr lang="en-US" dirty="0"/>
          </a:p>
        </p:txBody>
      </p:sp>
      <p:sp>
        <p:nvSpPr>
          <p:cNvPr id="10" name="Text Placeholder 3"/>
          <p:cNvSpPr>
            <a:spLocks noGrp="1"/>
          </p:cNvSpPr>
          <p:nvPr>
            <p:ph type="body" sz="half" idx="2"/>
          </p:nvPr>
        </p:nvSpPr>
        <p:spPr>
          <a:xfrm>
            <a:off x="1155255" y="4582209"/>
            <a:ext cx="8827958" cy="144484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5254" y="3995929"/>
            <a:ext cx="8827958" cy="499810"/>
          </a:xfrm>
        </p:spPr>
        <p:txBody>
          <a:bodyPr anchor="b">
            <a:noAutofit/>
          </a:bodyPr>
          <a:lstStyle>
            <a:lvl1pPr marL="0" indent="0" algn="l" defTabSz="457200" rtl="0" eaLnBrk="1" latinLnBrk="0" hangingPunct="1">
              <a:buNone/>
              <a:defRPr lang="en-US" sz="2800" b="0" i="0" kern="1200" cap="none"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8E779D6D-6064-4B85-9611-B3F63C6F6C42}" type="datetimeFigureOut">
              <a:rPr lang="en-US"/>
              <a:pPr>
                <a:defRPr/>
              </a:pPr>
              <a:t>2/3/16</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FCE0ABB6-ED0C-4468-89AC-C31FBCAB1A7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9"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10"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11"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12"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cxnSp>
        <p:nvCxnSpPr>
          <p:cNvPr id="13" name="Straight Connector 12"/>
          <p:cNvCxnSpPr/>
          <p:nvPr/>
        </p:nvCxnSpPr>
        <p:spPr>
          <a:xfrm>
            <a:off x="4386263" y="2603500"/>
            <a:ext cx="31750" cy="342423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777163" y="2603500"/>
            <a:ext cx="0" cy="342423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73668"/>
            <a:ext cx="8827958"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5255" y="2603501"/>
            <a:ext cx="3129983"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13897" y="2603501"/>
            <a:ext cx="314619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888755" y="2595032"/>
            <a:ext cx="3161852"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5255" y="3179764"/>
            <a:ext cx="3129983" cy="284729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4513897" y="3179764"/>
            <a:ext cx="3146199" cy="284729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888755" y="3179764"/>
            <a:ext cx="3161852" cy="284729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6"/>
          <p:cNvSpPr>
            <a:spLocks noGrp="1"/>
          </p:cNvSpPr>
          <p:nvPr>
            <p:ph type="dt" sz="half" idx="18"/>
          </p:nvPr>
        </p:nvSpPr>
        <p:spPr/>
        <p:txBody>
          <a:bodyPr/>
          <a:lstStyle>
            <a:lvl1pPr>
              <a:defRPr/>
            </a:lvl1pPr>
          </a:lstStyle>
          <a:p>
            <a:pPr>
              <a:defRPr/>
            </a:pPr>
            <a:fld id="{1E148BC3-F3E1-4B89-998C-A0D0623B8CA8}" type="datetimeFigureOut">
              <a:rPr lang="en-US"/>
              <a:pPr>
                <a:defRPr/>
              </a:pPr>
              <a:t>2/3/16</a:t>
            </a:fld>
            <a:endParaRPr lang="en-US"/>
          </a:p>
        </p:txBody>
      </p:sp>
      <p:sp>
        <p:nvSpPr>
          <p:cNvPr id="21" name="Footer Placeholder 7"/>
          <p:cNvSpPr>
            <a:spLocks noGrp="1"/>
          </p:cNvSpPr>
          <p:nvPr>
            <p:ph type="ftr" sz="quarter" idx="19"/>
          </p:nvPr>
        </p:nvSpPr>
        <p:spPr/>
        <p:txBody>
          <a:bodyPr/>
          <a:lstStyle>
            <a:lvl1pPr>
              <a:defRPr/>
            </a:lvl1pPr>
          </a:lstStyle>
          <a:p>
            <a:pPr>
              <a:defRPr/>
            </a:pPr>
            <a:endParaRPr lang="en-US"/>
          </a:p>
        </p:txBody>
      </p:sp>
      <p:sp>
        <p:nvSpPr>
          <p:cNvPr id="22" name="Slide Number Placeholder 8"/>
          <p:cNvSpPr>
            <a:spLocks noGrp="1"/>
          </p:cNvSpPr>
          <p:nvPr>
            <p:ph type="sldNum" sz="quarter" idx="20"/>
          </p:nvPr>
        </p:nvSpPr>
        <p:spPr/>
        <p:txBody>
          <a:bodyPr/>
          <a:lstStyle>
            <a:lvl1pPr>
              <a:defRPr/>
            </a:lvl1pPr>
          </a:lstStyle>
          <a:p>
            <a:pPr>
              <a:defRPr/>
            </a:pPr>
            <a:fld id="{50B56011-5923-4D9B-8D6A-23AF2B147FC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2"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13" name="Freeform 5"/>
          <p:cNvSpPr>
            <a:spLocks/>
          </p:cNvSpPr>
          <p:nvPr/>
        </p:nvSpPr>
        <p:spPr bwMode="auto">
          <a:xfrm>
            <a:off x="460375" y="1703388"/>
            <a:ext cx="11279188" cy="4687887"/>
          </a:xfrm>
          <a:custGeom>
            <a:avLst/>
            <a:gdLst>
              <a:gd name="T0" fmla="*/ 0 w 7104"/>
              <a:gd name="T1" fmla="*/ 0 h 2856"/>
              <a:gd name="T2" fmla="*/ 0 w 7104"/>
              <a:gd name="T3" fmla="*/ 4688045 h 2856"/>
              <a:gd name="T4" fmla="*/ 11280538 w 7104"/>
              <a:gd name="T5" fmla="*/ 4688045 h 2856"/>
              <a:gd name="T6" fmla="*/ 11280538 w 7104"/>
              <a:gd name="T7" fmla="*/ 1641 h 2856"/>
              <a:gd name="T8" fmla="*/ 11280538 w 7104"/>
              <a:gd name="T9" fmla="*/ 1641 h 2856"/>
              <a:gd name="T10" fmla="*/ 11024884 w 7104"/>
              <a:gd name="T11" fmla="*/ 42678 h 2856"/>
              <a:gd name="T12" fmla="*/ 10769230 w 7104"/>
              <a:gd name="T13" fmla="*/ 82074 h 2856"/>
              <a:gd name="T14" fmla="*/ 10513576 w 7104"/>
              <a:gd name="T15" fmla="*/ 119827 h 2856"/>
              <a:gd name="T16" fmla="*/ 10256334 w 7104"/>
              <a:gd name="T17" fmla="*/ 152657 h 2856"/>
              <a:gd name="T18" fmla="*/ 10000680 w 7104"/>
              <a:gd name="T19" fmla="*/ 185486 h 2856"/>
              <a:gd name="T20" fmla="*/ 9743438 w 7104"/>
              <a:gd name="T21" fmla="*/ 216674 h 2856"/>
              <a:gd name="T22" fmla="*/ 9489371 w 7104"/>
              <a:gd name="T23" fmla="*/ 242938 h 2856"/>
              <a:gd name="T24" fmla="*/ 9232129 w 7104"/>
              <a:gd name="T25" fmla="*/ 267560 h 2856"/>
              <a:gd name="T26" fmla="*/ 8976475 w 7104"/>
              <a:gd name="T27" fmla="*/ 290541 h 2856"/>
              <a:gd name="T28" fmla="*/ 8723997 w 7104"/>
              <a:gd name="T29" fmla="*/ 310238 h 2856"/>
              <a:gd name="T30" fmla="*/ 8469931 w 7104"/>
              <a:gd name="T31" fmla="*/ 329936 h 2856"/>
              <a:gd name="T32" fmla="*/ 8217453 w 7104"/>
              <a:gd name="T33" fmla="*/ 346351 h 2856"/>
              <a:gd name="T34" fmla="*/ 7966562 w 7104"/>
              <a:gd name="T35" fmla="*/ 359482 h 2856"/>
              <a:gd name="T36" fmla="*/ 7715672 w 7104"/>
              <a:gd name="T37" fmla="*/ 372614 h 2856"/>
              <a:gd name="T38" fmla="*/ 7467958 w 7104"/>
              <a:gd name="T39" fmla="*/ 384105 h 2856"/>
              <a:gd name="T40" fmla="*/ 7221831 w 7104"/>
              <a:gd name="T41" fmla="*/ 392312 h 2856"/>
              <a:gd name="T42" fmla="*/ 6975704 w 7104"/>
              <a:gd name="T43" fmla="*/ 398878 h 2856"/>
              <a:gd name="T44" fmla="*/ 6732754 w 7104"/>
              <a:gd name="T45" fmla="*/ 405444 h 2856"/>
              <a:gd name="T46" fmla="*/ 6491391 w 7104"/>
              <a:gd name="T47" fmla="*/ 408727 h 2856"/>
              <a:gd name="T48" fmla="*/ 6251616 w 7104"/>
              <a:gd name="T49" fmla="*/ 412010 h 2856"/>
              <a:gd name="T50" fmla="*/ 6015017 w 7104"/>
              <a:gd name="T51" fmla="*/ 413651 h 2856"/>
              <a:gd name="T52" fmla="*/ 5780005 w 7104"/>
              <a:gd name="T53" fmla="*/ 412010 h 2856"/>
              <a:gd name="T54" fmla="*/ 5548170 w 7104"/>
              <a:gd name="T55" fmla="*/ 412010 h 2856"/>
              <a:gd name="T56" fmla="*/ 5317923 w 7104"/>
              <a:gd name="T57" fmla="*/ 408727 h 2856"/>
              <a:gd name="T58" fmla="*/ 5092439 w 7104"/>
              <a:gd name="T59" fmla="*/ 403802 h 2856"/>
              <a:gd name="T60" fmla="*/ 4868543 w 7104"/>
              <a:gd name="T61" fmla="*/ 398878 h 2856"/>
              <a:gd name="T62" fmla="*/ 4649411 w 7104"/>
              <a:gd name="T63" fmla="*/ 393953 h 2856"/>
              <a:gd name="T64" fmla="*/ 4431867 w 7104"/>
              <a:gd name="T65" fmla="*/ 385746 h 2856"/>
              <a:gd name="T66" fmla="*/ 4217498 w 7104"/>
              <a:gd name="T67" fmla="*/ 377539 h 2856"/>
              <a:gd name="T68" fmla="*/ 4007894 w 7104"/>
              <a:gd name="T69" fmla="*/ 369331 h 2856"/>
              <a:gd name="T70" fmla="*/ 3598212 w 7104"/>
              <a:gd name="T71" fmla="*/ 347992 h 2856"/>
              <a:gd name="T72" fmla="*/ 3205997 w 7104"/>
              <a:gd name="T73" fmla="*/ 325012 h 2856"/>
              <a:gd name="T74" fmla="*/ 2829662 w 7104"/>
              <a:gd name="T75" fmla="*/ 300389 h 2856"/>
              <a:gd name="T76" fmla="*/ 2472381 w 7104"/>
              <a:gd name="T77" fmla="*/ 274126 h 2856"/>
              <a:gd name="T78" fmla="*/ 2132568 w 7104"/>
              <a:gd name="T79" fmla="*/ 246221 h 2856"/>
              <a:gd name="T80" fmla="*/ 1816573 w 7104"/>
              <a:gd name="T81" fmla="*/ 216674 h 2856"/>
              <a:gd name="T82" fmla="*/ 1519633 w 7104"/>
              <a:gd name="T83" fmla="*/ 187128 h 2856"/>
              <a:gd name="T84" fmla="*/ 1246512 w 7104"/>
              <a:gd name="T85" fmla="*/ 157581 h 2856"/>
              <a:gd name="T86" fmla="*/ 995622 w 7104"/>
              <a:gd name="T87" fmla="*/ 129676 h 2856"/>
              <a:gd name="T88" fmla="*/ 773314 w 7104"/>
              <a:gd name="T89" fmla="*/ 103413 h 2856"/>
              <a:gd name="T90" fmla="*/ 573237 w 7104"/>
              <a:gd name="T91" fmla="*/ 78791 h 2856"/>
              <a:gd name="T92" fmla="*/ 403330 w 7104"/>
              <a:gd name="T93" fmla="*/ 57452 h 2856"/>
              <a:gd name="T94" fmla="*/ 262006 w 7104"/>
              <a:gd name="T95" fmla="*/ 37754 h 2856"/>
              <a:gd name="T96" fmla="*/ 66692 w 7104"/>
              <a:gd name="T97" fmla="*/ 9849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cxnSp>
        <p:nvCxnSpPr>
          <p:cNvPr id="15" name="Straight Connector 14"/>
          <p:cNvCxnSpPr/>
          <p:nvPr/>
        </p:nvCxnSpPr>
        <p:spPr>
          <a:xfrm>
            <a:off x="4384675" y="2603500"/>
            <a:ext cx="0" cy="346233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808913" y="2603500"/>
            <a:ext cx="0" cy="346233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73668"/>
            <a:ext cx="8827958" cy="706964"/>
          </a:xfrm>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5255" y="4532845"/>
            <a:ext cx="3051233"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70055" y="4532842"/>
            <a:ext cx="30512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985512" y="4532842"/>
            <a:ext cx="30512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1155255" y="5109108"/>
            <a:ext cx="3051233"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4570055" y="5109108"/>
            <a:ext cx="3051233" cy="91257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985512" y="5109108"/>
            <a:ext cx="3051233" cy="91794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1334900" y="2610916"/>
            <a:ext cx="2691943" cy="1584094"/>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30" name="Picture Placeholder 2"/>
          <p:cNvSpPr>
            <a:spLocks noGrp="1"/>
          </p:cNvSpPr>
          <p:nvPr>
            <p:ph type="pic" idx="21"/>
          </p:nvPr>
        </p:nvSpPr>
        <p:spPr>
          <a:xfrm>
            <a:off x="4749700" y="2603500"/>
            <a:ext cx="2691943" cy="159151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31" name="Picture Placeholder 2"/>
          <p:cNvSpPr>
            <a:spLocks noGrp="1"/>
          </p:cNvSpPr>
          <p:nvPr>
            <p:ph type="pic" idx="22"/>
          </p:nvPr>
        </p:nvSpPr>
        <p:spPr>
          <a:xfrm>
            <a:off x="8165157" y="2603500"/>
            <a:ext cx="2691943" cy="159151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8" name="Date Placeholder 6"/>
          <p:cNvSpPr>
            <a:spLocks noGrp="1"/>
          </p:cNvSpPr>
          <p:nvPr>
            <p:ph type="dt" sz="half" idx="23"/>
          </p:nvPr>
        </p:nvSpPr>
        <p:spPr/>
        <p:txBody>
          <a:bodyPr/>
          <a:lstStyle>
            <a:lvl1pPr>
              <a:defRPr/>
            </a:lvl1pPr>
          </a:lstStyle>
          <a:p>
            <a:pPr>
              <a:defRPr/>
            </a:pPr>
            <a:fld id="{A8EB7366-7CC3-46A0-89CD-7988CD57D818}" type="datetimeFigureOut">
              <a:rPr lang="en-US"/>
              <a:pPr>
                <a:defRPr/>
              </a:pPr>
              <a:t>2/3/16</a:t>
            </a:fld>
            <a:endParaRPr lang="en-US"/>
          </a:p>
        </p:txBody>
      </p:sp>
      <p:sp>
        <p:nvSpPr>
          <p:cNvPr id="19" name="Footer Placeholder 7"/>
          <p:cNvSpPr>
            <a:spLocks noGrp="1"/>
          </p:cNvSpPr>
          <p:nvPr>
            <p:ph type="ftr" sz="quarter" idx="24"/>
          </p:nvPr>
        </p:nvSpPr>
        <p:spPr/>
        <p:txBody>
          <a:bodyPr/>
          <a:lstStyle>
            <a:lvl1pPr>
              <a:defRPr/>
            </a:lvl1pPr>
          </a:lstStyle>
          <a:p>
            <a:pPr>
              <a:defRPr/>
            </a:pPr>
            <a:endParaRPr lang="en-US"/>
          </a:p>
        </p:txBody>
      </p:sp>
      <p:sp>
        <p:nvSpPr>
          <p:cNvPr id="20" name="Slide Number Placeholder 8"/>
          <p:cNvSpPr>
            <a:spLocks noGrp="1"/>
          </p:cNvSpPr>
          <p:nvPr>
            <p:ph type="sldNum" sz="quarter" idx="25"/>
          </p:nvPr>
        </p:nvSpPr>
        <p:spPr/>
        <p:txBody>
          <a:bodyPr/>
          <a:lstStyle>
            <a:lvl1pPr>
              <a:defRPr/>
            </a:lvl1pPr>
          </a:lstStyle>
          <a:p>
            <a:pPr>
              <a:defRPr/>
            </a:pPr>
            <a:fld id="{4430C8A1-B7E8-42CC-B1F3-38BBA4C55C1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5"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6" name="Rectangle 5"/>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73668"/>
            <a:ext cx="8827958"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5" y="2595033"/>
            <a:ext cx="8827958" cy="3424768"/>
          </a:xfrm>
        </p:spPr>
        <p:txBody>
          <a:bodyPr vert="eaVert" anchor="b"/>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C6AC4B7-CEAD-4912-B986-82E23A55A835}" type="datetimeFigureOut">
              <a:rPr lang="en-US"/>
              <a:pPr>
                <a:defRPr/>
              </a:pPr>
              <a:t>2/3/16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976D16-7C13-4CE4-BA86-E5829ADD0B1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5"/>
          <p:cNvSpPr>
            <a:spLocks/>
          </p:cNvSpPr>
          <p:nvPr/>
        </p:nvSpPr>
        <p:spPr bwMode="auto">
          <a:xfrm rot="5101749">
            <a:off x="6296820" y="4577556"/>
            <a:ext cx="3300412" cy="441325"/>
          </a:xfrm>
          <a:custGeom>
            <a:avLst/>
            <a:gdLst>
              <a:gd name="T0" fmla="*/ 28045 w 10000"/>
              <a:gd name="T1" fmla="*/ 211059 h 5291"/>
              <a:gd name="T2" fmla="*/ 3285549 w 10000"/>
              <a:gd name="T3" fmla="*/ 441039 h 5291"/>
              <a:gd name="T4" fmla="*/ 3299407 w 10000"/>
              <a:gd name="T5" fmla="*/ 0 h 5291"/>
              <a:gd name="T6" fmla="*/ 3299407 w 10000"/>
              <a:gd name="T7" fmla="*/ 0 h 5291"/>
              <a:gd name="T8" fmla="*/ 3189537 w 10000"/>
              <a:gd name="T9" fmla="*/ 17005 h 5291"/>
              <a:gd name="T10" fmla="*/ 3079666 w 10000"/>
              <a:gd name="T11" fmla="*/ 33343 h 5291"/>
              <a:gd name="T12" fmla="*/ 2969796 w 10000"/>
              <a:gd name="T13" fmla="*/ 49180 h 5291"/>
              <a:gd name="T14" fmla="*/ 2859596 w 10000"/>
              <a:gd name="T15" fmla="*/ 62767 h 5291"/>
              <a:gd name="T16" fmla="*/ 2749396 w 10000"/>
              <a:gd name="T17" fmla="*/ 76438 h 5291"/>
              <a:gd name="T18" fmla="*/ 2639196 w 10000"/>
              <a:gd name="T19" fmla="*/ 89275 h 5291"/>
              <a:gd name="T20" fmla="*/ 2530315 w 10000"/>
              <a:gd name="T21" fmla="*/ 100194 h 5291"/>
              <a:gd name="T22" fmla="*/ 2419455 w 10000"/>
              <a:gd name="T23" fmla="*/ 110447 h 5291"/>
              <a:gd name="T24" fmla="*/ 2309585 w 10000"/>
              <a:gd name="T25" fmla="*/ 120033 h 5291"/>
              <a:gd name="T26" fmla="*/ 2201694 w 10000"/>
              <a:gd name="T27" fmla="*/ 128202 h 5291"/>
              <a:gd name="T28" fmla="*/ 2091824 w 10000"/>
              <a:gd name="T29" fmla="*/ 136371 h 5291"/>
              <a:gd name="T30" fmla="*/ 1983933 w 10000"/>
              <a:gd name="T31" fmla="*/ 143290 h 5291"/>
              <a:gd name="T32" fmla="*/ 1876043 w 10000"/>
              <a:gd name="T33" fmla="*/ 148708 h 5291"/>
              <a:gd name="T34" fmla="*/ 1768152 w 10000"/>
              <a:gd name="T35" fmla="*/ 154209 h 5291"/>
              <a:gd name="T36" fmla="*/ 1661581 w 10000"/>
              <a:gd name="T37" fmla="*/ 158877 h 5291"/>
              <a:gd name="T38" fmla="*/ 1556330 w 10000"/>
              <a:gd name="T39" fmla="*/ 162378 h 5291"/>
              <a:gd name="T40" fmla="*/ 1450419 w 10000"/>
              <a:gd name="T41" fmla="*/ 165046 h 5291"/>
              <a:gd name="T42" fmla="*/ 1345828 w 10000"/>
              <a:gd name="T43" fmla="*/ 167797 h 5291"/>
              <a:gd name="T44" fmla="*/ 1242557 w 10000"/>
              <a:gd name="T45" fmla="*/ 169130 h 5291"/>
              <a:gd name="T46" fmla="*/ 1139615 w 10000"/>
              <a:gd name="T47" fmla="*/ 170547 h 5291"/>
              <a:gd name="T48" fmla="*/ 1037664 w 10000"/>
              <a:gd name="T49" fmla="*/ 171131 h 5291"/>
              <a:gd name="T50" fmla="*/ 936702 w 10000"/>
              <a:gd name="T51" fmla="*/ 170547 h 5291"/>
              <a:gd name="T52" fmla="*/ 837060 w 10000"/>
              <a:gd name="T53" fmla="*/ 170547 h 5291"/>
              <a:gd name="T54" fmla="*/ 738407 w 10000"/>
              <a:gd name="T55" fmla="*/ 169130 h 5291"/>
              <a:gd name="T56" fmla="*/ 641075 w 10000"/>
              <a:gd name="T57" fmla="*/ 167046 h 5291"/>
              <a:gd name="T58" fmla="*/ 545392 w 10000"/>
              <a:gd name="T59" fmla="*/ 165046 h 5291"/>
              <a:gd name="T60" fmla="*/ 451359 w 10000"/>
              <a:gd name="T61" fmla="*/ 162962 h 5291"/>
              <a:gd name="T62" fmla="*/ 357986 w 10000"/>
              <a:gd name="T63" fmla="*/ 159628 h 5291"/>
              <a:gd name="T64" fmla="*/ 265932 w 10000"/>
              <a:gd name="T65" fmla="*/ 156127 h 5291"/>
              <a:gd name="T66" fmla="*/ 175858 w 10000"/>
              <a:gd name="T67" fmla="*/ 152792 h 5291"/>
              <a:gd name="T68" fmla="*/ 0 w 10000"/>
              <a:gd name="T69" fmla="*/ 143873 h 5291"/>
              <a:gd name="T70" fmla="*/ 28045 w 10000"/>
              <a:gd name="T71" fmla="*/ 2110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5" name="Rectangle 4"/>
          <p:cNvSpPr/>
          <p:nvPr/>
        </p:nvSpPr>
        <p:spPr>
          <a:xfrm>
            <a:off x="414338" y="401638"/>
            <a:ext cx="6513512" cy="6054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a:spLocks/>
          </p:cNvSpPr>
          <p:nvPr/>
        </p:nvSpPr>
        <p:spPr bwMode="auto">
          <a:xfrm rot="5400000">
            <a:off x="4450556" y="2801145"/>
            <a:ext cx="6054725" cy="1255712"/>
          </a:xfrm>
          <a:custGeom>
            <a:avLst/>
            <a:gdLst>
              <a:gd name="T0" fmla="*/ 0 w 10000"/>
              <a:gd name="T1" fmla="*/ 0 h 8000"/>
              <a:gd name="T2" fmla="*/ 0 w 10000"/>
              <a:gd name="T3" fmla="*/ 1250179 h 8000"/>
              <a:gd name="T4" fmla="*/ 6053670 w 10000"/>
              <a:gd name="T5" fmla="*/ 1254885 h 8000"/>
              <a:gd name="T6" fmla="*/ 6053670 w 10000"/>
              <a:gd name="T7" fmla="*/ 1098 h 8000"/>
              <a:gd name="T8" fmla="*/ 6053670 w 10000"/>
              <a:gd name="T9" fmla="*/ 1098 h 8000"/>
              <a:gd name="T10" fmla="*/ 5916252 w 10000"/>
              <a:gd name="T11" fmla="*/ 24470 h 8000"/>
              <a:gd name="T12" fmla="*/ 5779439 w 10000"/>
              <a:gd name="T13" fmla="*/ 46744 h 8000"/>
              <a:gd name="T14" fmla="*/ 5642020 w 10000"/>
              <a:gd name="T15" fmla="*/ 68548 h 8000"/>
              <a:gd name="T16" fmla="*/ 5503997 w 10000"/>
              <a:gd name="T17" fmla="*/ 87215 h 8000"/>
              <a:gd name="T18" fmla="*/ 5366578 w 10000"/>
              <a:gd name="T19" fmla="*/ 106038 h 8000"/>
              <a:gd name="T20" fmla="*/ 5228555 w 10000"/>
              <a:gd name="T21" fmla="*/ 123606 h 8000"/>
              <a:gd name="T22" fmla="*/ 5092347 w 10000"/>
              <a:gd name="T23" fmla="*/ 138665 h 8000"/>
              <a:gd name="T24" fmla="*/ 4954324 w 10000"/>
              <a:gd name="T25" fmla="*/ 152939 h 8000"/>
              <a:gd name="T26" fmla="*/ 4816905 w 10000"/>
              <a:gd name="T27" fmla="*/ 165959 h 8000"/>
              <a:gd name="T28" fmla="*/ 4681908 w 10000"/>
              <a:gd name="T29" fmla="*/ 177253 h 8000"/>
              <a:gd name="T30" fmla="*/ 4545095 w 10000"/>
              <a:gd name="T31" fmla="*/ 188546 h 8000"/>
              <a:gd name="T32" fmla="*/ 4410099 w 10000"/>
              <a:gd name="T33" fmla="*/ 197958 h 8000"/>
              <a:gd name="T34" fmla="*/ 4275102 w 10000"/>
              <a:gd name="T35" fmla="*/ 205331 h 8000"/>
              <a:gd name="T36" fmla="*/ 4140710 w 10000"/>
              <a:gd name="T37" fmla="*/ 213017 h 8000"/>
              <a:gd name="T38" fmla="*/ 4007530 w 10000"/>
              <a:gd name="T39" fmla="*/ 219448 h 8000"/>
              <a:gd name="T40" fmla="*/ 3875560 w 10000"/>
              <a:gd name="T41" fmla="*/ 223997 h 8000"/>
              <a:gd name="T42" fmla="*/ 3743590 w 10000"/>
              <a:gd name="T43" fmla="*/ 227918 h 8000"/>
              <a:gd name="T44" fmla="*/ 3612830 w 10000"/>
              <a:gd name="T45" fmla="*/ 231683 h 8000"/>
              <a:gd name="T46" fmla="*/ 3483887 w 10000"/>
              <a:gd name="T47" fmla="*/ 233409 h 8000"/>
              <a:gd name="T48" fmla="*/ 3354944 w 10000"/>
              <a:gd name="T49" fmla="*/ 235291 h 8000"/>
              <a:gd name="T50" fmla="*/ 3227817 w 10000"/>
              <a:gd name="T51" fmla="*/ 236232 h 8000"/>
              <a:gd name="T52" fmla="*/ 3101901 w 10000"/>
              <a:gd name="T53" fmla="*/ 235291 h 8000"/>
              <a:gd name="T54" fmla="*/ 2977195 w 10000"/>
              <a:gd name="T55" fmla="*/ 235291 h 8000"/>
              <a:gd name="T56" fmla="*/ 2853700 w 10000"/>
              <a:gd name="T57" fmla="*/ 233409 h 8000"/>
              <a:gd name="T58" fmla="*/ 2732627 w 10000"/>
              <a:gd name="T59" fmla="*/ 230585 h 8000"/>
              <a:gd name="T60" fmla="*/ 2612764 w 10000"/>
              <a:gd name="T61" fmla="*/ 227918 h 8000"/>
              <a:gd name="T62" fmla="*/ 2495323 w 10000"/>
              <a:gd name="T63" fmla="*/ 224938 h 8000"/>
              <a:gd name="T64" fmla="*/ 2378487 w 10000"/>
              <a:gd name="T65" fmla="*/ 220389 h 8000"/>
              <a:gd name="T66" fmla="*/ 2263467 w 10000"/>
              <a:gd name="T67" fmla="*/ 215526 h 8000"/>
              <a:gd name="T68" fmla="*/ 2150869 w 10000"/>
              <a:gd name="T69" fmla="*/ 211134 h 8000"/>
              <a:gd name="T70" fmla="*/ 1931121 w 10000"/>
              <a:gd name="T71" fmla="*/ 198742 h 8000"/>
              <a:gd name="T72" fmla="*/ 1720453 w 10000"/>
              <a:gd name="T73" fmla="*/ 185566 h 8000"/>
              <a:gd name="T74" fmla="*/ 1518260 w 10000"/>
              <a:gd name="T75" fmla="*/ 171762 h 8000"/>
              <a:gd name="T76" fmla="*/ 1326964 w 10000"/>
              <a:gd name="T77" fmla="*/ 156547 h 8000"/>
              <a:gd name="T78" fmla="*/ 1144144 w 10000"/>
              <a:gd name="T79" fmla="*/ 140704 h 8000"/>
              <a:gd name="T80" fmla="*/ 974641 w 10000"/>
              <a:gd name="T81" fmla="*/ 123606 h 8000"/>
              <a:gd name="T82" fmla="*/ 815429 w 10000"/>
              <a:gd name="T83" fmla="*/ 106822 h 8000"/>
              <a:gd name="T84" fmla="*/ 668931 w 10000"/>
              <a:gd name="T85" fmla="*/ 90038 h 8000"/>
              <a:gd name="T86" fmla="*/ 534539 w 10000"/>
              <a:gd name="T87" fmla="*/ 74195 h 8000"/>
              <a:gd name="T88" fmla="*/ 415282 w 10000"/>
              <a:gd name="T89" fmla="*/ 59136 h 8000"/>
              <a:gd name="T90" fmla="*/ 307526 w 10000"/>
              <a:gd name="T91" fmla="*/ 44862 h 8000"/>
              <a:gd name="T92" fmla="*/ 216721 w 10000"/>
              <a:gd name="T93" fmla="*/ 32941 h 8000"/>
              <a:gd name="T94" fmla="*/ 140445 w 10000"/>
              <a:gd name="T95" fmla="*/ 21647 h 8000"/>
              <a:gd name="T96" fmla="*/ 35717 w 10000"/>
              <a:gd name="T97" fmla="*/ 5490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7" name="TextBox 6"/>
          <p:cNvSpPr txBox="1">
            <a:spLocks noChangeArrowheads="1"/>
          </p:cNvSpPr>
          <p:nvPr/>
        </p:nvSpPr>
        <p:spPr bwMode="auto">
          <a:xfrm>
            <a:off x="12352338" y="3859213"/>
            <a:ext cx="185737" cy="368300"/>
          </a:xfrm>
          <a:prstGeom prst="rect">
            <a:avLst/>
          </a:prstGeom>
          <a:noFill/>
          <a:ln>
            <a:noFill/>
          </a:ln>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defRPr/>
            </a:pPr>
            <a:endParaRPr lang="en-US"/>
          </a:p>
        </p:txBody>
      </p:sp>
      <p:sp>
        <p:nvSpPr>
          <p:cNvPr id="8" name="Rectangle 7"/>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8578990" y="1278466"/>
            <a:ext cx="1441943" cy="4748591"/>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5" y="1278466"/>
            <a:ext cx="625765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p:txBody>
          <a:bodyPr/>
          <a:lstStyle>
            <a:lvl1pPr>
              <a:defRPr/>
            </a:lvl1pPr>
          </a:lstStyle>
          <a:p>
            <a:pPr>
              <a:defRPr/>
            </a:pPr>
            <a:fld id="{4713E10B-727E-4E18-B824-262F1A542968}" type="datetimeFigureOut">
              <a:rPr lang="en-US"/>
              <a:pPr>
                <a:defRPr/>
              </a:pPr>
              <a:t>2/3/16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6EE63B03-ED0A-4A47-B167-1C4CE72E43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5"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6" name="Rectangle 5"/>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73669"/>
            <a:ext cx="8827958" cy="7069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55255" y="2603500"/>
            <a:ext cx="8827958"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2E7449D-D7E8-4E60-825E-AA1C99FB2BB2}" type="datetimeFigureOut">
              <a:rPr lang="en-US"/>
              <a:pPr>
                <a:defRPr/>
              </a:pPr>
              <a:t>2/3/16</a:t>
            </a:fld>
            <a:endParaRPr lang="en-US"/>
          </a:p>
        </p:txBody>
      </p:sp>
      <p:sp>
        <p:nvSpPr>
          <p:cNvPr id="8" name="Footer Placeholder 4"/>
          <p:cNvSpPr>
            <a:spLocks noGrp="1"/>
          </p:cNvSpPr>
          <p:nvPr>
            <p:ph type="ftr" sz="quarter" idx="11"/>
          </p:nvPr>
        </p:nvSpPr>
        <p:spPr/>
        <p:txBody>
          <a:bodyPr/>
          <a:lstStyle>
            <a:lvl1pPr>
              <a:defRPr sz="1000" b="1"/>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E0CF6F-9443-49B1-BC56-81DE4F7687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5"/>
          <p:cNvSpPr>
            <a:spLocks/>
          </p:cNvSpPr>
          <p:nvPr/>
        </p:nvSpPr>
        <p:spPr bwMode="auto">
          <a:xfrm rot="16200000">
            <a:off x="3788569" y="2801144"/>
            <a:ext cx="6054725" cy="1255713"/>
          </a:xfrm>
          <a:custGeom>
            <a:avLst/>
            <a:gdLst>
              <a:gd name="T0" fmla="*/ 0 w 10000"/>
              <a:gd name="T1" fmla="*/ 0 h 8000"/>
              <a:gd name="T2" fmla="*/ 0 w 10000"/>
              <a:gd name="T3" fmla="*/ 1250179 h 8000"/>
              <a:gd name="T4" fmla="*/ 6053670 w 10000"/>
              <a:gd name="T5" fmla="*/ 1254885 h 8000"/>
              <a:gd name="T6" fmla="*/ 6053670 w 10000"/>
              <a:gd name="T7" fmla="*/ 1098 h 8000"/>
              <a:gd name="T8" fmla="*/ 6053670 w 10000"/>
              <a:gd name="T9" fmla="*/ 1098 h 8000"/>
              <a:gd name="T10" fmla="*/ 5916252 w 10000"/>
              <a:gd name="T11" fmla="*/ 24470 h 8000"/>
              <a:gd name="T12" fmla="*/ 5779439 w 10000"/>
              <a:gd name="T13" fmla="*/ 46744 h 8000"/>
              <a:gd name="T14" fmla="*/ 5642020 w 10000"/>
              <a:gd name="T15" fmla="*/ 68548 h 8000"/>
              <a:gd name="T16" fmla="*/ 5503997 w 10000"/>
              <a:gd name="T17" fmla="*/ 87215 h 8000"/>
              <a:gd name="T18" fmla="*/ 5366578 w 10000"/>
              <a:gd name="T19" fmla="*/ 106038 h 8000"/>
              <a:gd name="T20" fmla="*/ 5228555 w 10000"/>
              <a:gd name="T21" fmla="*/ 123606 h 8000"/>
              <a:gd name="T22" fmla="*/ 5092347 w 10000"/>
              <a:gd name="T23" fmla="*/ 138665 h 8000"/>
              <a:gd name="T24" fmla="*/ 4954324 w 10000"/>
              <a:gd name="T25" fmla="*/ 152939 h 8000"/>
              <a:gd name="T26" fmla="*/ 4816905 w 10000"/>
              <a:gd name="T27" fmla="*/ 165959 h 8000"/>
              <a:gd name="T28" fmla="*/ 4681908 w 10000"/>
              <a:gd name="T29" fmla="*/ 177253 h 8000"/>
              <a:gd name="T30" fmla="*/ 4545095 w 10000"/>
              <a:gd name="T31" fmla="*/ 188546 h 8000"/>
              <a:gd name="T32" fmla="*/ 4410099 w 10000"/>
              <a:gd name="T33" fmla="*/ 197958 h 8000"/>
              <a:gd name="T34" fmla="*/ 4275102 w 10000"/>
              <a:gd name="T35" fmla="*/ 205331 h 8000"/>
              <a:gd name="T36" fmla="*/ 4140710 w 10000"/>
              <a:gd name="T37" fmla="*/ 213017 h 8000"/>
              <a:gd name="T38" fmla="*/ 4007530 w 10000"/>
              <a:gd name="T39" fmla="*/ 219448 h 8000"/>
              <a:gd name="T40" fmla="*/ 3875560 w 10000"/>
              <a:gd name="T41" fmla="*/ 223997 h 8000"/>
              <a:gd name="T42" fmla="*/ 3743590 w 10000"/>
              <a:gd name="T43" fmla="*/ 227918 h 8000"/>
              <a:gd name="T44" fmla="*/ 3612830 w 10000"/>
              <a:gd name="T45" fmla="*/ 231683 h 8000"/>
              <a:gd name="T46" fmla="*/ 3483887 w 10000"/>
              <a:gd name="T47" fmla="*/ 233409 h 8000"/>
              <a:gd name="T48" fmla="*/ 3354944 w 10000"/>
              <a:gd name="T49" fmla="*/ 235291 h 8000"/>
              <a:gd name="T50" fmla="*/ 3227817 w 10000"/>
              <a:gd name="T51" fmla="*/ 236232 h 8000"/>
              <a:gd name="T52" fmla="*/ 3101901 w 10000"/>
              <a:gd name="T53" fmla="*/ 235291 h 8000"/>
              <a:gd name="T54" fmla="*/ 2977195 w 10000"/>
              <a:gd name="T55" fmla="*/ 235291 h 8000"/>
              <a:gd name="T56" fmla="*/ 2853700 w 10000"/>
              <a:gd name="T57" fmla="*/ 233409 h 8000"/>
              <a:gd name="T58" fmla="*/ 2732627 w 10000"/>
              <a:gd name="T59" fmla="*/ 230585 h 8000"/>
              <a:gd name="T60" fmla="*/ 2612764 w 10000"/>
              <a:gd name="T61" fmla="*/ 227918 h 8000"/>
              <a:gd name="T62" fmla="*/ 2495323 w 10000"/>
              <a:gd name="T63" fmla="*/ 224938 h 8000"/>
              <a:gd name="T64" fmla="*/ 2378487 w 10000"/>
              <a:gd name="T65" fmla="*/ 220389 h 8000"/>
              <a:gd name="T66" fmla="*/ 2263467 w 10000"/>
              <a:gd name="T67" fmla="*/ 215526 h 8000"/>
              <a:gd name="T68" fmla="*/ 2150869 w 10000"/>
              <a:gd name="T69" fmla="*/ 211134 h 8000"/>
              <a:gd name="T70" fmla="*/ 1931121 w 10000"/>
              <a:gd name="T71" fmla="*/ 198742 h 8000"/>
              <a:gd name="T72" fmla="*/ 1720453 w 10000"/>
              <a:gd name="T73" fmla="*/ 185566 h 8000"/>
              <a:gd name="T74" fmla="*/ 1518260 w 10000"/>
              <a:gd name="T75" fmla="*/ 171762 h 8000"/>
              <a:gd name="T76" fmla="*/ 1326964 w 10000"/>
              <a:gd name="T77" fmla="*/ 156547 h 8000"/>
              <a:gd name="T78" fmla="*/ 1144144 w 10000"/>
              <a:gd name="T79" fmla="*/ 140704 h 8000"/>
              <a:gd name="T80" fmla="*/ 974641 w 10000"/>
              <a:gd name="T81" fmla="*/ 123606 h 8000"/>
              <a:gd name="T82" fmla="*/ 815429 w 10000"/>
              <a:gd name="T83" fmla="*/ 106822 h 8000"/>
              <a:gd name="T84" fmla="*/ 668931 w 10000"/>
              <a:gd name="T85" fmla="*/ 90038 h 8000"/>
              <a:gd name="T86" fmla="*/ 534539 w 10000"/>
              <a:gd name="T87" fmla="*/ 74195 h 8000"/>
              <a:gd name="T88" fmla="*/ 415282 w 10000"/>
              <a:gd name="T89" fmla="*/ 59136 h 8000"/>
              <a:gd name="T90" fmla="*/ 307526 w 10000"/>
              <a:gd name="T91" fmla="*/ 44862 h 8000"/>
              <a:gd name="T92" fmla="*/ 216721 w 10000"/>
              <a:gd name="T93" fmla="*/ 32941 h 8000"/>
              <a:gd name="T94" fmla="*/ 140445 w 10000"/>
              <a:gd name="T95" fmla="*/ 21647 h 8000"/>
              <a:gd name="T96" fmla="*/ 35717 w 10000"/>
              <a:gd name="T97" fmla="*/ 5490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5" name="Rectangle 4"/>
          <p:cNvSpPr/>
          <p:nvPr/>
        </p:nvSpPr>
        <p:spPr>
          <a:xfrm>
            <a:off x="7291388" y="401638"/>
            <a:ext cx="4479925" cy="6054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a:spLocks/>
          </p:cNvSpPr>
          <p:nvPr/>
        </p:nvSpPr>
        <p:spPr bwMode="auto">
          <a:xfrm rot="15922489">
            <a:off x="4700588" y="1825625"/>
            <a:ext cx="3298825" cy="441325"/>
          </a:xfrm>
          <a:custGeom>
            <a:avLst/>
            <a:gdLst>
              <a:gd name="T0" fmla="*/ 28045 w 10000"/>
              <a:gd name="T1" fmla="*/ 211059 h 5291"/>
              <a:gd name="T2" fmla="*/ 3285549 w 10000"/>
              <a:gd name="T3" fmla="*/ 441039 h 5291"/>
              <a:gd name="T4" fmla="*/ 3299407 w 10000"/>
              <a:gd name="T5" fmla="*/ 0 h 5291"/>
              <a:gd name="T6" fmla="*/ 3299407 w 10000"/>
              <a:gd name="T7" fmla="*/ 0 h 5291"/>
              <a:gd name="T8" fmla="*/ 3189537 w 10000"/>
              <a:gd name="T9" fmla="*/ 17005 h 5291"/>
              <a:gd name="T10" fmla="*/ 3079666 w 10000"/>
              <a:gd name="T11" fmla="*/ 33343 h 5291"/>
              <a:gd name="T12" fmla="*/ 2969796 w 10000"/>
              <a:gd name="T13" fmla="*/ 49180 h 5291"/>
              <a:gd name="T14" fmla="*/ 2859596 w 10000"/>
              <a:gd name="T15" fmla="*/ 62767 h 5291"/>
              <a:gd name="T16" fmla="*/ 2749396 w 10000"/>
              <a:gd name="T17" fmla="*/ 76438 h 5291"/>
              <a:gd name="T18" fmla="*/ 2639196 w 10000"/>
              <a:gd name="T19" fmla="*/ 89275 h 5291"/>
              <a:gd name="T20" fmla="*/ 2530315 w 10000"/>
              <a:gd name="T21" fmla="*/ 100194 h 5291"/>
              <a:gd name="T22" fmla="*/ 2419455 w 10000"/>
              <a:gd name="T23" fmla="*/ 110447 h 5291"/>
              <a:gd name="T24" fmla="*/ 2309585 w 10000"/>
              <a:gd name="T25" fmla="*/ 120033 h 5291"/>
              <a:gd name="T26" fmla="*/ 2201694 w 10000"/>
              <a:gd name="T27" fmla="*/ 128202 h 5291"/>
              <a:gd name="T28" fmla="*/ 2091824 w 10000"/>
              <a:gd name="T29" fmla="*/ 136371 h 5291"/>
              <a:gd name="T30" fmla="*/ 1983933 w 10000"/>
              <a:gd name="T31" fmla="*/ 143290 h 5291"/>
              <a:gd name="T32" fmla="*/ 1876043 w 10000"/>
              <a:gd name="T33" fmla="*/ 148708 h 5291"/>
              <a:gd name="T34" fmla="*/ 1768152 w 10000"/>
              <a:gd name="T35" fmla="*/ 154209 h 5291"/>
              <a:gd name="T36" fmla="*/ 1661581 w 10000"/>
              <a:gd name="T37" fmla="*/ 158877 h 5291"/>
              <a:gd name="T38" fmla="*/ 1556330 w 10000"/>
              <a:gd name="T39" fmla="*/ 162378 h 5291"/>
              <a:gd name="T40" fmla="*/ 1450419 w 10000"/>
              <a:gd name="T41" fmla="*/ 165046 h 5291"/>
              <a:gd name="T42" fmla="*/ 1345828 w 10000"/>
              <a:gd name="T43" fmla="*/ 167797 h 5291"/>
              <a:gd name="T44" fmla="*/ 1242557 w 10000"/>
              <a:gd name="T45" fmla="*/ 169130 h 5291"/>
              <a:gd name="T46" fmla="*/ 1139615 w 10000"/>
              <a:gd name="T47" fmla="*/ 170547 h 5291"/>
              <a:gd name="T48" fmla="*/ 1037664 w 10000"/>
              <a:gd name="T49" fmla="*/ 171131 h 5291"/>
              <a:gd name="T50" fmla="*/ 936702 w 10000"/>
              <a:gd name="T51" fmla="*/ 170547 h 5291"/>
              <a:gd name="T52" fmla="*/ 837060 w 10000"/>
              <a:gd name="T53" fmla="*/ 170547 h 5291"/>
              <a:gd name="T54" fmla="*/ 738407 w 10000"/>
              <a:gd name="T55" fmla="*/ 169130 h 5291"/>
              <a:gd name="T56" fmla="*/ 641075 w 10000"/>
              <a:gd name="T57" fmla="*/ 167046 h 5291"/>
              <a:gd name="T58" fmla="*/ 545392 w 10000"/>
              <a:gd name="T59" fmla="*/ 165046 h 5291"/>
              <a:gd name="T60" fmla="*/ 451359 w 10000"/>
              <a:gd name="T61" fmla="*/ 162962 h 5291"/>
              <a:gd name="T62" fmla="*/ 357986 w 10000"/>
              <a:gd name="T63" fmla="*/ 159628 h 5291"/>
              <a:gd name="T64" fmla="*/ 265932 w 10000"/>
              <a:gd name="T65" fmla="*/ 156127 h 5291"/>
              <a:gd name="T66" fmla="*/ 175858 w 10000"/>
              <a:gd name="T67" fmla="*/ 152792 h 5291"/>
              <a:gd name="T68" fmla="*/ 0 w 10000"/>
              <a:gd name="T69" fmla="*/ 143873 h 5291"/>
              <a:gd name="T70" fmla="*/ 28045 w 10000"/>
              <a:gd name="T71" fmla="*/ 2110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7" name="Rectangle 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7" y="2679192"/>
            <a:ext cx="4344531" cy="2286000"/>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6372" y="2679192"/>
            <a:ext cx="3759163" cy="2286000"/>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DFEA97DB-046F-4827-A85B-F17528687C6B}" type="datetimeFigureOut">
              <a:rPr lang="en-US"/>
              <a:pPr>
                <a:defRPr/>
              </a:pPr>
              <a:t>2/3/16</a:t>
            </a:fld>
            <a:endParaRPr lang="en-US"/>
          </a:p>
        </p:txBody>
      </p:sp>
      <p:sp>
        <p:nvSpPr>
          <p:cNvPr id="9" name="Footer Placeholder 4"/>
          <p:cNvSpPr>
            <a:spLocks noGrp="1"/>
          </p:cNvSpPr>
          <p:nvPr>
            <p:ph type="ftr" sz="quarter" idx="11"/>
          </p:nvPr>
        </p:nvSpPr>
        <p:spPr/>
        <p:txBody>
          <a:bodyPr/>
          <a:lstStyle>
            <a:lvl1pPr>
              <a:defRPr sz="1000" b="1"/>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33BFB10-7BEA-48E5-BD56-6BC973E833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6"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7" name="Rectangle 6"/>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4" y="969264"/>
            <a:ext cx="8827958" cy="70408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5" y="2603501"/>
            <a:ext cx="4829290" cy="3416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0393" y="2603500"/>
            <a:ext cx="4829290" cy="34163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p:txBody>
          <a:bodyPr/>
          <a:lstStyle>
            <a:lvl1pPr>
              <a:defRPr/>
            </a:lvl1pPr>
          </a:lstStyle>
          <a:p>
            <a:pPr>
              <a:defRPr/>
            </a:pPr>
            <a:fld id="{7A03209E-DA58-4B33-9C7F-CE11642B5F97}" type="datetimeFigureOut">
              <a:rPr lang="en-US"/>
              <a:pPr>
                <a:defRPr/>
              </a:pPr>
              <a:t>2/3/16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0142FF1-91BE-4B62-99C1-9689B15F0F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8"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9" name="Rectangle 8"/>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5" y="969264"/>
            <a:ext cx="8827958" cy="70408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5" y="2606040"/>
            <a:ext cx="48292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198448"/>
            <a:ext cx="4829290" cy="2843784"/>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0393" y="2606040"/>
            <a:ext cx="48292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0328" y="3187922"/>
            <a:ext cx="4826417" cy="285431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CB779823-C0BB-4A79-9393-CD1B82ADC759}" type="datetimeFigureOut">
              <a:rPr lang="en-US"/>
              <a:pPr>
                <a:defRPr/>
              </a:pPr>
              <a:t>2/3/16</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0624D4F4-0B56-4C6E-BEE7-8A67D2345D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p:nvSpPr>
        <p:spPr bwMode="auto">
          <a:xfrm>
            <a:off x="460375" y="1866900"/>
            <a:ext cx="11279188" cy="4533900"/>
          </a:xfrm>
          <a:custGeom>
            <a:avLst/>
            <a:gdLst>
              <a:gd name="T0" fmla="*/ 0 w 7104"/>
              <a:gd name="T1" fmla="*/ 0 h 2856"/>
              <a:gd name="T2" fmla="*/ 0 w 7104"/>
              <a:gd name="T3" fmla="*/ 4533900 h 2856"/>
              <a:gd name="T4" fmla="*/ 11280538 w 7104"/>
              <a:gd name="T5" fmla="*/ 4533900 h 2856"/>
              <a:gd name="T6" fmla="*/ 11280538 w 7104"/>
              <a:gd name="T7" fmla="*/ 1588 h 2856"/>
              <a:gd name="T8" fmla="*/ 11280538 w 7104"/>
              <a:gd name="T9" fmla="*/ 1588 h 2856"/>
              <a:gd name="T10" fmla="*/ 11024884 w 7104"/>
              <a:gd name="T11" fmla="*/ 41275 h 2856"/>
              <a:gd name="T12" fmla="*/ 10769230 w 7104"/>
              <a:gd name="T13" fmla="*/ 79375 h 2856"/>
              <a:gd name="T14" fmla="*/ 10513576 w 7104"/>
              <a:gd name="T15" fmla="*/ 115888 h 2856"/>
              <a:gd name="T16" fmla="*/ 10256334 w 7104"/>
              <a:gd name="T17" fmla="*/ 147638 h 2856"/>
              <a:gd name="T18" fmla="*/ 10000680 w 7104"/>
              <a:gd name="T19" fmla="*/ 179388 h 2856"/>
              <a:gd name="T20" fmla="*/ 9743438 w 7104"/>
              <a:gd name="T21" fmla="*/ 209550 h 2856"/>
              <a:gd name="T22" fmla="*/ 9489371 w 7104"/>
              <a:gd name="T23" fmla="*/ 234950 h 2856"/>
              <a:gd name="T24" fmla="*/ 9232129 w 7104"/>
              <a:gd name="T25" fmla="*/ 258763 h 2856"/>
              <a:gd name="T26" fmla="*/ 8976475 w 7104"/>
              <a:gd name="T27" fmla="*/ 280988 h 2856"/>
              <a:gd name="T28" fmla="*/ 8723997 w 7104"/>
              <a:gd name="T29" fmla="*/ 300038 h 2856"/>
              <a:gd name="T30" fmla="*/ 8469931 w 7104"/>
              <a:gd name="T31" fmla="*/ 319088 h 2856"/>
              <a:gd name="T32" fmla="*/ 8217453 w 7104"/>
              <a:gd name="T33" fmla="*/ 334963 h 2856"/>
              <a:gd name="T34" fmla="*/ 7966562 w 7104"/>
              <a:gd name="T35" fmla="*/ 347663 h 2856"/>
              <a:gd name="T36" fmla="*/ 7715672 w 7104"/>
              <a:gd name="T37" fmla="*/ 360363 h 2856"/>
              <a:gd name="T38" fmla="*/ 7467958 w 7104"/>
              <a:gd name="T39" fmla="*/ 371475 h 2856"/>
              <a:gd name="T40" fmla="*/ 7221831 w 7104"/>
              <a:gd name="T41" fmla="*/ 379413 h 2856"/>
              <a:gd name="T42" fmla="*/ 6975704 w 7104"/>
              <a:gd name="T43" fmla="*/ 385763 h 2856"/>
              <a:gd name="T44" fmla="*/ 6732754 w 7104"/>
              <a:gd name="T45" fmla="*/ 392113 h 2856"/>
              <a:gd name="T46" fmla="*/ 6491391 w 7104"/>
              <a:gd name="T47" fmla="*/ 395288 h 2856"/>
              <a:gd name="T48" fmla="*/ 6251616 w 7104"/>
              <a:gd name="T49" fmla="*/ 398463 h 2856"/>
              <a:gd name="T50" fmla="*/ 6015017 w 7104"/>
              <a:gd name="T51" fmla="*/ 400050 h 2856"/>
              <a:gd name="T52" fmla="*/ 5780005 w 7104"/>
              <a:gd name="T53" fmla="*/ 398463 h 2856"/>
              <a:gd name="T54" fmla="*/ 5548170 w 7104"/>
              <a:gd name="T55" fmla="*/ 398463 h 2856"/>
              <a:gd name="T56" fmla="*/ 5317923 w 7104"/>
              <a:gd name="T57" fmla="*/ 395288 h 2856"/>
              <a:gd name="T58" fmla="*/ 5092439 w 7104"/>
              <a:gd name="T59" fmla="*/ 390525 h 2856"/>
              <a:gd name="T60" fmla="*/ 4868543 w 7104"/>
              <a:gd name="T61" fmla="*/ 385763 h 2856"/>
              <a:gd name="T62" fmla="*/ 4649411 w 7104"/>
              <a:gd name="T63" fmla="*/ 381000 h 2856"/>
              <a:gd name="T64" fmla="*/ 4431867 w 7104"/>
              <a:gd name="T65" fmla="*/ 373063 h 2856"/>
              <a:gd name="T66" fmla="*/ 4217498 w 7104"/>
              <a:gd name="T67" fmla="*/ 365125 h 2856"/>
              <a:gd name="T68" fmla="*/ 4007894 w 7104"/>
              <a:gd name="T69" fmla="*/ 357188 h 2856"/>
              <a:gd name="T70" fmla="*/ 3598212 w 7104"/>
              <a:gd name="T71" fmla="*/ 336550 h 2856"/>
              <a:gd name="T72" fmla="*/ 3205997 w 7104"/>
              <a:gd name="T73" fmla="*/ 314325 h 2856"/>
              <a:gd name="T74" fmla="*/ 2829662 w 7104"/>
              <a:gd name="T75" fmla="*/ 290513 h 2856"/>
              <a:gd name="T76" fmla="*/ 2472381 w 7104"/>
              <a:gd name="T77" fmla="*/ 265113 h 2856"/>
              <a:gd name="T78" fmla="*/ 2132568 w 7104"/>
              <a:gd name="T79" fmla="*/ 238125 h 2856"/>
              <a:gd name="T80" fmla="*/ 1816573 w 7104"/>
              <a:gd name="T81" fmla="*/ 209550 h 2856"/>
              <a:gd name="T82" fmla="*/ 1519633 w 7104"/>
              <a:gd name="T83" fmla="*/ 180975 h 2856"/>
              <a:gd name="T84" fmla="*/ 1246512 w 7104"/>
              <a:gd name="T85" fmla="*/ 152400 h 2856"/>
              <a:gd name="T86" fmla="*/ 995622 w 7104"/>
              <a:gd name="T87" fmla="*/ 125413 h 2856"/>
              <a:gd name="T88" fmla="*/ 773314 w 7104"/>
              <a:gd name="T89" fmla="*/ 100013 h 2856"/>
              <a:gd name="T90" fmla="*/ 573237 w 7104"/>
              <a:gd name="T91" fmla="*/ 76200 h 2856"/>
              <a:gd name="T92" fmla="*/ 403330 w 7104"/>
              <a:gd name="T93" fmla="*/ 55563 h 2856"/>
              <a:gd name="T94" fmla="*/ 262006 w 7104"/>
              <a:gd name="T95" fmla="*/ 36513 h 2856"/>
              <a:gd name="T96" fmla="*/ 66692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tx1"/>
          </a:solidFill>
          <a:ln>
            <a:noFill/>
          </a:ln>
          <a:extLst/>
        </p:spPr>
        <p:txBody>
          <a:bodyPr/>
          <a:lstStyle/>
          <a:p>
            <a:pPr eaLnBrk="0" hangingPunct="0">
              <a:defRPr/>
            </a:pPr>
            <a:endParaRPr lang="en-US"/>
          </a:p>
        </p:txBody>
      </p:sp>
      <p:sp>
        <p:nvSpPr>
          <p:cNvPr id="4" name="Freeform 5"/>
          <p:cNvSpPr>
            <a:spLocks/>
          </p:cNvSpPr>
          <p:nvPr/>
        </p:nvSpPr>
        <p:spPr bwMode="auto">
          <a:xfrm rot="21010068">
            <a:off x="8493125" y="1797050"/>
            <a:ext cx="3300413" cy="441325"/>
          </a:xfrm>
          <a:custGeom>
            <a:avLst/>
            <a:gdLst>
              <a:gd name="T0" fmla="*/ 28052 w 10000"/>
              <a:gd name="T1" fmla="*/ 211004 h 5291"/>
              <a:gd name="T2" fmla="*/ 3286405 w 10000"/>
              <a:gd name="T3" fmla="*/ 440924 h 5291"/>
              <a:gd name="T4" fmla="*/ 3300266 w 10000"/>
              <a:gd name="T5" fmla="*/ 0 h 5291"/>
              <a:gd name="T6" fmla="*/ 3300266 w 10000"/>
              <a:gd name="T7" fmla="*/ 0 h 5291"/>
              <a:gd name="T8" fmla="*/ 3190367 w 10000"/>
              <a:gd name="T9" fmla="*/ 17000 h 5291"/>
              <a:gd name="T10" fmla="*/ 3080468 w 10000"/>
              <a:gd name="T11" fmla="*/ 33334 h 5291"/>
              <a:gd name="T12" fmla="*/ 2970569 w 10000"/>
              <a:gd name="T13" fmla="*/ 49167 h 5291"/>
              <a:gd name="T14" fmla="*/ 2860341 w 10000"/>
              <a:gd name="T15" fmla="*/ 62751 h 5291"/>
              <a:gd name="T16" fmla="*/ 2750112 w 10000"/>
              <a:gd name="T17" fmla="*/ 76418 h 5291"/>
              <a:gd name="T18" fmla="*/ 2639883 w 10000"/>
              <a:gd name="T19" fmla="*/ 89251 h 5291"/>
              <a:gd name="T20" fmla="*/ 2530974 w 10000"/>
              <a:gd name="T21" fmla="*/ 100168 h 5291"/>
              <a:gd name="T22" fmla="*/ 2420085 w 10000"/>
              <a:gd name="T23" fmla="*/ 110419 h 5291"/>
              <a:gd name="T24" fmla="*/ 2310186 w 10000"/>
              <a:gd name="T25" fmla="*/ 120002 h 5291"/>
              <a:gd name="T26" fmla="*/ 2202268 w 10000"/>
              <a:gd name="T27" fmla="*/ 128169 h 5291"/>
              <a:gd name="T28" fmla="*/ 2092369 w 10000"/>
              <a:gd name="T29" fmla="*/ 136336 h 5291"/>
              <a:gd name="T30" fmla="*/ 1984450 w 10000"/>
              <a:gd name="T31" fmla="*/ 143252 h 5291"/>
              <a:gd name="T32" fmla="*/ 1876531 w 10000"/>
              <a:gd name="T33" fmla="*/ 148669 h 5291"/>
              <a:gd name="T34" fmla="*/ 1768613 w 10000"/>
              <a:gd name="T35" fmla="*/ 154169 h 5291"/>
              <a:gd name="T36" fmla="*/ 1662014 w 10000"/>
              <a:gd name="T37" fmla="*/ 158836 h 5291"/>
              <a:gd name="T38" fmla="*/ 1556735 w 10000"/>
              <a:gd name="T39" fmla="*/ 162336 h 5291"/>
              <a:gd name="T40" fmla="*/ 1450797 w 10000"/>
              <a:gd name="T41" fmla="*/ 165003 h 5291"/>
              <a:gd name="T42" fmla="*/ 1346179 w 10000"/>
              <a:gd name="T43" fmla="*/ 167753 h 5291"/>
              <a:gd name="T44" fmla="*/ 1242880 w 10000"/>
              <a:gd name="T45" fmla="*/ 169086 h 5291"/>
              <a:gd name="T46" fmla="*/ 1139912 w 10000"/>
              <a:gd name="T47" fmla="*/ 170503 h 5291"/>
              <a:gd name="T48" fmla="*/ 1037934 w 10000"/>
              <a:gd name="T49" fmla="*/ 171086 h 5291"/>
              <a:gd name="T50" fmla="*/ 936946 w 10000"/>
              <a:gd name="T51" fmla="*/ 170503 h 5291"/>
              <a:gd name="T52" fmla="*/ 837277 w 10000"/>
              <a:gd name="T53" fmla="*/ 170503 h 5291"/>
              <a:gd name="T54" fmla="*/ 738600 w 10000"/>
              <a:gd name="T55" fmla="*/ 169086 h 5291"/>
              <a:gd name="T56" fmla="*/ 641242 w 10000"/>
              <a:gd name="T57" fmla="*/ 167003 h 5291"/>
              <a:gd name="T58" fmla="*/ 545534 w 10000"/>
              <a:gd name="T59" fmla="*/ 165003 h 5291"/>
              <a:gd name="T60" fmla="*/ 451476 w 10000"/>
              <a:gd name="T61" fmla="*/ 162919 h 5291"/>
              <a:gd name="T62" fmla="*/ 358079 w 10000"/>
              <a:gd name="T63" fmla="*/ 159586 h 5291"/>
              <a:gd name="T64" fmla="*/ 266001 w 10000"/>
              <a:gd name="T65" fmla="*/ 156086 h 5291"/>
              <a:gd name="T66" fmla="*/ 175904 w 10000"/>
              <a:gd name="T67" fmla="*/ 152753 h 5291"/>
              <a:gd name="T68" fmla="*/ 0 w 10000"/>
              <a:gd name="T69" fmla="*/ 143836 h 5291"/>
              <a:gd name="T70" fmla="*/ 28052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5" name="Rectangle 4"/>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2445" y="969264"/>
            <a:ext cx="8827958" cy="704088"/>
          </a:xfrm>
        </p:spPr>
        <p:txBody>
          <a:body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8CB00813-C37F-4E87-A200-62488257C5CC}" type="datetimeFigureOut">
              <a:rPr lang="en-US"/>
              <a:pPr>
                <a:defRPr/>
              </a:pPr>
              <a:t>2/3/16</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B7625C83-2E56-4D68-B5A0-01EC8B7BA4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449263" y="449263"/>
            <a:ext cx="11288712" cy="59515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0E1A1AE6-9772-43C8-BF04-CE385F934803}" type="datetimeFigureOut">
              <a:rPr lang="en-US"/>
              <a:pPr>
                <a:defRPr/>
              </a:pPr>
              <a:t>2/3/16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299CF2D-9B85-4358-BFF9-146684BE40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401638"/>
            <a:ext cx="6056313" cy="6054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a:spLocks/>
          </p:cNvSpPr>
          <p:nvPr/>
        </p:nvSpPr>
        <p:spPr bwMode="auto">
          <a:xfrm rot="16200000">
            <a:off x="2230438" y="2801938"/>
            <a:ext cx="6054725" cy="1254125"/>
          </a:xfrm>
          <a:custGeom>
            <a:avLst/>
            <a:gdLst>
              <a:gd name="T0" fmla="*/ 0 w 10000"/>
              <a:gd name="T1" fmla="*/ 0 h 8000"/>
              <a:gd name="T2" fmla="*/ 0 w 10000"/>
              <a:gd name="T3" fmla="*/ 1250179 h 8000"/>
              <a:gd name="T4" fmla="*/ 6053670 w 10000"/>
              <a:gd name="T5" fmla="*/ 1254885 h 8000"/>
              <a:gd name="T6" fmla="*/ 6053670 w 10000"/>
              <a:gd name="T7" fmla="*/ 1098 h 8000"/>
              <a:gd name="T8" fmla="*/ 6053670 w 10000"/>
              <a:gd name="T9" fmla="*/ 1098 h 8000"/>
              <a:gd name="T10" fmla="*/ 5916252 w 10000"/>
              <a:gd name="T11" fmla="*/ 24470 h 8000"/>
              <a:gd name="T12" fmla="*/ 5779439 w 10000"/>
              <a:gd name="T13" fmla="*/ 46744 h 8000"/>
              <a:gd name="T14" fmla="*/ 5642020 w 10000"/>
              <a:gd name="T15" fmla="*/ 68548 h 8000"/>
              <a:gd name="T16" fmla="*/ 5503997 w 10000"/>
              <a:gd name="T17" fmla="*/ 87215 h 8000"/>
              <a:gd name="T18" fmla="*/ 5366578 w 10000"/>
              <a:gd name="T19" fmla="*/ 106038 h 8000"/>
              <a:gd name="T20" fmla="*/ 5228555 w 10000"/>
              <a:gd name="T21" fmla="*/ 123606 h 8000"/>
              <a:gd name="T22" fmla="*/ 5092347 w 10000"/>
              <a:gd name="T23" fmla="*/ 138665 h 8000"/>
              <a:gd name="T24" fmla="*/ 4954324 w 10000"/>
              <a:gd name="T25" fmla="*/ 152939 h 8000"/>
              <a:gd name="T26" fmla="*/ 4816905 w 10000"/>
              <a:gd name="T27" fmla="*/ 165959 h 8000"/>
              <a:gd name="T28" fmla="*/ 4681908 w 10000"/>
              <a:gd name="T29" fmla="*/ 177253 h 8000"/>
              <a:gd name="T30" fmla="*/ 4545095 w 10000"/>
              <a:gd name="T31" fmla="*/ 188546 h 8000"/>
              <a:gd name="T32" fmla="*/ 4410099 w 10000"/>
              <a:gd name="T33" fmla="*/ 197958 h 8000"/>
              <a:gd name="T34" fmla="*/ 4275102 w 10000"/>
              <a:gd name="T35" fmla="*/ 205331 h 8000"/>
              <a:gd name="T36" fmla="*/ 4140710 w 10000"/>
              <a:gd name="T37" fmla="*/ 213017 h 8000"/>
              <a:gd name="T38" fmla="*/ 4007530 w 10000"/>
              <a:gd name="T39" fmla="*/ 219448 h 8000"/>
              <a:gd name="T40" fmla="*/ 3875560 w 10000"/>
              <a:gd name="T41" fmla="*/ 223997 h 8000"/>
              <a:gd name="T42" fmla="*/ 3743590 w 10000"/>
              <a:gd name="T43" fmla="*/ 227918 h 8000"/>
              <a:gd name="T44" fmla="*/ 3612830 w 10000"/>
              <a:gd name="T45" fmla="*/ 231683 h 8000"/>
              <a:gd name="T46" fmla="*/ 3483887 w 10000"/>
              <a:gd name="T47" fmla="*/ 233409 h 8000"/>
              <a:gd name="T48" fmla="*/ 3354944 w 10000"/>
              <a:gd name="T49" fmla="*/ 235291 h 8000"/>
              <a:gd name="T50" fmla="*/ 3227817 w 10000"/>
              <a:gd name="T51" fmla="*/ 236232 h 8000"/>
              <a:gd name="T52" fmla="*/ 3101901 w 10000"/>
              <a:gd name="T53" fmla="*/ 235291 h 8000"/>
              <a:gd name="T54" fmla="*/ 2977195 w 10000"/>
              <a:gd name="T55" fmla="*/ 235291 h 8000"/>
              <a:gd name="T56" fmla="*/ 2853700 w 10000"/>
              <a:gd name="T57" fmla="*/ 233409 h 8000"/>
              <a:gd name="T58" fmla="*/ 2732627 w 10000"/>
              <a:gd name="T59" fmla="*/ 230585 h 8000"/>
              <a:gd name="T60" fmla="*/ 2612764 w 10000"/>
              <a:gd name="T61" fmla="*/ 227918 h 8000"/>
              <a:gd name="T62" fmla="*/ 2495323 w 10000"/>
              <a:gd name="T63" fmla="*/ 224938 h 8000"/>
              <a:gd name="T64" fmla="*/ 2378487 w 10000"/>
              <a:gd name="T65" fmla="*/ 220389 h 8000"/>
              <a:gd name="T66" fmla="*/ 2263467 w 10000"/>
              <a:gd name="T67" fmla="*/ 215526 h 8000"/>
              <a:gd name="T68" fmla="*/ 2150869 w 10000"/>
              <a:gd name="T69" fmla="*/ 211134 h 8000"/>
              <a:gd name="T70" fmla="*/ 1931121 w 10000"/>
              <a:gd name="T71" fmla="*/ 198742 h 8000"/>
              <a:gd name="T72" fmla="*/ 1720453 w 10000"/>
              <a:gd name="T73" fmla="*/ 185566 h 8000"/>
              <a:gd name="T74" fmla="*/ 1518260 w 10000"/>
              <a:gd name="T75" fmla="*/ 171762 h 8000"/>
              <a:gd name="T76" fmla="*/ 1326964 w 10000"/>
              <a:gd name="T77" fmla="*/ 156547 h 8000"/>
              <a:gd name="T78" fmla="*/ 1144144 w 10000"/>
              <a:gd name="T79" fmla="*/ 140704 h 8000"/>
              <a:gd name="T80" fmla="*/ 974641 w 10000"/>
              <a:gd name="T81" fmla="*/ 123606 h 8000"/>
              <a:gd name="T82" fmla="*/ 815429 w 10000"/>
              <a:gd name="T83" fmla="*/ 106822 h 8000"/>
              <a:gd name="T84" fmla="*/ 668931 w 10000"/>
              <a:gd name="T85" fmla="*/ 90038 h 8000"/>
              <a:gd name="T86" fmla="*/ 534539 w 10000"/>
              <a:gd name="T87" fmla="*/ 74195 h 8000"/>
              <a:gd name="T88" fmla="*/ 415282 w 10000"/>
              <a:gd name="T89" fmla="*/ 59136 h 8000"/>
              <a:gd name="T90" fmla="*/ 307526 w 10000"/>
              <a:gd name="T91" fmla="*/ 44862 h 8000"/>
              <a:gd name="T92" fmla="*/ 216721 w 10000"/>
              <a:gd name="T93" fmla="*/ 32941 h 8000"/>
              <a:gd name="T94" fmla="*/ 140445 w 10000"/>
              <a:gd name="T95" fmla="*/ 21647 h 8000"/>
              <a:gd name="T96" fmla="*/ 35717 w 10000"/>
              <a:gd name="T97" fmla="*/ 5490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7" name="Freeform 5"/>
          <p:cNvSpPr>
            <a:spLocks/>
          </p:cNvSpPr>
          <p:nvPr/>
        </p:nvSpPr>
        <p:spPr bwMode="auto">
          <a:xfrm rot="15922489">
            <a:off x="3141663" y="1825625"/>
            <a:ext cx="3298825" cy="441325"/>
          </a:xfrm>
          <a:custGeom>
            <a:avLst/>
            <a:gdLst>
              <a:gd name="T0" fmla="*/ 28045 w 10000"/>
              <a:gd name="T1" fmla="*/ 211059 h 5291"/>
              <a:gd name="T2" fmla="*/ 3285549 w 10000"/>
              <a:gd name="T3" fmla="*/ 441039 h 5291"/>
              <a:gd name="T4" fmla="*/ 3299407 w 10000"/>
              <a:gd name="T5" fmla="*/ 0 h 5291"/>
              <a:gd name="T6" fmla="*/ 3299407 w 10000"/>
              <a:gd name="T7" fmla="*/ 0 h 5291"/>
              <a:gd name="T8" fmla="*/ 3189537 w 10000"/>
              <a:gd name="T9" fmla="*/ 17005 h 5291"/>
              <a:gd name="T10" fmla="*/ 3079666 w 10000"/>
              <a:gd name="T11" fmla="*/ 33343 h 5291"/>
              <a:gd name="T12" fmla="*/ 2969796 w 10000"/>
              <a:gd name="T13" fmla="*/ 49180 h 5291"/>
              <a:gd name="T14" fmla="*/ 2859596 w 10000"/>
              <a:gd name="T15" fmla="*/ 62767 h 5291"/>
              <a:gd name="T16" fmla="*/ 2749396 w 10000"/>
              <a:gd name="T17" fmla="*/ 76438 h 5291"/>
              <a:gd name="T18" fmla="*/ 2639196 w 10000"/>
              <a:gd name="T19" fmla="*/ 89275 h 5291"/>
              <a:gd name="T20" fmla="*/ 2530315 w 10000"/>
              <a:gd name="T21" fmla="*/ 100194 h 5291"/>
              <a:gd name="T22" fmla="*/ 2419455 w 10000"/>
              <a:gd name="T23" fmla="*/ 110447 h 5291"/>
              <a:gd name="T24" fmla="*/ 2309585 w 10000"/>
              <a:gd name="T25" fmla="*/ 120033 h 5291"/>
              <a:gd name="T26" fmla="*/ 2201694 w 10000"/>
              <a:gd name="T27" fmla="*/ 128202 h 5291"/>
              <a:gd name="T28" fmla="*/ 2091824 w 10000"/>
              <a:gd name="T29" fmla="*/ 136371 h 5291"/>
              <a:gd name="T30" fmla="*/ 1983933 w 10000"/>
              <a:gd name="T31" fmla="*/ 143290 h 5291"/>
              <a:gd name="T32" fmla="*/ 1876043 w 10000"/>
              <a:gd name="T33" fmla="*/ 148708 h 5291"/>
              <a:gd name="T34" fmla="*/ 1768152 w 10000"/>
              <a:gd name="T35" fmla="*/ 154209 h 5291"/>
              <a:gd name="T36" fmla="*/ 1661581 w 10000"/>
              <a:gd name="T37" fmla="*/ 158877 h 5291"/>
              <a:gd name="T38" fmla="*/ 1556330 w 10000"/>
              <a:gd name="T39" fmla="*/ 162378 h 5291"/>
              <a:gd name="T40" fmla="*/ 1450419 w 10000"/>
              <a:gd name="T41" fmla="*/ 165046 h 5291"/>
              <a:gd name="T42" fmla="*/ 1345828 w 10000"/>
              <a:gd name="T43" fmla="*/ 167797 h 5291"/>
              <a:gd name="T44" fmla="*/ 1242557 w 10000"/>
              <a:gd name="T45" fmla="*/ 169130 h 5291"/>
              <a:gd name="T46" fmla="*/ 1139615 w 10000"/>
              <a:gd name="T47" fmla="*/ 170547 h 5291"/>
              <a:gd name="T48" fmla="*/ 1037664 w 10000"/>
              <a:gd name="T49" fmla="*/ 171131 h 5291"/>
              <a:gd name="T50" fmla="*/ 936702 w 10000"/>
              <a:gd name="T51" fmla="*/ 170547 h 5291"/>
              <a:gd name="T52" fmla="*/ 837060 w 10000"/>
              <a:gd name="T53" fmla="*/ 170547 h 5291"/>
              <a:gd name="T54" fmla="*/ 738407 w 10000"/>
              <a:gd name="T55" fmla="*/ 169130 h 5291"/>
              <a:gd name="T56" fmla="*/ 641075 w 10000"/>
              <a:gd name="T57" fmla="*/ 167046 h 5291"/>
              <a:gd name="T58" fmla="*/ 545392 w 10000"/>
              <a:gd name="T59" fmla="*/ 165046 h 5291"/>
              <a:gd name="T60" fmla="*/ 451359 w 10000"/>
              <a:gd name="T61" fmla="*/ 162962 h 5291"/>
              <a:gd name="T62" fmla="*/ 357986 w 10000"/>
              <a:gd name="T63" fmla="*/ 159628 h 5291"/>
              <a:gd name="T64" fmla="*/ 265932 w 10000"/>
              <a:gd name="T65" fmla="*/ 156127 h 5291"/>
              <a:gd name="T66" fmla="*/ 175858 w 10000"/>
              <a:gd name="T67" fmla="*/ 152792 h 5291"/>
              <a:gd name="T68" fmla="*/ 0 w 10000"/>
              <a:gd name="T69" fmla="*/ 143873 h 5291"/>
              <a:gd name="T70" fmla="*/ 28045 w 10000"/>
              <a:gd name="T71" fmla="*/ 2110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8" name="Rectangle 7"/>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5254" y="1298448"/>
            <a:ext cx="2793887" cy="1597152"/>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0514" y="1447800"/>
            <a:ext cx="5197350" cy="4572000"/>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4" y="3129281"/>
            <a:ext cx="2793887" cy="289559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44E9B54-22E3-4983-BDEF-29C63AE71A2B}" type="datetimeFigureOut">
              <a:rPr lang="en-US"/>
              <a:pPr>
                <a:defRPr/>
              </a:pPr>
              <a:t>2/3/16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06A0CE9E-AFB9-4A76-BF25-9AC55DD88F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6173788" y="401638"/>
            <a:ext cx="5597525" cy="6054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a:spLocks/>
          </p:cNvSpPr>
          <p:nvPr/>
        </p:nvSpPr>
        <p:spPr bwMode="auto">
          <a:xfrm rot="16200000">
            <a:off x="3296444" y="2801144"/>
            <a:ext cx="6054725" cy="1255713"/>
          </a:xfrm>
          <a:custGeom>
            <a:avLst/>
            <a:gdLst>
              <a:gd name="T0" fmla="*/ 0 w 10000"/>
              <a:gd name="T1" fmla="*/ 0 h 8000"/>
              <a:gd name="T2" fmla="*/ 0 w 10000"/>
              <a:gd name="T3" fmla="*/ 1250179 h 8000"/>
              <a:gd name="T4" fmla="*/ 6053670 w 10000"/>
              <a:gd name="T5" fmla="*/ 1254885 h 8000"/>
              <a:gd name="T6" fmla="*/ 6053670 w 10000"/>
              <a:gd name="T7" fmla="*/ 1098 h 8000"/>
              <a:gd name="T8" fmla="*/ 6053670 w 10000"/>
              <a:gd name="T9" fmla="*/ 1098 h 8000"/>
              <a:gd name="T10" fmla="*/ 5916252 w 10000"/>
              <a:gd name="T11" fmla="*/ 24470 h 8000"/>
              <a:gd name="T12" fmla="*/ 5779439 w 10000"/>
              <a:gd name="T13" fmla="*/ 46744 h 8000"/>
              <a:gd name="T14" fmla="*/ 5642020 w 10000"/>
              <a:gd name="T15" fmla="*/ 68548 h 8000"/>
              <a:gd name="T16" fmla="*/ 5503997 w 10000"/>
              <a:gd name="T17" fmla="*/ 87215 h 8000"/>
              <a:gd name="T18" fmla="*/ 5366578 w 10000"/>
              <a:gd name="T19" fmla="*/ 106038 h 8000"/>
              <a:gd name="T20" fmla="*/ 5228555 w 10000"/>
              <a:gd name="T21" fmla="*/ 123606 h 8000"/>
              <a:gd name="T22" fmla="*/ 5092347 w 10000"/>
              <a:gd name="T23" fmla="*/ 138665 h 8000"/>
              <a:gd name="T24" fmla="*/ 4954324 w 10000"/>
              <a:gd name="T25" fmla="*/ 152939 h 8000"/>
              <a:gd name="T26" fmla="*/ 4816905 w 10000"/>
              <a:gd name="T27" fmla="*/ 165959 h 8000"/>
              <a:gd name="T28" fmla="*/ 4681908 w 10000"/>
              <a:gd name="T29" fmla="*/ 177253 h 8000"/>
              <a:gd name="T30" fmla="*/ 4545095 w 10000"/>
              <a:gd name="T31" fmla="*/ 188546 h 8000"/>
              <a:gd name="T32" fmla="*/ 4410099 w 10000"/>
              <a:gd name="T33" fmla="*/ 197958 h 8000"/>
              <a:gd name="T34" fmla="*/ 4275102 w 10000"/>
              <a:gd name="T35" fmla="*/ 205331 h 8000"/>
              <a:gd name="T36" fmla="*/ 4140710 w 10000"/>
              <a:gd name="T37" fmla="*/ 213017 h 8000"/>
              <a:gd name="T38" fmla="*/ 4007530 w 10000"/>
              <a:gd name="T39" fmla="*/ 219448 h 8000"/>
              <a:gd name="T40" fmla="*/ 3875560 w 10000"/>
              <a:gd name="T41" fmla="*/ 223997 h 8000"/>
              <a:gd name="T42" fmla="*/ 3743590 w 10000"/>
              <a:gd name="T43" fmla="*/ 227918 h 8000"/>
              <a:gd name="T44" fmla="*/ 3612830 w 10000"/>
              <a:gd name="T45" fmla="*/ 231683 h 8000"/>
              <a:gd name="T46" fmla="*/ 3483887 w 10000"/>
              <a:gd name="T47" fmla="*/ 233409 h 8000"/>
              <a:gd name="T48" fmla="*/ 3354944 w 10000"/>
              <a:gd name="T49" fmla="*/ 235291 h 8000"/>
              <a:gd name="T50" fmla="*/ 3227817 w 10000"/>
              <a:gd name="T51" fmla="*/ 236232 h 8000"/>
              <a:gd name="T52" fmla="*/ 3101901 w 10000"/>
              <a:gd name="T53" fmla="*/ 235291 h 8000"/>
              <a:gd name="T54" fmla="*/ 2977195 w 10000"/>
              <a:gd name="T55" fmla="*/ 235291 h 8000"/>
              <a:gd name="T56" fmla="*/ 2853700 w 10000"/>
              <a:gd name="T57" fmla="*/ 233409 h 8000"/>
              <a:gd name="T58" fmla="*/ 2732627 w 10000"/>
              <a:gd name="T59" fmla="*/ 230585 h 8000"/>
              <a:gd name="T60" fmla="*/ 2612764 w 10000"/>
              <a:gd name="T61" fmla="*/ 227918 h 8000"/>
              <a:gd name="T62" fmla="*/ 2495323 w 10000"/>
              <a:gd name="T63" fmla="*/ 224938 h 8000"/>
              <a:gd name="T64" fmla="*/ 2378487 w 10000"/>
              <a:gd name="T65" fmla="*/ 220389 h 8000"/>
              <a:gd name="T66" fmla="*/ 2263467 w 10000"/>
              <a:gd name="T67" fmla="*/ 215526 h 8000"/>
              <a:gd name="T68" fmla="*/ 2150869 w 10000"/>
              <a:gd name="T69" fmla="*/ 211134 h 8000"/>
              <a:gd name="T70" fmla="*/ 1931121 w 10000"/>
              <a:gd name="T71" fmla="*/ 198742 h 8000"/>
              <a:gd name="T72" fmla="*/ 1720453 w 10000"/>
              <a:gd name="T73" fmla="*/ 185566 h 8000"/>
              <a:gd name="T74" fmla="*/ 1518260 w 10000"/>
              <a:gd name="T75" fmla="*/ 171762 h 8000"/>
              <a:gd name="T76" fmla="*/ 1326964 w 10000"/>
              <a:gd name="T77" fmla="*/ 156547 h 8000"/>
              <a:gd name="T78" fmla="*/ 1144144 w 10000"/>
              <a:gd name="T79" fmla="*/ 140704 h 8000"/>
              <a:gd name="T80" fmla="*/ 974641 w 10000"/>
              <a:gd name="T81" fmla="*/ 123606 h 8000"/>
              <a:gd name="T82" fmla="*/ 815429 w 10000"/>
              <a:gd name="T83" fmla="*/ 106822 h 8000"/>
              <a:gd name="T84" fmla="*/ 668931 w 10000"/>
              <a:gd name="T85" fmla="*/ 90038 h 8000"/>
              <a:gd name="T86" fmla="*/ 534539 w 10000"/>
              <a:gd name="T87" fmla="*/ 74195 h 8000"/>
              <a:gd name="T88" fmla="*/ 415282 w 10000"/>
              <a:gd name="T89" fmla="*/ 59136 h 8000"/>
              <a:gd name="T90" fmla="*/ 307526 w 10000"/>
              <a:gd name="T91" fmla="*/ 44862 h 8000"/>
              <a:gd name="T92" fmla="*/ 216721 w 10000"/>
              <a:gd name="T93" fmla="*/ 32941 h 8000"/>
              <a:gd name="T94" fmla="*/ 140445 w 10000"/>
              <a:gd name="T95" fmla="*/ 21647 h 8000"/>
              <a:gd name="T96" fmla="*/ 35717 w 10000"/>
              <a:gd name="T97" fmla="*/ 5490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tx1"/>
          </a:solidFill>
          <a:ln>
            <a:noFill/>
          </a:ln>
          <a:extLst/>
        </p:spPr>
        <p:txBody>
          <a:bodyPr/>
          <a:lstStyle/>
          <a:p>
            <a:pPr eaLnBrk="0" hangingPunct="0">
              <a:defRPr/>
            </a:pPr>
            <a:endParaRPr lang="en-US"/>
          </a:p>
        </p:txBody>
      </p:sp>
      <p:sp>
        <p:nvSpPr>
          <p:cNvPr id="7" name="Freeform 5"/>
          <p:cNvSpPr>
            <a:spLocks/>
          </p:cNvSpPr>
          <p:nvPr/>
        </p:nvSpPr>
        <p:spPr bwMode="auto">
          <a:xfrm rot="15922489">
            <a:off x="4205288" y="1825625"/>
            <a:ext cx="3298825" cy="441325"/>
          </a:xfrm>
          <a:custGeom>
            <a:avLst/>
            <a:gdLst>
              <a:gd name="T0" fmla="*/ 28045 w 10000"/>
              <a:gd name="T1" fmla="*/ 211059 h 5291"/>
              <a:gd name="T2" fmla="*/ 3285549 w 10000"/>
              <a:gd name="T3" fmla="*/ 441039 h 5291"/>
              <a:gd name="T4" fmla="*/ 3299407 w 10000"/>
              <a:gd name="T5" fmla="*/ 0 h 5291"/>
              <a:gd name="T6" fmla="*/ 3299407 w 10000"/>
              <a:gd name="T7" fmla="*/ 0 h 5291"/>
              <a:gd name="T8" fmla="*/ 3189537 w 10000"/>
              <a:gd name="T9" fmla="*/ 17005 h 5291"/>
              <a:gd name="T10" fmla="*/ 3079666 w 10000"/>
              <a:gd name="T11" fmla="*/ 33343 h 5291"/>
              <a:gd name="T12" fmla="*/ 2969796 w 10000"/>
              <a:gd name="T13" fmla="*/ 49180 h 5291"/>
              <a:gd name="T14" fmla="*/ 2859596 w 10000"/>
              <a:gd name="T15" fmla="*/ 62767 h 5291"/>
              <a:gd name="T16" fmla="*/ 2749396 w 10000"/>
              <a:gd name="T17" fmla="*/ 76438 h 5291"/>
              <a:gd name="T18" fmla="*/ 2639196 w 10000"/>
              <a:gd name="T19" fmla="*/ 89275 h 5291"/>
              <a:gd name="T20" fmla="*/ 2530315 w 10000"/>
              <a:gd name="T21" fmla="*/ 100194 h 5291"/>
              <a:gd name="T22" fmla="*/ 2419455 w 10000"/>
              <a:gd name="T23" fmla="*/ 110447 h 5291"/>
              <a:gd name="T24" fmla="*/ 2309585 w 10000"/>
              <a:gd name="T25" fmla="*/ 120033 h 5291"/>
              <a:gd name="T26" fmla="*/ 2201694 w 10000"/>
              <a:gd name="T27" fmla="*/ 128202 h 5291"/>
              <a:gd name="T28" fmla="*/ 2091824 w 10000"/>
              <a:gd name="T29" fmla="*/ 136371 h 5291"/>
              <a:gd name="T30" fmla="*/ 1983933 w 10000"/>
              <a:gd name="T31" fmla="*/ 143290 h 5291"/>
              <a:gd name="T32" fmla="*/ 1876043 w 10000"/>
              <a:gd name="T33" fmla="*/ 148708 h 5291"/>
              <a:gd name="T34" fmla="*/ 1768152 w 10000"/>
              <a:gd name="T35" fmla="*/ 154209 h 5291"/>
              <a:gd name="T36" fmla="*/ 1661581 w 10000"/>
              <a:gd name="T37" fmla="*/ 158877 h 5291"/>
              <a:gd name="T38" fmla="*/ 1556330 w 10000"/>
              <a:gd name="T39" fmla="*/ 162378 h 5291"/>
              <a:gd name="T40" fmla="*/ 1450419 w 10000"/>
              <a:gd name="T41" fmla="*/ 165046 h 5291"/>
              <a:gd name="T42" fmla="*/ 1345828 w 10000"/>
              <a:gd name="T43" fmla="*/ 167797 h 5291"/>
              <a:gd name="T44" fmla="*/ 1242557 w 10000"/>
              <a:gd name="T45" fmla="*/ 169130 h 5291"/>
              <a:gd name="T46" fmla="*/ 1139615 w 10000"/>
              <a:gd name="T47" fmla="*/ 170547 h 5291"/>
              <a:gd name="T48" fmla="*/ 1037664 w 10000"/>
              <a:gd name="T49" fmla="*/ 171131 h 5291"/>
              <a:gd name="T50" fmla="*/ 936702 w 10000"/>
              <a:gd name="T51" fmla="*/ 170547 h 5291"/>
              <a:gd name="T52" fmla="*/ 837060 w 10000"/>
              <a:gd name="T53" fmla="*/ 170547 h 5291"/>
              <a:gd name="T54" fmla="*/ 738407 w 10000"/>
              <a:gd name="T55" fmla="*/ 169130 h 5291"/>
              <a:gd name="T56" fmla="*/ 641075 w 10000"/>
              <a:gd name="T57" fmla="*/ 167046 h 5291"/>
              <a:gd name="T58" fmla="*/ 545392 w 10000"/>
              <a:gd name="T59" fmla="*/ 165046 h 5291"/>
              <a:gd name="T60" fmla="*/ 451359 w 10000"/>
              <a:gd name="T61" fmla="*/ 162962 h 5291"/>
              <a:gd name="T62" fmla="*/ 357986 w 10000"/>
              <a:gd name="T63" fmla="*/ 159628 h 5291"/>
              <a:gd name="T64" fmla="*/ 265932 w 10000"/>
              <a:gd name="T65" fmla="*/ 156127 h 5291"/>
              <a:gd name="T66" fmla="*/ 175858 w 10000"/>
              <a:gd name="T67" fmla="*/ 152792 h 5291"/>
              <a:gd name="T68" fmla="*/ 0 w 10000"/>
              <a:gd name="T69" fmla="*/ 143873 h 5291"/>
              <a:gd name="T70" fmla="*/ 28045 w 10000"/>
              <a:gd name="T71" fmla="*/ 2110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a:lstStyle/>
          <a:p>
            <a:pPr eaLnBrk="0" hangingPunct="0">
              <a:defRPr/>
            </a:pPr>
            <a:endParaRPr lang="en-US"/>
          </a:p>
        </p:txBody>
      </p:sp>
      <p:sp>
        <p:nvSpPr>
          <p:cNvPr id="8" name="Rectangle 7"/>
          <p:cNvSpPr/>
          <p:nvPr/>
        </p:nvSpPr>
        <p:spPr>
          <a:xfrm>
            <a:off x="1044098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154208" y="1693332"/>
            <a:ext cx="3861265"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549576" y="1143000"/>
            <a:ext cx="3228034"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6" y="3657600"/>
            <a:ext cx="3860217" cy="1371600"/>
          </a:xfrm>
        </p:spPr>
        <p:txBody>
          <a:bodyPr>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472D647-3D8B-414B-B32D-0E2091B095E4}" type="datetimeFigureOut">
              <a:rPr lang="en-US"/>
              <a:pPr>
                <a:defRPr/>
              </a:pPr>
              <a:t>2/3/16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A100B67-1A2A-45AA-AC56-5E112D76D2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Oval 20"/>
          <p:cNvSpPr/>
          <p:nvPr/>
        </p:nvSpPr>
        <p:spPr>
          <a:xfrm>
            <a:off x="8763694" y="1828800"/>
            <a:ext cx="2820134"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8763694" y="5870955"/>
            <a:ext cx="990858"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589" y="2667000"/>
            <a:ext cx="4192092"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5" name="Freeform 5"/>
          <p:cNvSpPr>
            <a:spLocks noEditPoints="1"/>
          </p:cNvSpPr>
          <p:nvPr/>
        </p:nvSpPr>
        <p:spPr bwMode="auto">
          <a:xfrm>
            <a:off x="0" y="1588"/>
            <a:ext cx="12192000" cy="6856412"/>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a:extLst/>
        </p:spPr>
        <p:txBody>
          <a:bodyPr/>
          <a:lstStyle/>
          <a:p>
            <a:pPr eaLnBrk="0" hangingPunct="0">
              <a:defRPr/>
            </a:pPr>
            <a:endParaRPr lang="en-US"/>
          </a:p>
        </p:txBody>
      </p:sp>
      <p:sp>
        <p:nvSpPr>
          <p:cNvPr id="1036" name="Title Placeholder 1"/>
          <p:cNvSpPr>
            <a:spLocks noGrp="1"/>
          </p:cNvSpPr>
          <p:nvPr>
            <p:ph type="title"/>
          </p:nvPr>
        </p:nvSpPr>
        <p:spPr bwMode="auto">
          <a:xfrm>
            <a:off x="1155700" y="1447800"/>
            <a:ext cx="8828088"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7" name="Text Placeholder 2"/>
          <p:cNvSpPr>
            <a:spLocks noGrp="1"/>
          </p:cNvSpPr>
          <p:nvPr>
            <p:ph type="body" idx="1"/>
          </p:nvPr>
        </p:nvSpPr>
        <p:spPr bwMode="auto">
          <a:xfrm>
            <a:off x="1155700" y="3124200"/>
            <a:ext cx="8828088"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655300" y="6391275"/>
            <a:ext cx="990600" cy="304800"/>
          </a:xfrm>
          <a:prstGeom prst="rect">
            <a:avLst/>
          </a:prstGeom>
        </p:spPr>
        <p:txBody>
          <a:bodyPr vert="horz" lIns="91440" tIns="45720" rIns="91440" bIns="45720" rtlCol="0" anchor="ctr" anchorCtr="0"/>
          <a:lstStyle>
            <a:lvl1pPr algn="r" eaLnBrk="1" fontAlgn="auto" hangingPunct="1">
              <a:spcBef>
                <a:spcPts val="0"/>
              </a:spcBef>
              <a:spcAft>
                <a:spcPts val="0"/>
              </a:spcAft>
              <a:defRPr sz="1000" b="1" i="0">
                <a:solidFill>
                  <a:schemeClr val="accent1"/>
                </a:solidFill>
                <a:latin typeface="+mn-lt"/>
                <a:cs typeface="Helvetica Light"/>
              </a:defRPr>
            </a:lvl1pPr>
          </a:lstStyle>
          <a:p>
            <a:pPr>
              <a:defRPr/>
            </a:pPr>
            <a:fld id="{C6CC92AD-60DD-4738-B5C8-16CBFA7870FA}" type="datetimeFigureOut">
              <a:rPr lang="en-US"/>
              <a:pPr>
                <a:defRPr/>
              </a:pPr>
              <a:t>2/3/16</a:t>
            </a:fld>
            <a:endParaRPr lang="en-US"/>
          </a:p>
        </p:txBody>
      </p:sp>
      <p:sp>
        <p:nvSpPr>
          <p:cNvPr id="5" name="Footer Placeholder 4"/>
          <p:cNvSpPr>
            <a:spLocks noGrp="1"/>
          </p:cNvSpPr>
          <p:nvPr>
            <p:ph type="ftr" sz="quarter" idx="3"/>
          </p:nvPr>
        </p:nvSpPr>
        <p:spPr>
          <a:xfrm>
            <a:off x="557213" y="6391275"/>
            <a:ext cx="3870325" cy="311150"/>
          </a:xfrm>
          <a:prstGeom prst="rect">
            <a:avLst/>
          </a:prstGeom>
        </p:spPr>
        <p:txBody>
          <a:bodyPr vert="horz" lIns="91440" tIns="45720" rIns="91440" bIns="45720" rtlCol="0" anchor="ctr" anchorCtr="0"/>
          <a:lstStyle>
            <a:lvl1pPr algn="l" eaLnBrk="1" fontAlgn="auto" hangingPunct="1">
              <a:spcBef>
                <a:spcPts val="0"/>
              </a:spcBef>
              <a:spcAft>
                <a:spcPts val="0"/>
              </a:spcAft>
              <a:defRPr sz="1000" b="1" i="0">
                <a:solidFill>
                  <a:schemeClr val="accent1"/>
                </a:solidFill>
                <a:latin typeface="+mn-lt"/>
                <a:cs typeface="Helvetica Light"/>
              </a:defRPr>
            </a:lvl1pPr>
          </a:lstStyle>
          <a:p>
            <a:pPr>
              <a:defRPr/>
            </a:pPr>
            <a:endParaRPr lang="en-US"/>
          </a:p>
        </p:txBody>
      </p:sp>
      <p:sp>
        <p:nvSpPr>
          <p:cNvPr id="6" name="Slide Number Placeholder 5"/>
          <p:cNvSpPr>
            <a:spLocks noGrp="1"/>
          </p:cNvSpPr>
          <p:nvPr>
            <p:ph type="sldNum" sz="quarter" idx="4"/>
          </p:nvPr>
        </p:nvSpPr>
        <p:spPr>
          <a:xfrm>
            <a:off x="10355263"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a:solidFill>
                  <a:schemeClr val="tx1">
                    <a:tint val="75000"/>
                  </a:schemeClr>
                </a:solidFill>
                <a:latin typeface="+mn-lt"/>
                <a:cs typeface="Helvetica Light"/>
              </a:defRPr>
            </a:lvl1pPr>
          </a:lstStyle>
          <a:p>
            <a:pPr>
              <a:defRPr/>
            </a:pPr>
            <a:fld id="{B5B5E3BB-2BEB-429C-B733-559C5017C3E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Lst>
  <p:txStyles>
    <p:titleStyle>
      <a:lvl1pPr algn="l" defTabSz="457200" rtl="0" fontAlgn="base">
        <a:spcBef>
          <a:spcPct val="0"/>
        </a:spcBef>
        <a:spcAft>
          <a:spcPct val="0"/>
        </a:spcAft>
        <a:defRPr sz="3600" kern="1200">
          <a:solidFill>
            <a:schemeClr val="tx2"/>
          </a:solidFill>
          <a:latin typeface="+mj-lt"/>
          <a:ea typeface="Helvetica Light"/>
          <a:cs typeface="Helvetica Light"/>
        </a:defRPr>
      </a:lvl1pPr>
      <a:lvl2pPr algn="l" defTabSz="457200" rtl="0" fontAlgn="base">
        <a:spcBef>
          <a:spcPct val="0"/>
        </a:spcBef>
        <a:spcAft>
          <a:spcPct val="0"/>
        </a:spcAft>
        <a:defRPr sz="3600">
          <a:solidFill>
            <a:schemeClr val="tx2"/>
          </a:solidFill>
          <a:latin typeface="Century Gothic" panose="020B0502020202020204" pitchFamily="34" charset="0"/>
          <a:ea typeface="Helvetica Light"/>
          <a:cs typeface="Helvetica Light"/>
        </a:defRPr>
      </a:lvl2pPr>
      <a:lvl3pPr algn="l" defTabSz="457200" rtl="0" fontAlgn="base">
        <a:spcBef>
          <a:spcPct val="0"/>
        </a:spcBef>
        <a:spcAft>
          <a:spcPct val="0"/>
        </a:spcAft>
        <a:defRPr sz="3600">
          <a:solidFill>
            <a:schemeClr val="tx2"/>
          </a:solidFill>
          <a:latin typeface="Century Gothic" panose="020B0502020202020204" pitchFamily="34" charset="0"/>
          <a:ea typeface="Helvetica Light"/>
          <a:cs typeface="Helvetica Light"/>
        </a:defRPr>
      </a:lvl3pPr>
      <a:lvl4pPr algn="l" defTabSz="457200" rtl="0" fontAlgn="base">
        <a:spcBef>
          <a:spcPct val="0"/>
        </a:spcBef>
        <a:spcAft>
          <a:spcPct val="0"/>
        </a:spcAft>
        <a:defRPr sz="3600">
          <a:solidFill>
            <a:schemeClr val="tx2"/>
          </a:solidFill>
          <a:latin typeface="Century Gothic" panose="020B0502020202020204" pitchFamily="34" charset="0"/>
          <a:ea typeface="Helvetica Light"/>
          <a:cs typeface="Helvetica Light"/>
        </a:defRPr>
      </a:lvl4pPr>
      <a:lvl5pPr algn="l" defTabSz="457200" rtl="0" fontAlgn="base">
        <a:spcBef>
          <a:spcPct val="0"/>
        </a:spcBef>
        <a:spcAft>
          <a:spcPct val="0"/>
        </a:spcAft>
        <a:defRPr sz="3600">
          <a:solidFill>
            <a:schemeClr val="tx2"/>
          </a:solidFill>
          <a:latin typeface="Century Gothic" panose="020B0502020202020204" pitchFamily="34" charset="0"/>
          <a:ea typeface="Helvetica Light"/>
          <a:cs typeface="Helvetica Ligh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accent1"/>
        </a:buClr>
        <a:buSzPct val="80000"/>
        <a:buFont typeface="Wingdings 3" pitchFamily="18" charset="2"/>
        <a:buChar char=""/>
        <a:defRPr kern="1200">
          <a:solidFill>
            <a:srgbClr val="404040"/>
          </a:solidFill>
          <a:latin typeface="+mn-lt"/>
          <a:ea typeface="Helvetica Light"/>
          <a:cs typeface="Helvetica Light"/>
        </a:defRPr>
      </a:lvl1pPr>
      <a:lvl2pPr marL="742950" indent="-285750" algn="l" defTabSz="457200" rtl="0" fontAlgn="base">
        <a:spcBef>
          <a:spcPct val="20000"/>
        </a:spcBef>
        <a:spcAft>
          <a:spcPts val="600"/>
        </a:spcAft>
        <a:buClr>
          <a:schemeClr val="accent1"/>
        </a:buClr>
        <a:buSzPct val="80000"/>
        <a:buFont typeface="Wingdings 3" pitchFamily="18" charset="2"/>
        <a:buChar char=""/>
        <a:defRPr sz="1600" kern="1200">
          <a:solidFill>
            <a:srgbClr val="404040"/>
          </a:solidFill>
          <a:latin typeface="+mn-lt"/>
          <a:ea typeface="Helvetica Light"/>
          <a:cs typeface="Helvetica Light"/>
        </a:defRPr>
      </a:lvl2pPr>
      <a:lvl3pPr marL="1143000" indent="-228600" algn="l" defTabSz="457200" rtl="0" fontAlgn="base">
        <a:spcBef>
          <a:spcPct val="20000"/>
        </a:spcBef>
        <a:spcAft>
          <a:spcPts val="600"/>
        </a:spcAft>
        <a:buClr>
          <a:schemeClr val="accent1"/>
        </a:buClr>
        <a:buSzPct val="80000"/>
        <a:buFont typeface="Wingdings 3" pitchFamily="18" charset="2"/>
        <a:buChar char=""/>
        <a:defRPr sz="1400" kern="1200">
          <a:solidFill>
            <a:srgbClr val="404040"/>
          </a:solidFill>
          <a:latin typeface="+mn-lt"/>
          <a:ea typeface="Helvetica Light"/>
          <a:cs typeface="Helvetica Light"/>
        </a:defRPr>
      </a:lvl3pPr>
      <a:lvl4pPr marL="1600200" indent="-228600" algn="l" defTabSz="457200" rtl="0" fontAlgn="base">
        <a:spcBef>
          <a:spcPct val="20000"/>
        </a:spcBef>
        <a:spcAft>
          <a:spcPts val="600"/>
        </a:spcAft>
        <a:buClr>
          <a:schemeClr val="accent1"/>
        </a:buClr>
        <a:buSzPct val="80000"/>
        <a:buFont typeface="Wingdings 3" pitchFamily="18" charset="2"/>
        <a:buChar char=""/>
        <a:defRPr sz="1200" kern="1200">
          <a:solidFill>
            <a:srgbClr val="404040"/>
          </a:solidFill>
          <a:latin typeface="+mn-lt"/>
          <a:ea typeface="Helvetica Light"/>
          <a:cs typeface="Helvetica Light"/>
        </a:defRPr>
      </a:lvl4pPr>
      <a:lvl5pPr marL="2057400" indent="-228600" algn="l" defTabSz="457200" rtl="0" fontAlgn="base">
        <a:spcBef>
          <a:spcPct val="20000"/>
        </a:spcBef>
        <a:spcAft>
          <a:spcPts val="600"/>
        </a:spcAft>
        <a:buClr>
          <a:schemeClr val="accent1"/>
        </a:buClr>
        <a:buSzPct val="80000"/>
        <a:buFont typeface="Wingdings 3" pitchFamily="18" charset="2"/>
        <a:buChar char=""/>
        <a:defRPr sz="1200" kern="1200">
          <a:solidFill>
            <a:srgbClr val="404040"/>
          </a:solidFill>
          <a:latin typeface="+mn-lt"/>
          <a:ea typeface="Helvetica Light"/>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ckcharts.com/school/doku.php?id=chart_school:glossary_s" TargetMode="External"/><Relationship Id="rId3" Type="http://schemas.openxmlformats.org/officeDocument/2006/relationships/hyperlink" Target="http://stockcharts.com/school/doku.php?id=chart_school:glossary_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ckcharts.com/school/doku.php?id=chart_school:glossary_s" TargetMode="External"/><Relationship Id="rId3" Type="http://schemas.openxmlformats.org/officeDocument/2006/relationships/hyperlink" Target="http://stockcharts.com/school/doku.php?id=chart_school:glossary_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ckcharts.com/school/doku.php?id=chart_school:technical_indicators:relative_strength_index_rsi"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ckcharts.com/school/doku.php?id=chart_school:technical_indicators:moving_average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Moving_average_(finance)" TargetMode="External"/><Relationship Id="rId4" Type="http://schemas.openxmlformats.org/officeDocument/2006/relationships/hyperlink" Target="http://en.wikipedia.org/wiki/Standard_deviation" TargetMode="External"/><Relationship Id="rId1" Type="http://schemas.openxmlformats.org/officeDocument/2006/relationships/slideLayout" Target="../slideLayouts/slideLayout2.xml"/><Relationship Id="rId2" Type="http://schemas.openxmlformats.org/officeDocument/2006/relationships/hyperlink" Target="http://en.wikipedia.org/wiki/Variable_(mathematic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ockbangladesh.c/" TargetMode="External"/><Relationship Id="rId3" Type="http://schemas.openxmlformats.org/officeDocument/2006/relationships/hyperlink" Target="http://stockcharts.com/school/doku.php?id=chart_schoo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Investment basics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a:solidFill>
                  <a:schemeClr val="bg1">
                    <a:lumMod val="75000"/>
                    <a:lumOff val="25000"/>
                  </a:schemeClr>
                </a:solidFill>
                <a:ea typeface="+mn-ea"/>
              </a:rPr>
              <a:t>Two generic types of investment strategies – Fundamental analysis and technical analysis</a:t>
            </a:r>
          </a:p>
          <a:p>
            <a:pPr algn="just" fontAlgn="auto">
              <a:buFont typeface="Wingdings 3" charset="2"/>
              <a:buChar char=""/>
              <a:defRPr/>
            </a:pPr>
            <a:r>
              <a:rPr lang="en-US" sz="2000" dirty="0">
                <a:solidFill>
                  <a:schemeClr val="bg1">
                    <a:lumMod val="75000"/>
                    <a:lumOff val="25000"/>
                  </a:schemeClr>
                </a:solidFill>
                <a:ea typeface="+mn-ea"/>
              </a:rPr>
              <a:t>In fundamental analysis, we try to </a:t>
            </a:r>
            <a:r>
              <a:rPr lang="en-US" sz="2000" u="sng" dirty="0">
                <a:solidFill>
                  <a:schemeClr val="bg1">
                    <a:lumMod val="75000"/>
                    <a:lumOff val="25000"/>
                  </a:schemeClr>
                </a:solidFill>
                <a:ea typeface="+mn-ea"/>
              </a:rPr>
              <a:t>determine</a:t>
            </a:r>
            <a:r>
              <a:rPr lang="en-US" sz="2000" dirty="0">
                <a:solidFill>
                  <a:schemeClr val="bg1">
                    <a:lumMod val="75000"/>
                    <a:lumOff val="25000"/>
                  </a:schemeClr>
                </a:solidFill>
                <a:ea typeface="+mn-ea"/>
              </a:rPr>
              <a:t> the intrinsic value of a share – value that </a:t>
            </a:r>
            <a:r>
              <a:rPr lang="en-US" sz="2000" u="sng" dirty="0">
                <a:solidFill>
                  <a:schemeClr val="bg1">
                    <a:lumMod val="75000"/>
                    <a:lumOff val="25000"/>
                  </a:schemeClr>
                </a:solidFill>
                <a:ea typeface="+mn-ea"/>
              </a:rPr>
              <a:t>should incur</a:t>
            </a:r>
            <a:endParaRPr lang="en-US" sz="2000" dirty="0">
              <a:solidFill>
                <a:schemeClr val="bg1">
                  <a:lumMod val="75000"/>
                  <a:lumOff val="25000"/>
                </a:schemeClr>
              </a:solidFill>
              <a:ea typeface="+mn-ea"/>
            </a:endParaRPr>
          </a:p>
          <a:p>
            <a:pPr algn="just" fontAlgn="auto">
              <a:buFont typeface="Wingdings 3" charset="2"/>
              <a:buChar char=""/>
              <a:defRPr/>
            </a:pPr>
            <a:r>
              <a:rPr lang="en-US" sz="2000" dirty="0">
                <a:solidFill>
                  <a:schemeClr val="bg1">
                    <a:lumMod val="75000"/>
                    <a:lumOff val="25000"/>
                  </a:schemeClr>
                </a:solidFill>
                <a:ea typeface="+mn-ea"/>
              </a:rPr>
              <a:t>In technical analysis, we try to </a:t>
            </a:r>
            <a:r>
              <a:rPr lang="en-US" sz="2000" u="sng" dirty="0">
                <a:solidFill>
                  <a:schemeClr val="bg1">
                    <a:lumMod val="75000"/>
                    <a:lumOff val="25000"/>
                  </a:schemeClr>
                </a:solidFill>
                <a:ea typeface="+mn-ea"/>
              </a:rPr>
              <a:t>track </a:t>
            </a:r>
            <a:r>
              <a:rPr lang="en-US" sz="2000" dirty="0">
                <a:solidFill>
                  <a:schemeClr val="bg1">
                    <a:lumMod val="75000"/>
                    <a:lumOff val="25000"/>
                  </a:schemeClr>
                </a:solidFill>
                <a:ea typeface="+mn-ea"/>
              </a:rPr>
              <a:t>the future value of a share – value which is </a:t>
            </a:r>
            <a:r>
              <a:rPr lang="en-US" sz="2000" u="sng" dirty="0">
                <a:solidFill>
                  <a:schemeClr val="bg1">
                    <a:lumMod val="75000"/>
                    <a:lumOff val="25000"/>
                  </a:schemeClr>
                </a:solidFill>
                <a:ea typeface="+mn-ea"/>
              </a:rPr>
              <a:t>expected to incur</a:t>
            </a:r>
            <a:endParaRPr lang="en-US" sz="2000" dirty="0">
              <a:solidFill>
                <a:schemeClr val="bg1">
                  <a:lumMod val="75000"/>
                  <a:lumOff val="25000"/>
                </a:schemeClr>
              </a:solidFill>
              <a:ea typeface="+mn-ea"/>
            </a:endParaRPr>
          </a:p>
          <a:p>
            <a:pPr marL="0" indent="0" algn="just" fontAlgn="auto">
              <a:buFont typeface="Wingdings 3" charset="2"/>
              <a:buNone/>
              <a:defRPr/>
            </a:pPr>
            <a:endParaRPr lang="en-US" sz="2000" dirty="0">
              <a:solidFill>
                <a:schemeClr val="bg1">
                  <a:lumMod val="75000"/>
                  <a:lumOff val="25000"/>
                </a:schemeClr>
              </a:solidFill>
              <a:ea typeface="+mn-ea"/>
            </a:endParaRPr>
          </a:p>
          <a:p>
            <a:pPr marL="0" indent="0" algn="just" fontAlgn="auto">
              <a:buFont typeface="Wingdings 3" charset="2"/>
              <a:buNone/>
              <a:defRPr/>
            </a:pPr>
            <a:r>
              <a:rPr lang="en-US" sz="2000" dirty="0">
                <a:solidFill>
                  <a:schemeClr val="bg1">
                    <a:lumMod val="75000"/>
                    <a:lumOff val="25000"/>
                  </a:schemeClr>
                </a:solidFill>
                <a:ea typeface="+mn-ea"/>
              </a:rPr>
              <a:t>So, without even knowing the firm’s name we can trade and garner profit.</a:t>
            </a:r>
          </a:p>
          <a:p>
            <a:pPr fontAlgn="auto">
              <a:buFont typeface="Wingdings 3" charset="2"/>
              <a:buChar char=""/>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 Volume based indicators </a:t>
            </a:r>
            <a:endParaRPr lang="en-US" dirty="0"/>
          </a:p>
        </p:txBody>
      </p:sp>
      <p:sp>
        <p:nvSpPr>
          <p:cNvPr id="5" name="Content Placeholder 4"/>
          <p:cNvSpPr>
            <a:spLocks noGrp="1"/>
          </p:cNvSpPr>
          <p:nvPr>
            <p:ph idx="1"/>
          </p:nvPr>
        </p:nvSpPr>
        <p:spPr>
          <a:xfrm>
            <a:off x="1155255" y="2603500"/>
            <a:ext cx="9661466" cy="3416300"/>
          </a:xfrm>
        </p:spPr>
        <p:txBody>
          <a:bodyPr/>
          <a:lstStyle/>
          <a:p>
            <a:r>
              <a:rPr lang="en-US" sz="2000" dirty="0" smtClean="0"/>
              <a:t>Volume based indicators like OBV – on balance volume can be used to confirm a trend, to pick up bullish divergences or bearish divergences.</a:t>
            </a:r>
          </a:p>
          <a:p>
            <a:r>
              <a:rPr lang="en-US" sz="2000" dirty="0" smtClean="0"/>
              <a:t>Price often follows the volume  </a:t>
            </a:r>
            <a:endParaRPr lang="en-US" sz="2000" dirty="0"/>
          </a:p>
        </p:txBody>
      </p:sp>
    </p:spTree>
    <p:extLst>
      <p:ext uri="{BB962C8B-B14F-4D97-AF65-F5344CB8AC3E}">
        <p14:creationId xmlns:p14="http://schemas.microsoft.com/office/powerpoint/2010/main" val="429812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155700" y="973138"/>
            <a:ext cx="8828088" cy="708025"/>
          </a:xfrm>
        </p:spPr>
        <p:txBody>
          <a:bodyPr/>
          <a:lstStyle/>
          <a:p>
            <a:pPr algn="ctr"/>
            <a:r>
              <a:rPr lang="en-US" dirty="0" smtClean="0"/>
              <a:t>Technical analysis – theory </a:t>
            </a:r>
          </a:p>
        </p:txBody>
      </p:sp>
      <p:sp>
        <p:nvSpPr>
          <p:cNvPr id="3" name="Content Placeholder 2"/>
          <p:cNvSpPr>
            <a:spLocks noGrp="1"/>
          </p:cNvSpPr>
          <p:nvPr>
            <p:ph idx="1"/>
          </p:nvPr>
        </p:nvSpPr>
        <p:spPr>
          <a:xfrm>
            <a:off x="1155700" y="2603500"/>
            <a:ext cx="8828088" cy="3416300"/>
          </a:xfrm>
        </p:spPr>
        <p:txBody>
          <a:bodyPr>
            <a:normAutofit/>
          </a:bodyPr>
          <a:lstStyle/>
          <a:p>
            <a:r>
              <a:rPr lang="en-US" sz="2000" dirty="0" smtClean="0"/>
              <a:t>Dow theory: Three simultaneous market movements – major trend, medium swing and minor adjustment</a:t>
            </a:r>
          </a:p>
          <a:p>
            <a:r>
              <a:rPr lang="en-US" sz="2000" dirty="0" smtClean="0"/>
              <a:t>Elliott wave theory: Market cycles are composed of impulse waves and corrective waves. Usually 4 impulses and 4 corrective impulses take place sequentially. </a:t>
            </a:r>
          </a:p>
          <a:p>
            <a:endParaRPr lang="en-US" sz="2000" dirty="0" smtClean="0"/>
          </a:p>
          <a:p>
            <a:pPr algn="ctr">
              <a:buFont typeface="Wingdings 3" pitchFamily="18" charset="2"/>
              <a:buNone/>
            </a:pPr>
            <a:r>
              <a:rPr lang="en-US" sz="2000" dirty="0" smtClean="0"/>
              <a:t>So, do not panic – price fall can just be a part of the cycle.</a:t>
            </a:r>
          </a:p>
          <a:p>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 theory</a:t>
            </a:r>
            <a:endParaRPr lang="en-US" dirty="0"/>
          </a:p>
        </p:txBody>
      </p:sp>
      <p:pic>
        <p:nvPicPr>
          <p:cNvPr id="4" name="Content Placeholder 3" descr="Dow Theory Transports buy signal April 2007 Richard Russell.png"/>
          <p:cNvPicPr>
            <a:picLocks noGrp="1" noChangeAspect="1"/>
          </p:cNvPicPr>
          <p:nvPr>
            <p:ph idx="1"/>
          </p:nvPr>
        </p:nvPicPr>
        <p:blipFill>
          <a:blip r:embed="rId2"/>
          <a:stretch>
            <a:fillRect/>
          </a:stretch>
        </p:blipFill>
        <p:spPr>
          <a:xfrm>
            <a:off x="313510" y="2351315"/>
            <a:ext cx="11573690" cy="4336868"/>
          </a:xfrm>
        </p:spPr>
      </p:pic>
      <p:cxnSp>
        <p:nvCxnSpPr>
          <p:cNvPr id="6" name="Straight Connector 5"/>
          <p:cNvCxnSpPr/>
          <p:nvPr/>
        </p:nvCxnSpPr>
        <p:spPr>
          <a:xfrm flipV="1">
            <a:off x="535577" y="2573383"/>
            <a:ext cx="10646229" cy="368372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07978" y="3213463"/>
            <a:ext cx="1737360" cy="646331"/>
          </a:xfrm>
          <a:prstGeom prst="rect">
            <a:avLst/>
          </a:prstGeom>
          <a:noFill/>
        </p:spPr>
        <p:txBody>
          <a:bodyPr wrap="square" rtlCol="0">
            <a:spAutoFit/>
          </a:bodyPr>
          <a:lstStyle/>
          <a:p>
            <a:pPr algn="ctr"/>
            <a:r>
              <a:rPr lang="en-US" b="1" dirty="0" smtClean="0">
                <a:solidFill>
                  <a:schemeClr val="bg1"/>
                </a:solidFill>
              </a:rPr>
              <a:t>Major movement </a:t>
            </a:r>
            <a:endParaRPr lang="en-US" b="1" dirty="0">
              <a:solidFill>
                <a:schemeClr val="bg1"/>
              </a:solidFill>
            </a:endParaRPr>
          </a:p>
        </p:txBody>
      </p:sp>
      <p:cxnSp>
        <p:nvCxnSpPr>
          <p:cNvPr id="9" name="Straight Connector 8"/>
          <p:cNvCxnSpPr/>
          <p:nvPr/>
        </p:nvCxnSpPr>
        <p:spPr>
          <a:xfrm rot="5400000" flipH="1" flipV="1">
            <a:off x="359229" y="4460966"/>
            <a:ext cx="1685108" cy="14369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11234" y="4571999"/>
            <a:ext cx="1005840" cy="56170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201091" y="4421777"/>
            <a:ext cx="1240972" cy="60089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2023" y="4088674"/>
            <a:ext cx="1894114" cy="176348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676503" y="4624253"/>
            <a:ext cx="1632857" cy="84908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5930537" y="4219303"/>
            <a:ext cx="613954" cy="6139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074229" y="4036423"/>
            <a:ext cx="1267097" cy="3004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6884126" y="3513908"/>
            <a:ext cx="483325" cy="4833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6995160" y="3128554"/>
            <a:ext cx="1254034" cy="48332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7138851" y="3468188"/>
            <a:ext cx="2024743" cy="6270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8353697" y="4421777"/>
            <a:ext cx="509452" cy="1828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8556172" y="4389120"/>
            <a:ext cx="627017" cy="28738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8732520" y="4069080"/>
            <a:ext cx="1058092" cy="39188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9215845" y="3912325"/>
            <a:ext cx="783772" cy="3788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9470571" y="2952207"/>
            <a:ext cx="1894115" cy="121484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78331" y="3644537"/>
            <a:ext cx="2808515" cy="646331"/>
          </a:xfrm>
          <a:prstGeom prst="rect">
            <a:avLst/>
          </a:prstGeom>
          <a:noFill/>
        </p:spPr>
        <p:txBody>
          <a:bodyPr wrap="square" rtlCol="0">
            <a:spAutoFit/>
          </a:bodyPr>
          <a:lstStyle/>
          <a:p>
            <a:pPr algn="ctr"/>
            <a:r>
              <a:rPr lang="en-US" b="1" dirty="0" smtClean="0">
                <a:solidFill>
                  <a:schemeClr val="bg1"/>
                </a:solidFill>
              </a:rPr>
              <a:t>Secondary downward movement  </a:t>
            </a:r>
            <a:endParaRPr lang="en-US" b="1" dirty="0">
              <a:solidFill>
                <a:schemeClr val="bg1"/>
              </a:solidFill>
            </a:endParaRPr>
          </a:p>
        </p:txBody>
      </p:sp>
      <p:sp>
        <p:nvSpPr>
          <p:cNvPr id="39" name="TextBox 38"/>
          <p:cNvSpPr txBox="1"/>
          <p:nvPr/>
        </p:nvSpPr>
        <p:spPr>
          <a:xfrm>
            <a:off x="5603966" y="5003074"/>
            <a:ext cx="2965268" cy="646331"/>
          </a:xfrm>
          <a:prstGeom prst="rect">
            <a:avLst/>
          </a:prstGeom>
          <a:noFill/>
        </p:spPr>
        <p:txBody>
          <a:bodyPr wrap="square" rtlCol="0">
            <a:spAutoFit/>
          </a:bodyPr>
          <a:lstStyle/>
          <a:p>
            <a:pPr algn="ctr"/>
            <a:r>
              <a:rPr lang="en-US" b="1" dirty="0" smtClean="0">
                <a:solidFill>
                  <a:schemeClr val="bg1"/>
                </a:solidFill>
              </a:rPr>
              <a:t>Secondary upward movement  </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Elliott wave theory</a:t>
            </a:r>
            <a:endParaRPr lang="en-US" dirty="0"/>
          </a:p>
        </p:txBody>
      </p:sp>
      <p:pic>
        <p:nvPicPr>
          <p:cNvPr id="4" name="Content Placeholder 3" descr="elliott-wave-theory-image1.jpg"/>
          <p:cNvPicPr>
            <a:picLocks noGrp="1" noChangeAspect="1"/>
          </p:cNvPicPr>
          <p:nvPr>
            <p:ph idx="1"/>
          </p:nvPr>
        </p:nvPicPr>
        <p:blipFill>
          <a:blip r:embed="rId2"/>
          <a:stretch>
            <a:fillRect/>
          </a:stretch>
        </p:blipFill>
        <p:spPr>
          <a:xfrm>
            <a:off x="2090057" y="2338252"/>
            <a:ext cx="7380514" cy="3814354"/>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55700" y="973138"/>
            <a:ext cx="8828088" cy="708025"/>
          </a:xfrm>
        </p:spPr>
        <p:txBody>
          <a:bodyPr/>
          <a:lstStyle/>
          <a:p>
            <a:pPr algn="ctr"/>
            <a:r>
              <a:rPr lang="en-US" dirty="0" smtClean="0"/>
              <a:t>Technical analysis – chart </a:t>
            </a:r>
          </a:p>
        </p:txBody>
      </p:sp>
      <p:sp>
        <p:nvSpPr>
          <p:cNvPr id="3" name="Content Placeholder 2"/>
          <p:cNvSpPr>
            <a:spLocks noGrp="1"/>
          </p:cNvSpPr>
          <p:nvPr>
            <p:ph idx="1"/>
          </p:nvPr>
        </p:nvSpPr>
        <p:spPr>
          <a:xfrm>
            <a:off x="640081" y="2355849"/>
            <a:ext cx="10842170" cy="3626939"/>
          </a:xfrm>
        </p:spPr>
        <p:txBody>
          <a:bodyPr rtlCol="0">
            <a:noAutofit/>
          </a:bodyPr>
          <a:lstStyle/>
          <a:p>
            <a:pPr algn="just" fontAlgn="auto">
              <a:buFont typeface="Wingdings 3" charset="2"/>
              <a:buChar char=""/>
              <a:defRPr/>
            </a:pPr>
            <a:r>
              <a:rPr lang="en-US" sz="2000" dirty="0" smtClean="0">
                <a:solidFill>
                  <a:schemeClr val="bg1">
                    <a:lumMod val="75000"/>
                    <a:lumOff val="25000"/>
                  </a:schemeClr>
                </a:solidFill>
                <a:ea typeface="+mn-ea"/>
              </a:rPr>
              <a:t>Line chart – presents stock prices with respect to time</a:t>
            </a:r>
          </a:p>
          <a:p>
            <a:pPr algn="just" fontAlgn="auto">
              <a:buFont typeface="Wingdings 3" charset="2"/>
              <a:buChar char=""/>
              <a:defRPr/>
            </a:pPr>
            <a:r>
              <a:rPr lang="en-US" sz="2000" dirty="0" smtClean="0">
                <a:solidFill>
                  <a:schemeClr val="bg1">
                    <a:lumMod val="75000"/>
                    <a:lumOff val="25000"/>
                  </a:schemeClr>
                </a:solidFill>
                <a:ea typeface="+mn-ea"/>
              </a:rPr>
              <a:t>Scaled chart – presents price changes not the absolute price with respect to time</a:t>
            </a:r>
          </a:p>
          <a:p>
            <a:pPr algn="just" fontAlgn="auto">
              <a:buFont typeface="Wingdings 3" charset="2"/>
              <a:buChar char=""/>
              <a:defRPr/>
            </a:pPr>
            <a:r>
              <a:rPr lang="en-US" sz="2000" dirty="0" smtClean="0">
                <a:solidFill>
                  <a:schemeClr val="bg1">
                    <a:lumMod val="75000"/>
                    <a:lumOff val="25000"/>
                  </a:schemeClr>
                </a:solidFill>
                <a:ea typeface="+mn-ea"/>
              </a:rPr>
              <a:t>Point and figure chart – only significant days matter, noises are eliminated</a:t>
            </a:r>
          </a:p>
          <a:p>
            <a:pPr algn="just" fontAlgn="auto">
              <a:buFont typeface="Wingdings 3" charset="2"/>
              <a:buChar char=""/>
              <a:defRPr/>
            </a:pPr>
            <a:r>
              <a:rPr lang="en-US" sz="2000" dirty="0" smtClean="0">
                <a:solidFill>
                  <a:schemeClr val="bg1">
                    <a:lumMod val="75000"/>
                    <a:lumOff val="25000"/>
                  </a:schemeClr>
                </a:solidFill>
                <a:ea typeface="+mn-ea"/>
              </a:rPr>
              <a:t>Candlestick chart – represents inter-day price volatility</a:t>
            </a:r>
          </a:p>
          <a:p>
            <a:pPr algn="just" fontAlgn="auto">
              <a:buFont typeface="Wingdings 3" charset="2"/>
              <a:buChar char=""/>
              <a:defRPr/>
            </a:pPr>
            <a:r>
              <a:rPr lang="en-US" sz="2000" dirty="0" smtClean="0">
                <a:solidFill>
                  <a:schemeClr val="bg1">
                    <a:lumMod val="75000"/>
                    <a:lumOff val="25000"/>
                  </a:schemeClr>
                </a:solidFill>
                <a:ea typeface="+mn-ea"/>
              </a:rPr>
              <a:t>Relative strength analysis – a depiction of relative performance with respect to time</a:t>
            </a:r>
          </a:p>
          <a:p>
            <a:pPr marL="0" indent="0" algn="just" fontAlgn="auto">
              <a:buFont typeface="Wingdings 3" charset="2"/>
              <a:buNone/>
              <a:defRPr/>
            </a:pPr>
            <a:endParaRPr lang="en-US" sz="2000" dirty="0" smtClean="0">
              <a:solidFill>
                <a:schemeClr val="bg1">
                  <a:lumMod val="75000"/>
                  <a:lumOff val="25000"/>
                </a:schemeClr>
              </a:solidFill>
              <a:ea typeface="+mn-ea"/>
            </a:endParaRPr>
          </a:p>
          <a:p>
            <a:pPr marL="0" indent="0" algn="just" fontAlgn="auto">
              <a:buFont typeface="Wingdings 3" charset="2"/>
              <a:buNone/>
              <a:defRPr/>
            </a:pPr>
            <a:r>
              <a:rPr lang="en-US" sz="2000" dirty="0" smtClean="0">
                <a:solidFill>
                  <a:schemeClr val="bg1">
                    <a:lumMod val="75000"/>
                    <a:lumOff val="25000"/>
                  </a:schemeClr>
                </a:solidFill>
                <a:ea typeface="+mn-ea"/>
              </a:rPr>
              <a:t>So, the traditional charts may not be the best way to understand the market dynamics. </a:t>
            </a:r>
          </a:p>
          <a:p>
            <a:pPr fontAlgn="auto">
              <a:buFont typeface="Wingdings 3" charset="2"/>
              <a:buChar char=""/>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Candlestick chart basic </a:t>
            </a:r>
            <a:endParaRPr lang="en-US" dirty="0">
              <a:solidFill>
                <a:schemeClr val="tx1"/>
              </a:solidFill>
            </a:endParaRPr>
          </a:p>
        </p:txBody>
      </p:sp>
      <p:sp>
        <p:nvSpPr>
          <p:cNvPr id="3" name="Content Placeholder 2"/>
          <p:cNvSpPr>
            <a:spLocks noGrp="1"/>
          </p:cNvSpPr>
          <p:nvPr>
            <p:ph idx="1"/>
          </p:nvPr>
        </p:nvSpPr>
        <p:spPr>
          <a:xfrm>
            <a:off x="431074" y="2603500"/>
            <a:ext cx="10894423" cy="3416300"/>
          </a:xfrm>
        </p:spPr>
        <p:txBody>
          <a:bodyPr/>
          <a:lstStyle/>
          <a:p>
            <a:pPr algn="just"/>
            <a:r>
              <a:rPr lang="en-US" dirty="0" smtClean="0"/>
              <a:t>The hollow or filled portion of the candlestick is called “the body” (also referred to as “the real body”). The long thin lines above and below the body represent the high/low range and are called “shadows” (also referred to as “wicks” and “tails”). The high is marked by the top of the upper shadow and the low by the bottom of the lower shadow. If the stock closes higher than its opening price, a hollow candlestick is drawn with the bottom of the body representing the opening price and the top of the body representing the closing price. If the stock closes lower than its opening price, a filled candlestick is drawn with the top of the body representing the opening price and the bottom of the body representing the closing price.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Candlestick chart basic </a:t>
            </a:r>
            <a:endParaRPr lang="en-US" dirty="0"/>
          </a:p>
        </p:txBody>
      </p:sp>
      <p:pic>
        <p:nvPicPr>
          <p:cNvPr id="4" name="Content Placeholder 3" descr="candle1-formation.gif"/>
          <p:cNvPicPr>
            <a:picLocks noGrp="1" noChangeAspect="1"/>
          </p:cNvPicPr>
          <p:nvPr>
            <p:ph idx="1"/>
          </p:nvPr>
        </p:nvPicPr>
        <p:blipFill>
          <a:blip r:embed="rId2"/>
          <a:stretch>
            <a:fillRect/>
          </a:stretch>
        </p:blipFill>
        <p:spPr>
          <a:xfrm>
            <a:off x="3644537" y="2644775"/>
            <a:ext cx="4284617" cy="333375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Candlestick chart basic </a:t>
            </a:r>
            <a:endParaRPr lang="en-US" dirty="0"/>
          </a:p>
        </p:txBody>
      </p:sp>
      <p:sp>
        <p:nvSpPr>
          <p:cNvPr id="3" name="Content Placeholder 2"/>
          <p:cNvSpPr>
            <a:spLocks noGrp="1"/>
          </p:cNvSpPr>
          <p:nvPr>
            <p:ph idx="1"/>
          </p:nvPr>
        </p:nvSpPr>
        <p:spPr>
          <a:xfrm>
            <a:off x="326570" y="2603500"/>
            <a:ext cx="11865429" cy="3731986"/>
          </a:xfrm>
        </p:spPr>
        <p:txBody>
          <a:bodyPr/>
          <a:lstStyle/>
          <a:p>
            <a:pPr algn="just"/>
            <a:r>
              <a:rPr lang="en-US" b="1" dirty="0" smtClean="0">
                <a:solidFill>
                  <a:schemeClr val="bg1"/>
                </a:solidFill>
              </a:rPr>
              <a:t>Long white candlesticks show strong buying pressure.</a:t>
            </a:r>
            <a:r>
              <a:rPr lang="en-US" dirty="0" smtClean="0">
                <a:solidFill>
                  <a:schemeClr val="bg1"/>
                </a:solidFill>
              </a:rPr>
              <a:t> The longer the white candlestick is, the further the close is above the open. This indicates that prices advanced significantly from open to close and buyers were aggressive. While long white candlesticks are generally bullish, much depends on their position within the broader technical picture. After extended declines, long white candlesticks can mark a potential turning point or </a:t>
            </a:r>
            <a:r>
              <a:rPr lang="en-US" dirty="0" smtClean="0">
                <a:solidFill>
                  <a:schemeClr val="bg1"/>
                </a:solidFill>
                <a:hlinkClick r:id="rId2" tooltip="chart_school:glossary_s"/>
              </a:rPr>
              <a:t>support</a:t>
            </a:r>
            <a:r>
              <a:rPr lang="en-US" dirty="0" smtClean="0">
                <a:solidFill>
                  <a:schemeClr val="bg1"/>
                </a:solidFill>
              </a:rPr>
              <a:t> level. If buying gets too aggressive after a long advance, it can lead to excessive bullishness. </a:t>
            </a:r>
          </a:p>
          <a:p>
            <a:pPr algn="just"/>
            <a:r>
              <a:rPr lang="en-US" b="1" dirty="0" smtClean="0">
                <a:solidFill>
                  <a:schemeClr val="bg1"/>
                </a:solidFill>
              </a:rPr>
              <a:t>Long black candlesticks show strong selling pressure.</a:t>
            </a:r>
            <a:r>
              <a:rPr lang="en-US" dirty="0" smtClean="0">
                <a:solidFill>
                  <a:schemeClr val="bg1"/>
                </a:solidFill>
              </a:rPr>
              <a:t> The longer the black candlestick is, the further the close is below the open. This indicates that prices declined significantly from the open and sellers were aggressive. After a long advance, a long black candlestick can foreshadow a turning point or mark a future </a:t>
            </a:r>
            <a:r>
              <a:rPr lang="en-US" dirty="0" smtClean="0">
                <a:solidFill>
                  <a:schemeClr val="bg1"/>
                </a:solidFill>
                <a:hlinkClick r:id="rId3" tooltip="chart_school:glossary_r"/>
              </a:rPr>
              <a:t>resistance</a:t>
            </a:r>
            <a:r>
              <a:rPr lang="en-US" dirty="0" smtClean="0">
                <a:solidFill>
                  <a:schemeClr val="bg1"/>
                </a:solidFill>
              </a:rPr>
              <a:t> level. After a long decline a long black candlestick can indicate panic or capitulation. </a:t>
            </a:r>
          </a:p>
          <a:p>
            <a:pPr algn="just"/>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Candlestick chart basic </a:t>
            </a:r>
            <a:endParaRPr lang="en-US" dirty="0"/>
          </a:p>
        </p:txBody>
      </p:sp>
      <p:pic>
        <p:nvPicPr>
          <p:cNvPr id="4" name="Content Placeholder 3" descr="candle1-longshort.gif"/>
          <p:cNvPicPr>
            <a:picLocks noGrp="1" noChangeAspect="1"/>
          </p:cNvPicPr>
          <p:nvPr>
            <p:ph idx="1"/>
          </p:nvPr>
        </p:nvPicPr>
        <p:blipFill>
          <a:blip r:embed="rId2"/>
          <a:stretch>
            <a:fillRect/>
          </a:stretch>
        </p:blipFill>
        <p:spPr>
          <a:xfrm>
            <a:off x="3918857" y="2481943"/>
            <a:ext cx="4010297" cy="4023360"/>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Marubozu</a:t>
            </a:r>
            <a:r>
              <a:rPr lang="en-US" dirty="0" smtClean="0"/>
              <a:t> brothers</a:t>
            </a:r>
            <a:endParaRPr lang="en-US" dirty="0"/>
          </a:p>
        </p:txBody>
      </p:sp>
      <p:sp>
        <p:nvSpPr>
          <p:cNvPr id="3" name="Content Placeholder 2"/>
          <p:cNvSpPr>
            <a:spLocks noGrp="1"/>
          </p:cNvSpPr>
          <p:nvPr>
            <p:ph idx="1"/>
          </p:nvPr>
        </p:nvSpPr>
        <p:spPr>
          <a:xfrm>
            <a:off x="1155255" y="2603500"/>
            <a:ext cx="10144116" cy="3416300"/>
          </a:xfrm>
        </p:spPr>
        <p:txBody>
          <a:bodyPr/>
          <a:lstStyle/>
          <a:p>
            <a:pPr algn="just"/>
            <a:r>
              <a:rPr lang="en-US" dirty="0" err="1" smtClean="0"/>
              <a:t>Marubozu</a:t>
            </a:r>
            <a:r>
              <a:rPr lang="en-US" dirty="0" smtClean="0"/>
              <a:t> do not have upper or lower shadows and the high and low are represented by the open or close. A White </a:t>
            </a:r>
            <a:r>
              <a:rPr lang="en-US" dirty="0" err="1" smtClean="0"/>
              <a:t>Marubozu</a:t>
            </a:r>
            <a:r>
              <a:rPr lang="en-US" dirty="0" smtClean="0"/>
              <a:t> forms when the open equals the low and the close equals the high. This indicates that buyers controlled the price action from the first trade to the last trade. Black </a:t>
            </a:r>
            <a:r>
              <a:rPr lang="en-US" dirty="0" err="1" smtClean="0"/>
              <a:t>Marubozu</a:t>
            </a:r>
            <a:r>
              <a:rPr lang="en-US" dirty="0" smtClean="0"/>
              <a:t> form when the open equals the high and the close equals the low. This indicates that sellers controlled the price action from the first trade to the last trade.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155700" y="973138"/>
            <a:ext cx="8828088" cy="708025"/>
          </a:xfrm>
        </p:spPr>
        <p:txBody>
          <a:bodyPr/>
          <a:lstStyle/>
          <a:p>
            <a:pPr algn="ctr"/>
            <a:r>
              <a:rPr lang="en-US" dirty="0" smtClean="0"/>
              <a:t>Investment basics – continued </a:t>
            </a:r>
          </a:p>
        </p:txBody>
      </p:sp>
      <p:sp>
        <p:nvSpPr>
          <p:cNvPr id="3" name="Content Placeholder 2"/>
          <p:cNvSpPr>
            <a:spLocks noGrp="1"/>
          </p:cNvSpPr>
          <p:nvPr>
            <p:ph idx="1"/>
          </p:nvPr>
        </p:nvSpPr>
        <p:spPr>
          <a:xfrm>
            <a:off x="1155700" y="2603499"/>
            <a:ext cx="9813054" cy="3610103"/>
          </a:xfrm>
        </p:spPr>
        <p:txBody>
          <a:bodyPr rtlCol="0">
            <a:noAutofit/>
          </a:bodyPr>
          <a:lstStyle/>
          <a:p>
            <a:pPr algn="just" fontAlgn="auto">
              <a:buFont typeface="Wingdings 3" charset="2"/>
              <a:buChar char=""/>
              <a:defRPr/>
            </a:pPr>
            <a:r>
              <a:rPr lang="en-US" sz="2000" dirty="0">
                <a:solidFill>
                  <a:schemeClr val="bg1">
                    <a:lumMod val="75000"/>
                    <a:lumOff val="25000"/>
                  </a:schemeClr>
                </a:solidFill>
                <a:ea typeface="+mn-ea"/>
              </a:rPr>
              <a:t>In fundamental analysis – we use the available financial statement data, our conceptions about industry, macro-economy, firm specific issues to derive the value. </a:t>
            </a:r>
          </a:p>
          <a:p>
            <a:pPr algn="just" fontAlgn="auto">
              <a:buFont typeface="Wingdings 3" charset="2"/>
              <a:buChar char=""/>
              <a:defRPr/>
            </a:pPr>
            <a:r>
              <a:rPr lang="en-US" sz="2000" dirty="0">
                <a:solidFill>
                  <a:schemeClr val="bg1">
                    <a:lumMod val="75000"/>
                    <a:lumOff val="25000"/>
                  </a:schemeClr>
                </a:solidFill>
                <a:ea typeface="+mn-ea"/>
              </a:rPr>
              <a:t>On the other hand, in technical analysis – we just need the price data and volume data. </a:t>
            </a:r>
          </a:p>
          <a:p>
            <a:pPr algn="just" fontAlgn="auto">
              <a:buFont typeface="Wingdings 3" charset="2"/>
              <a:buChar char=""/>
              <a:defRPr/>
            </a:pPr>
            <a:r>
              <a:rPr lang="en-US" sz="2000" dirty="0">
                <a:solidFill>
                  <a:schemeClr val="bg1">
                    <a:lumMod val="75000"/>
                    <a:lumOff val="25000"/>
                  </a:schemeClr>
                </a:solidFill>
                <a:ea typeface="+mn-ea"/>
              </a:rPr>
              <a:t>In fundamental analysis – we often use a lot of subjective assumptions.</a:t>
            </a:r>
          </a:p>
          <a:p>
            <a:pPr algn="just" fontAlgn="auto">
              <a:buFont typeface="Wingdings 3" charset="2"/>
              <a:buChar char=""/>
              <a:defRPr/>
            </a:pPr>
            <a:r>
              <a:rPr lang="en-US" sz="2000" dirty="0">
                <a:solidFill>
                  <a:schemeClr val="bg1">
                    <a:lumMod val="75000"/>
                    <a:lumOff val="25000"/>
                  </a:schemeClr>
                </a:solidFill>
                <a:ea typeface="+mn-ea"/>
              </a:rPr>
              <a:t>Technical analysis is very precise and very objective. </a:t>
            </a:r>
          </a:p>
          <a:p>
            <a:pPr marL="0" indent="0" algn="ctr" fontAlgn="auto">
              <a:buFont typeface="Wingdings 3" charset="2"/>
              <a:buNone/>
              <a:defRPr/>
            </a:pPr>
            <a:r>
              <a:rPr lang="en-US" sz="2000" dirty="0" smtClean="0">
                <a:solidFill>
                  <a:schemeClr val="bg1">
                    <a:lumMod val="75000"/>
                    <a:lumOff val="25000"/>
                  </a:schemeClr>
                </a:solidFill>
                <a:ea typeface="+mn-ea"/>
              </a:rPr>
              <a:t>So</a:t>
            </a:r>
            <a:r>
              <a:rPr lang="en-US" sz="2000" dirty="0">
                <a:solidFill>
                  <a:schemeClr val="bg1">
                    <a:lumMod val="75000"/>
                    <a:lumOff val="25000"/>
                  </a:schemeClr>
                </a:solidFill>
                <a:ea typeface="+mn-ea"/>
              </a:rPr>
              <a:t>, technical analysis is less time-consuming and more concrete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Marubozu</a:t>
            </a:r>
            <a:r>
              <a:rPr lang="en-US" dirty="0" smtClean="0"/>
              <a:t> brothers</a:t>
            </a:r>
            <a:endParaRPr lang="en-US" dirty="0"/>
          </a:p>
        </p:txBody>
      </p:sp>
      <p:pic>
        <p:nvPicPr>
          <p:cNvPr id="4" name="Content Placeholder 3" descr="candle1-marubozu.gif"/>
          <p:cNvPicPr>
            <a:picLocks noGrp="1" noChangeAspect="1"/>
          </p:cNvPicPr>
          <p:nvPr>
            <p:ph idx="1"/>
          </p:nvPr>
        </p:nvPicPr>
        <p:blipFill>
          <a:blip r:embed="rId2"/>
          <a:stretch>
            <a:fillRect/>
          </a:stretch>
        </p:blipFill>
        <p:spPr>
          <a:xfrm>
            <a:off x="4140993" y="2612571"/>
            <a:ext cx="3853475" cy="3553098"/>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Long Versus Short Shadows</a:t>
            </a:r>
            <a:r>
              <a:rPr lang="en-US" sz="2800" b="1" dirty="0" smtClean="0"/>
              <a:t/>
            </a:r>
            <a:br>
              <a:rPr lang="en-US" sz="2800" b="1" dirty="0" smtClean="0"/>
            </a:br>
            <a:endParaRPr lang="en-US" sz="2800" dirty="0"/>
          </a:p>
        </p:txBody>
      </p:sp>
      <p:sp>
        <p:nvSpPr>
          <p:cNvPr id="3" name="Content Placeholder 2"/>
          <p:cNvSpPr>
            <a:spLocks noGrp="1"/>
          </p:cNvSpPr>
          <p:nvPr>
            <p:ph idx="1"/>
          </p:nvPr>
        </p:nvSpPr>
        <p:spPr>
          <a:xfrm>
            <a:off x="1155255" y="2603499"/>
            <a:ext cx="9987362" cy="3666671"/>
          </a:xfrm>
        </p:spPr>
        <p:txBody>
          <a:bodyPr/>
          <a:lstStyle/>
          <a:p>
            <a:pPr algn="just"/>
            <a:r>
              <a:rPr lang="en-US" dirty="0" smtClean="0"/>
              <a:t>The upper and lower shadows on candlesticks can provide valuable information about the trading session. Upper shadows represent the session high and lower shadows the session low. Candlesticks with short shadows indicate that most of the trading action was confined near the open and close. Candlesticks with long shadows show that prices extended well past the open and close. </a:t>
            </a:r>
          </a:p>
          <a:p>
            <a:pPr algn="just"/>
            <a:r>
              <a:rPr lang="en-US" dirty="0" smtClean="0"/>
              <a:t>Candlesticks with a long upper shadow and short lower shadow indicate that buyers dominated during the session, and bid prices higher. However, sellers later forced prices down from their highs, and the weak close created a long upper shadow. Conversely, candlesticks with long lower shadows and short upper shadows indicate that sellers dominated during the session and drove prices lower. However, buyers later resurfaced to bid prices higher by the end of the session and the strong close created a long lower shadow.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Long Versus Short Shadows</a:t>
            </a:r>
            <a:endParaRPr lang="en-US" dirty="0"/>
          </a:p>
        </p:txBody>
      </p:sp>
      <p:pic>
        <p:nvPicPr>
          <p:cNvPr id="4" name="Content Placeholder 3" descr="candle1-longshadows.gif"/>
          <p:cNvPicPr>
            <a:picLocks noGrp="1" noChangeAspect="1"/>
          </p:cNvPicPr>
          <p:nvPr>
            <p:ph idx="1"/>
          </p:nvPr>
        </p:nvPicPr>
        <p:blipFill>
          <a:blip r:embed="rId2"/>
          <a:stretch>
            <a:fillRect/>
          </a:stretch>
        </p:blipFill>
        <p:spPr>
          <a:xfrm>
            <a:off x="3853543" y="2521131"/>
            <a:ext cx="3840479" cy="3905795"/>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Spinning tops</a:t>
            </a:r>
            <a:endParaRPr lang="en-US" dirty="0"/>
          </a:p>
        </p:txBody>
      </p:sp>
      <p:sp>
        <p:nvSpPr>
          <p:cNvPr id="3" name="Content Placeholder 2"/>
          <p:cNvSpPr>
            <a:spLocks noGrp="1"/>
          </p:cNvSpPr>
          <p:nvPr>
            <p:ph idx="1"/>
          </p:nvPr>
        </p:nvSpPr>
        <p:spPr>
          <a:xfrm>
            <a:off x="1155255" y="2603500"/>
            <a:ext cx="9830608" cy="3416300"/>
          </a:xfrm>
        </p:spPr>
        <p:txBody>
          <a:bodyPr/>
          <a:lstStyle/>
          <a:p>
            <a:pPr algn="just"/>
            <a:r>
              <a:rPr lang="en-US" dirty="0" smtClean="0"/>
              <a:t>Candlesticks with a long upper shadow, long lower shadow and small real body are called spinning tops. One long shadow represents a reversal of sorts; spinning tops represent indecision. The small real body (whether hollow or filled) shows little movement from open to close, and the shadows indicate that both bulls and bears were active during the session. Even though the session opened and closed with little change, prices moved significantly higher and lower in the meantime. Neither buyers nor sellers could gain the upper hand and the result was a standoff. After a long advance or long white candlestick, a spinning top indicates weakness among the bulls and a potential change or interruption in trend. After a long decline or long black candlestick, a spinning top indicates weakness among the bears and a potential change or interruption in trend.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Spinning tops</a:t>
            </a:r>
            <a:endParaRPr lang="en-US" dirty="0"/>
          </a:p>
        </p:txBody>
      </p:sp>
      <p:pic>
        <p:nvPicPr>
          <p:cNvPr id="4" name="Content Placeholder 3" descr="candle1-spinning.gif"/>
          <p:cNvPicPr>
            <a:picLocks noGrp="1" noChangeAspect="1"/>
          </p:cNvPicPr>
          <p:nvPr>
            <p:ph idx="1"/>
          </p:nvPr>
        </p:nvPicPr>
        <p:blipFill>
          <a:blip r:embed="rId2"/>
          <a:stretch>
            <a:fillRect/>
          </a:stretch>
        </p:blipFill>
        <p:spPr>
          <a:xfrm>
            <a:off x="4140994" y="2455817"/>
            <a:ext cx="3971040" cy="4114800"/>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Doji</a:t>
            </a:r>
            <a:endParaRPr lang="en-US" dirty="0"/>
          </a:p>
        </p:txBody>
      </p:sp>
      <p:sp>
        <p:nvSpPr>
          <p:cNvPr id="3" name="Content Placeholder 2"/>
          <p:cNvSpPr>
            <a:spLocks noGrp="1"/>
          </p:cNvSpPr>
          <p:nvPr>
            <p:ph idx="1"/>
          </p:nvPr>
        </p:nvSpPr>
        <p:spPr>
          <a:xfrm>
            <a:off x="1155254" y="2603499"/>
            <a:ext cx="10274745" cy="3849551"/>
          </a:xfrm>
        </p:spPr>
        <p:txBody>
          <a:bodyPr/>
          <a:lstStyle/>
          <a:p>
            <a:pPr algn="just"/>
            <a:r>
              <a:rPr lang="en-US" dirty="0" err="1" smtClean="0"/>
              <a:t>Doji</a:t>
            </a:r>
            <a:r>
              <a:rPr lang="en-US" dirty="0" smtClean="0"/>
              <a:t> are important candlesticks that provide information on their own and as components of in a number of important patterns. </a:t>
            </a:r>
            <a:r>
              <a:rPr lang="en-US" dirty="0" err="1" smtClean="0"/>
              <a:t>Doji</a:t>
            </a:r>
            <a:r>
              <a:rPr lang="en-US" dirty="0" smtClean="0"/>
              <a:t> form when a security's open and close are virtually equal. The length of the upper and lower shadows can vary and the resulting candlestick looks like a cross, inverted cross or plus sign. Alone, </a:t>
            </a:r>
            <a:r>
              <a:rPr lang="en-US" dirty="0" err="1" smtClean="0"/>
              <a:t>doji</a:t>
            </a:r>
            <a:r>
              <a:rPr lang="en-US" dirty="0" smtClean="0"/>
              <a:t> are neutral patterns. Any bullish or bearish bias is based on preceding price action and future confirmation. The word “</a:t>
            </a:r>
            <a:r>
              <a:rPr lang="en-US" dirty="0" err="1" smtClean="0"/>
              <a:t>Doji</a:t>
            </a:r>
            <a:r>
              <a:rPr lang="en-US" dirty="0" smtClean="0"/>
              <a:t>” refers to both the singular and plural form. </a:t>
            </a:r>
            <a:r>
              <a:rPr lang="en-US" dirty="0" err="1" smtClean="0"/>
              <a:t>deally</a:t>
            </a:r>
            <a:r>
              <a:rPr lang="en-US" dirty="0" smtClean="0"/>
              <a:t>, but not necessarily, the open and close should be equal. While a </a:t>
            </a:r>
            <a:r>
              <a:rPr lang="en-US" dirty="0" err="1" smtClean="0"/>
              <a:t>doji</a:t>
            </a:r>
            <a:r>
              <a:rPr lang="en-US" dirty="0" smtClean="0"/>
              <a:t> with an equal open and close would be considered more robust, it is more important to capture the essence of the candlestick. </a:t>
            </a:r>
            <a:r>
              <a:rPr lang="en-US" dirty="0" err="1" smtClean="0"/>
              <a:t>Doji</a:t>
            </a:r>
            <a:r>
              <a:rPr lang="en-US" dirty="0" smtClean="0"/>
              <a:t> convey a sense of indecision or tug-of-war between buyers and sellers. Prices move above and below the opening level during the session, but close at or near the opening level. The result is a standoff. Neither bulls nor bears were able to gain control and a turning point could be developing.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Doji</a:t>
            </a:r>
            <a:endParaRPr lang="en-US" dirty="0"/>
          </a:p>
        </p:txBody>
      </p:sp>
      <p:pic>
        <p:nvPicPr>
          <p:cNvPr id="4" name="Content Placeholder 3" descr="candle2-doji1.gif"/>
          <p:cNvPicPr>
            <a:picLocks noGrp="1" noChangeAspect="1"/>
          </p:cNvPicPr>
          <p:nvPr>
            <p:ph idx="1"/>
          </p:nvPr>
        </p:nvPicPr>
        <p:blipFill>
          <a:blip r:embed="rId2"/>
          <a:stretch>
            <a:fillRect/>
          </a:stretch>
        </p:blipFill>
        <p:spPr>
          <a:xfrm>
            <a:off x="4140994" y="2534194"/>
            <a:ext cx="3539966" cy="3206206"/>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Dragon Fly </a:t>
            </a:r>
            <a:r>
              <a:rPr lang="en-US" b="1" dirty="0" err="1" smtClean="0"/>
              <a:t>Doji</a:t>
            </a:r>
            <a:r>
              <a:rPr lang="en-US" b="1" dirty="0" smtClean="0"/>
              <a:t/>
            </a:r>
            <a:br>
              <a:rPr lang="en-US" b="1" dirty="0" smtClean="0"/>
            </a:br>
            <a:endParaRPr lang="en-US" dirty="0"/>
          </a:p>
        </p:txBody>
      </p:sp>
      <p:sp>
        <p:nvSpPr>
          <p:cNvPr id="3" name="Content Placeholder 2"/>
          <p:cNvSpPr>
            <a:spLocks noGrp="1"/>
          </p:cNvSpPr>
          <p:nvPr>
            <p:ph idx="1"/>
          </p:nvPr>
        </p:nvSpPr>
        <p:spPr>
          <a:xfrm>
            <a:off x="679270" y="2603500"/>
            <a:ext cx="10933610" cy="3771174"/>
          </a:xfrm>
        </p:spPr>
        <p:txBody>
          <a:bodyPr/>
          <a:lstStyle/>
          <a:p>
            <a:pPr algn="just"/>
            <a:r>
              <a:rPr lang="en-US" dirty="0" smtClean="0"/>
              <a:t>Dragon fly </a:t>
            </a:r>
            <a:r>
              <a:rPr lang="en-US" dirty="0" err="1" smtClean="0"/>
              <a:t>doji</a:t>
            </a:r>
            <a:r>
              <a:rPr lang="en-US" dirty="0" smtClean="0"/>
              <a:t> form when the open, high and close are equal and the low creates a long lower shadow. The resulting candlestick looks like a “T” with a long lower shadow and no upper shadow. Dragon fly </a:t>
            </a:r>
            <a:r>
              <a:rPr lang="en-US" dirty="0" err="1" smtClean="0"/>
              <a:t>doji</a:t>
            </a:r>
            <a:r>
              <a:rPr lang="en-US" dirty="0" smtClean="0"/>
              <a:t> indicate that sellers dominated trading and drove prices lower during the session. By the end of the session, buyers resurfaced and pushed prices back to the opening level and the session high. </a:t>
            </a:r>
          </a:p>
          <a:p>
            <a:pPr algn="just"/>
            <a:r>
              <a:rPr lang="en-US" dirty="0" smtClean="0"/>
              <a:t>The reversal implications of a dragon fly </a:t>
            </a:r>
            <a:r>
              <a:rPr lang="en-US" dirty="0" err="1" smtClean="0"/>
              <a:t>doji</a:t>
            </a:r>
            <a:r>
              <a:rPr lang="en-US" dirty="0" smtClean="0"/>
              <a:t> depend on previous price action and future confirmation. The long lower shadow provides evidence of buying pressure, but the low indicates that plenty of sellers still loom. After a long downtrend, long black candlestick, or at </a:t>
            </a:r>
            <a:r>
              <a:rPr lang="en-US" dirty="0" smtClean="0">
                <a:hlinkClick r:id="rId2" tooltip="chart_school:glossary_s"/>
              </a:rPr>
              <a:t>support</a:t>
            </a:r>
            <a:r>
              <a:rPr lang="en-US" dirty="0" smtClean="0"/>
              <a:t>, a dragon fly </a:t>
            </a:r>
            <a:r>
              <a:rPr lang="en-US" dirty="0" err="1" smtClean="0"/>
              <a:t>doji</a:t>
            </a:r>
            <a:r>
              <a:rPr lang="en-US" dirty="0" smtClean="0"/>
              <a:t> could signal a potential bullish reversal or bottom. After a long uptrend, long white candlestick or at </a:t>
            </a:r>
            <a:r>
              <a:rPr lang="en-US" dirty="0" smtClean="0">
                <a:hlinkClick r:id="rId3" tooltip="chart_school:glossary_r"/>
              </a:rPr>
              <a:t>resistance</a:t>
            </a:r>
            <a:r>
              <a:rPr lang="en-US" dirty="0" smtClean="0"/>
              <a:t>, the long lower shadow could foreshadow a potential bearish reversal or top. Bearish or bullish confirmation is required for both situations.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Gravestone </a:t>
            </a:r>
            <a:r>
              <a:rPr lang="en-US" b="1" dirty="0" err="1" smtClean="0"/>
              <a:t>Doji</a:t>
            </a:r>
            <a:endParaRPr lang="en-US" b="1" dirty="0"/>
          </a:p>
        </p:txBody>
      </p:sp>
      <p:sp>
        <p:nvSpPr>
          <p:cNvPr id="3" name="Content Placeholder 2"/>
          <p:cNvSpPr>
            <a:spLocks noGrp="1"/>
          </p:cNvSpPr>
          <p:nvPr>
            <p:ph idx="1"/>
          </p:nvPr>
        </p:nvSpPr>
        <p:spPr>
          <a:xfrm>
            <a:off x="509451" y="2403567"/>
            <a:ext cx="11234058" cy="4075610"/>
          </a:xfrm>
        </p:spPr>
        <p:txBody>
          <a:bodyPr/>
          <a:lstStyle/>
          <a:p>
            <a:pPr algn="just"/>
            <a:r>
              <a:rPr lang="en-US" dirty="0" smtClean="0"/>
              <a:t>Gravestone </a:t>
            </a:r>
            <a:r>
              <a:rPr lang="en-US" dirty="0" err="1" smtClean="0"/>
              <a:t>doji</a:t>
            </a:r>
            <a:r>
              <a:rPr lang="en-US" dirty="0" smtClean="0"/>
              <a:t> form when the open, low and close are equal and the high creates a long upper shadow. The resulting candlestick looks like an upside down “T” with a long upper shadow and no lower shadow. Gravestone </a:t>
            </a:r>
            <a:r>
              <a:rPr lang="en-US" dirty="0" err="1" smtClean="0"/>
              <a:t>doji</a:t>
            </a:r>
            <a:r>
              <a:rPr lang="en-US" dirty="0" smtClean="0"/>
              <a:t> indicate that buyers dominated trading and drove prices higher during the session. However, by the end of the session, sellers resurfaced and pushed prices back to the opening level and the session low. </a:t>
            </a:r>
          </a:p>
          <a:p>
            <a:pPr algn="just"/>
            <a:r>
              <a:rPr lang="en-US" dirty="0" smtClean="0"/>
              <a:t>As with the dragon fly </a:t>
            </a:r>
            <a:r>
              <a:rPr lang="en-US" dirty="0" err="1" smtClean="0"/>
              <a:t>doji</a:t>
            </a:r>
            <a:r>
              <a:rPr lang="en-US" dirty="0" smtClean="0"/>
              <a:t> and other candlesticks, the reversal implications of gravestone </a:t>
            </a:r>
            <a:r>
              <a:rPr lang="en-US" dirty="0" err="1" smtClean="0"/>
              <a:t>doji</a:t>
            </a:r>
            <a:r>
              <a:rPr lang="en-US" dirty="0" smtClean="0"/>
              <a:t> depend on previous price action and future confirmation. Even though the long upper shadow indicates a failed rally, the intraday high provides evidence of some buying pressure. After a long downtrend, long black candlestick, or at support, focus turns to the evidence of buying pressure and a potential bullish reversal. After a long uptrend, long white candlestick or at resistance, focus turns to the failed rally and a potential bearish reversal. Bearish or bullish confirmation is required for both situations.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Dragon Fly &amp; Gravestone </a:t>
            </a:r>
            <a:r>
              <a:rPr lang="en-US" b="1" dirty="0" err="1" smtClean="0"/>
              <a:t>DojI</a:t>
            </a:r>
            <a:r>
              <a:rPr lang="en-US" b="1" dirty="0" smtClean="0"/>
              <a:t/>
            </a:r>
            <a:br>
              <a:rPr lang="en-US" b="1" dirty="0" smtClean="0"/>
            </a:br>
            <a:endParaRPr lang="en-US" dirty="0"/>
          </a:p>
        </p:txBody>
      </p:sp>
      <p:pic>
        <p:nvPicPr>
          <p:cNvPr id="4" name="Content Placeholder 3" descr="candle2-dragongravedoji.gif"/>
          <p:cNvPicPr>
            <a:picLocks noGrp="1" noChangeAspect="1"/>
          </p:cNvPicPr>
          <p:nvPr>
            <p:ph idx="1"/>
          </p:nvPr>
        </p:nvPicPr>
        <p:blipFill>
          <a:blip r:embed="rId2"/>
          <a:stretch>
            <a:fillRect/>
          </a:stretch>
        </p:blipFill>
        <p:spPr>
          <a:xfrm>
            <a:off x="3918857" y="2508069"/>
            <a:ext cx="4127863" cy="3657600"/>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55700" y="973138"/>
            <a:ext cx="8828088" cy="708025"/>
          </a:xfrm>
        </p:spPr>
        <p:txBody>
          <a:bodyPr/>
          <a:lstStyle/>
          <a:p>
            <a:pPr algn="ctr"/>
            <a:r>
              <a:rPr lang="en-US" dirty="0" smtClean="0"/>
              <a:t>Investment basics – continued</a:t>
            </a:r>
          </a:p>
        </p:txBody>
      </p:sp>
      <p:sp>
        <p:nvSpPr>
          <p:cNvPr id="3" name="Content Placeholder 2"/>
          <p:cNvSpPr>
            <a:spLocks noGrp="1"/>
          </p:cNvSpPr>
          <p:nvPr>
            <p:ph idx="1"/>
          </p:nvPr>
        </p:nvSpPr>
        <p:spPr>
          <a:xfrm>
            <a:off x="1341438" y="2868613"/>
            <a:ext cx="8828087" cy="3416300"/>
          </a:xfrm>
        </p:spPr>
        <p:txBody>
          <a:bodyPr rtlCol="0">
            <a:normAutofit/>
          </a:bodyPr>
          <a:lstStyle/>
          <a:p>
            <a:pPr fontAlgn="auto">
              <a:buFont typeface="Wingdings 3" charset="2"/>
              <a:buChar char=""/>
              <a:defRPr/>
            </a:pPr>
            <a:r>
              <a:rPr lang="en-US" sz="2000" dirty="0">
                <a:solidFill>
                  <a:schemeClr val="bg1">
                    <a:lumMod val="75000"/>
                    <a:lumOff val="25000"/>
                  </a:schemeClr>
                </a:solidFill>
                <a:ea typeface="+mn-ea"/>
              </a:rPr>
              <a:t>Good companies are not always good purchase</a:t>
            </a:r>
          </a:p>
          <a:p>
            <a:pPr fontAlgn="auto">
              <a:buFont typeface="Wingdings 3" charset="2"/>
              <a:buChar char=""/>
              <a:defRPr/>
            </a:pPr>
            <a:r>
              <a:rPr lang="en-US" sz="2000" dirty="0">
                <a:solidFill>
                  <a:schemeClr val="bg1">
                    <a:lumMod val="75000"/>
                    <a:lumOff val="25000"/>
                  </a:schemeClr>
                </a:solidFill>
                <a:ea typeface="+mn-ea"/>
              </a:rPr>
              <a:t>Bad companies can be good purchases. </a:t>
            </a:r>
            <a:endParaRPr lang="en-US" sz="2000" dirty="0" smtClean="0">
              <a:solidFill>
                <a:schemeClr val="bg1">
                  <a:lumMod val="75000"/>
                  <a:lumOff val="25000"/>
                </a:schemeClr>
              </a:solidFill>
              <a:ea typeface="+mn-ea"/>
            </a:endParaRPr>
          </a:p>
          <a:p>
            <a:pPr fontAlgn="auto">
              <a:buFont typeface="Wingdings 3" charset="2"/>
              <a:buChar char=""/>
              <a:defRPr/>
            </a:pPr>
            <a:endParaRPr lang="en-US" sz="2000" dirty="0">
              <a:solidFill>
                <a:schemeClr val="bg1">
                  <a:lumMod val="75000"/>
                  <a:lumOff val="25000"/>
                </a:schemeClr>
              </a:solidFill>
              <a:ea typeface="+mn-ea"/>
            </a:endParaRPr>
          </a:p>
          <a:p>
            <a:pPr marL="0" indent="0" algn="ctr" fontAlgn="auto">
              <a:buFont typeface="Wingdings 3" charset="2"/>
              <a:buNone/>
              <a:defRPr/>
            </a:pPr>
            <a:r>
              <a:rPr lang="en-US" sz="2000" dirty="0" smtClean="0">
                <a:solidFill>
                  <a:schemeClr val="bg1">
                    <a:lumMod val="75000"/>
                    <a:lumOff val="25000"/>
                  </a:schemeClr>
                </a:solidFill>
                <a:ea typeface="+mn-ea"/>
              </a:rPr>
              <a:t>So</a:t>
            </a:r>
            <a:r>
              <a:rPr lang="en-US" sz="2000" dirty="0">
                <a:solidFill>
                  <a:schemeClr val="bg1">
                    <a:lumMod val="75000"/>
                    <a:lumOff val="25000"/>
                  </a:schemeClr>
                </a:solidFill>
                <a:ea typeface="+mn-ea"/>
              </a:rPr>
              <a:t>, timing is at times more important than value</a:t>
            </a:r>
          </a:p>
          <a:p>
            <a:pPr fontAlgn="auto">
              <a:buFont typeface="Wingdings 3" charset="2"/>
              <a:buChar char=""/>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155700" y="849313"/>
            <a:ext cx="9882414" cy="708025"/>
          </a:xfrm>
        </p:spPr>
        <p:txBody>
          <a:bodyPr/>
          <a:lstStyle/>
          <a:p>
            <a:pPr algn="ctr"/>
            <a:r>
              <a:rPr lang="en-US" dirty="0" smtClean="0"/>
              <a:t>Technical analysis – support and resistance </a:t>
            </a:r>
          </a:p>
        </p:txBody>
      </p:sp>
      <p:sp>
        <p:nvSpPr>
          <p:cNvPr id="3" name="Content Placeholder 2"/>
          <p:cNvSpPr>
            <a:spLocks noGrp="1"/>
          </p:cNvSpPr>
          <p:nvPr>
            <p:ph idx="1"/>
          </p:nvPr>
        </p:nvSpPr>
        <p:spPr>
          <a:xfrm>
            <a:off x="640079" y="2603500"/>
            <a:ext cx="11011989" cy="3797300"/>
          </a:xfrm>
        </p:spPr>
        <p:txBody>
          <a:bodyPr rtlCol="0">
            <a:noAutofit/>
          </a:bodyPr>
          <a:lstStyle/>
          <a:p>
            <a:pPr algn="just" fontAlgn="auto">
              <a:buFont typeface="Wingdings 3" charset="2"/>
              <a:buChar char=""/>
              <a:defRPr/>
            </a:pPr>
            <a:r>
              <a:rPr lang="en-US" sz="2000" dirty="0">
                <a:solidFill>
                  <a:schemeClr val="bg1">
                    <a:lumMod val="75000"/>
                    <a:lumOff val="25000"/>
                  </a:schemeClr>
                </a:solidFill>
                <a:ea typeface="+mn-ea"/>
              </a:rPr>
              <a:t>Without any fundamental change, stock price generally move within a range. </a:t>
            </a:r>
          </a:p>
          <a:p>
            <a:pPr algn="just" fontAlgn="auto">
              <a:buFont typeface="Wingdings 3" charset="2"/>
              <a:buChar char=""/>
              <a:defRPr/>
            </a:pPr>
            <a:r>
              <a:rPr lang="en-US" sz="2000" dirty="0">
                <a:solidFill>
                  <a:schemeClr val="bg1">
                    <a:lumMod val="75000"/>
                    <a:lumOff val="25000"/>
                  </a:schemeClr>
                </a:solidFill>
                <a:ea typeface="+mn-ea"/>
              </a:rPr>
              <a:t>Support level – a price range sufficient to stop price decline</a:t>
            </a:r>
          </a:p>
          <a:p>
            <a:pPr algn="just" fontAlgn="auto">
              <a:buFont typeface="Wingdings 3" charset="2"/>
              <a:buChar char=""/>
              <a:defRPr/>
            </a:pPr>
            <a:r>
              <a:rPr lang="en-US" sz="2000" dirty="0">
                <a:solidFill>
                  <a:schemeClr val="bg1">
                    <a:lumMod val="75000"/>
                    <a:lumOff val="25000"/>
                  </a:schemeClr>
                </a:solidFill>
                <a:ea typeface="+mn-ea"/>
              </a:rPr>
              <a:t>Resistance level - a price range sufficient to stop price hike</a:t>
            </a:r>
          </a:p>
          <a:p>
            <a:pPr algn="just" fontAlgn="auto">
              <a:buFont typeface="Wingdings 3" charset="2"/>
              <a:buChar char=""/>
              <a:defRPr/>
            </a:pPr>
            <a:r>
              <a:rPr lang="en-US" sz="2000" dirty="0">
                <a:solidFill>
                  <a:schemeClr val="bg1">
                    <a:lumMod val="75000"/>
                    <a:lumOff val="25000"/>
                  </a:schemeClr>
                </a:solidFill>
                <a:ea typeface="+mn-ea"/>
              </a:rPr>
              <a:t>Change in polarity – when the band is breached, support level becomes the resistance level and resistance level becomes the support level</a:t>
            </a:r>
          </a:p>
          <a:p>
            <a:pPr marL="0" indent="0" algn="just" fontAlgn="auto">
              <a:buFont typeface="Wingdings 3" charset="2"/>
              <a:buNone/>
              <a:defRPr/>
            </a:pPr>
            <a:endParaRPr lang="en-US" sz="2000" dirty="0" smtClean="0">
              <a:solidFill>
                <a:schemeClr val="bg1">
                  <a:lumMod val="75000"/>
                  <a:lumOff val="25000"/>
                </a:schemeClr>
              </a:solidFill>
              <a:ea typeface="+mn-ea"/>
            </a:endParaRPr>
          </a:p>
          <a:p>
            <a:pPr marL="0" indent="0" algn="just" fontAlgn="auto">
              <a:buFont typeface="Wingdings 3" charset="2"/>
              <a:buNone/>
              <a:defRPr/>
            </a:pPr>
            <a:r>
              <a:rPr lang="en-US" sz="2000" dirty="0" smtClean="0">
                <a:solidFill>
                  <a:schemeClr val="bg1">
                    <a:lumMod val="75000"/>
                    <a:lumOff val="25000"/>
                  </a:schemeClr>
                </a:solidFill>
                <a:ea typeface="+mn-ea"/>
              </a:rPr>
              <a:t>So</a:t>
            </a:r>
            <a:r>
              <a:rPr lang="en-US" sz="2000" dirty="0">
                <a:solidFill>
                  <a:schemeClr val="bg1">
                    <a:lumMod val="75000"/>
                    <a:lumOff val="25000"/>
                  </a:schemeClr>
                </a:solidFill>
                <a:ea typeface="+mn-ea"/>
              </a:rPr>
              <a:t>, index cannot go below 4000 – we are actually referring to the support level or index could not go above 9000 – we were actually referring to resistance level in 2010.</a:t>
            </a:r>
          </a:p>
          <a:p>
            <a:pPr fontAlgn="auto">
              <a:buFont typeface="Wingdings 3" charset="2"/>
              <a:buChar char=""/>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155700" y="860425"/>
            <a:ext cx="9307513" cy="708025"/>
          </a:xfrm>
        </p:spPr>
        <p:txBody>
          <a:bodyPr/>
          <a:lstStyle/>
          <a:p>
            <a:pPr algn="ctr"/>
            <a:r>
              <a:rPr lang="en-US" dirty="0" smtClean="0"/>
              <a:t>Technical analysis – understanding trend</a:t>
            </a:r>
          </a:p>
        </p:txBody>
      </p:sp>
      <p:sp>
        <p:nvSpPr>
          <p:cNvPr id="3" name="Content Placeholder 2"/>
          <p:cNvSpPr>
            <a:spLocks noGrp="1"/>
          </p:cNvSpPr>
          <p:nvPr>
            <p:ph idx="1"/>
          </p:nvPr>
        </p:nvSpPr>
        <p:spPr>
          <a:xfrm>
            <a:off x="1155700" y="2603500"/>
            <a:ext cx="8828088" cy="3416300"/>
          </a:xfrm>
        </p:spPr>
        <p:txBody>
          <a:bodyPr>
            <a:noAutofit/>
          </a:bodyPr>
          <a:lstStyle/>
          <a:p>
            <a:r>
              <a:rPr lang="en-US" sz="2000" smtClean="0"/>
              <a:t>A mere shortfall or mere enhancement does not constitute a downtrend or a uptrend</a:t>
            </a:r>
          </a:p>
          <a:p>
            <a:r>
              <a:rPr lang="en-US" sz="2000" smtClean="0"/>
              <a:t>In case of significant uptrend – each subsequent new high is higher than the prior high</a:t>
            </a:r>
          </a:p>
          <a:p>
            <a:r>
              <a:rPr lang="en-US" sz="2000" smtClean="0"/>
              <a:t>In case of significant uptrend – each subsequent retrenchment is a higher low than the prior low</a:t>
            </a:r>
          </a:p>
          <a:p>
            <a:r>
              <a:rPr lang="en-US" sz="2000" smtClean="0"/>
              <a:t>In case of significant downtrend – there will be lower lows and lower highs</a:t>
            </a:r>
          </a:p>
          <a:p>
            <a:pPr>
              <a:buFont typeface="Wingdings 3" pitchFamily="18" charset="2"/>
              <a:buNone/>
            </a:pPr>
            <a:endParaRPr lang="en-US" sz="2000" smtClean="0"/>
          </a:p>
          <a:p>
            <a:pPr algn="ctr">
              <a:buFont typeface="Wingdings 3" pitchFamily="18" charset="2"/>
              <a:buNone/>
            </a:pPr>
            <a:r>
              <a:rPr lang="en-US" sz="2000" smtClean="0"/>
              <a:t>So, most often we fail to distinguish between trend and adjustments.</a:t>
            </a:r>
          </a:p>
          <a:p>
            <a:endParaRPr lang="en-US" sz="200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55700" y="973138"/>
            <a:ext cx="8828088" cy="708025"/>
          </a:xfrm>
        </p:spPr>
        <p:txBody>
          <a:bodyPr/>
          <a:lstStyle/>
          <a:p>
            <a:pPr algn="ctr"/>
            <a:r>
              <a:rPr lang="en-US" dirty="0" smtClean="0"/>
              <a:t>Technical analysis – reversal pattern</a:t>
            </a:r>
          </a:p>
        </p:txBody>
      </p:sp>
      <p:sp>
        <p:nvSpPr>
          <p:cNvPr id="3" name="Content Placeholder 2"/>
          <p:cNvSpPr>
            <a:spLocks noGrp="1"/>
          </p:cNvSpPr>
          <p:nvPr>
            <p:ph idx="1"/>
          </p:nvPr>
        </p:nvSpPr>
        <p:spPr>
          <a:xfrm>
            <a:off x="1155700" y="2603500"/>
            <a:ext cx="10026106" cy="3416300"/>
          </a:xfrm>
        </p:spPr>
        <p:txBody>
          <a:bodyPr rtlCol="0">
            <a:normAutofit/>
          </a:bodyPr>
          <a:lstStyle/>
          <a:p>
            <a:pPr algn="just" fontAlgn="auto">
              <a:buFont typeface="Wingdings 3" charset="2"/>
              <a:buChar char=""/>
              <a:defRPr/>
            </a:pPr>
            <a:r>
              <a:rPr lang="en-US" sz="2000" dirty="0">
                <a:solidFill>
                  <a:schemeClr val="bg1">
                    <a:lumMod val="75000"/>
                    <a:lumOff val="25000"/>
                  </a:schemeClr>
                </a:solidFill>
                <a:ea typeface="+mn-ea"/>
              </a:rPr>
              <a:t>Head and shoulders pattern – a uptrend followed by a downtrend </a:t>
            </a:r>
          </a:p>
          <a:p>
            <a:pPr algn="just" fontAlgn="auto">
              <a:buFont typeface="Wingdings 3" charset="2"/>
              <a:buChar char=""/>
              <a:defRPr/>
            </a:pPr>
            <a:r>
              <a:rPr lang="en-US" sz="2000" dirty="0">
                <a:solidFill>
                  <a:schemeClr val="bg1">
                    <a:lumMod val="75000"/>
                    <a:lumOff val="25000"/>
                  </a:schemeClr>
                </a:solidFill>
                <a:ea typeface="+mn-ea"/>
              </a:rPr>
              <a:t>Inverse Head and shoulders pattern – a downtrend followed by a uptrend</a:t>
            </a:r>
          </a:p>
          <a:p>
            <a:pPr algn="just" fontAlgn="auto">
              <a:buFont typeface="Wingdings 3" charset="2"/>
              <a:buChar char=""/>
              <a:defRPr/>
            </a:pPr>
            <a:r>
              <a:rPr lang="en-US" sz="2000" dirty="0">
                <a:solidFill>
                  <a:schemeClr val="bg1">
                    <a:lumMod val="75000"/>
                    <a:lumOff val="25000"/>
                  </a:schemeClr>
                </a:solidFill>
                <a:ea typeface="+mn-ea"/>
              </a:rPr>
              <a:t>There can be multiple tops or bottoms</a:t>
            </a:r>
          </a:p>
          <a:p>
            <a:pPr algn="just" fontAlgn="auto">
              <a:buFont typeface="Wingdings 3" charset="2"/>
              <a:buChar char=""/>
              <a:defRPr/>
            </a:pPr>
            <a:endParaRPr lang="en-US" sz="2000" dirty="0">
              <a:solidFill>
                <a:schemeClr val="bg1">
                  <a:lumMod val="75000"/>
                  <a:lumOff val="25000"/>
                </a:schemeClr>
              </a:solidFill>
              <a:ea typeface="+mn-ea"/>
            </a:endParaRPr>
          </a:p>
          <a:p>
            <a:pPr marL="0" indent="0" algn="just" fontAlgn="auto">
              <a:buFont typeface="Wingdings 3" charset="2"/>
              <a:buNone/>
              <a:defRPr/>
            </a:pPr>
            <a:r>
              <a:rPr lang="en-US" sz="2000" dirty="0" smtClean="0">
                <a:solidFill>
                  <a:schemeClr val="bg1">
                    <a:lumMod val="75000"/>
                    <a:lumOff val="25000"/>
                  </a:schemeClr>
                </a:solidFill>
                <a:ea typeface="+mn-ea"/>
              </a:rPr>
              <a:t>So</a:t>
            </a:r>
            <a:r>
              <a:rPr lang="en-US" sz="2000" dirty="0">
                <a:solidFill>
                  <a:schemeClr val="bg1">
                    <a:lumMod val="75000"/>
                    <a:lumOff val="25000"/>
                  </a:schemeClr>
                </a:solidFill>
                <a:ea typeface="+mn-ea"/>
              </a:rPr>
              <a:t>, pick up pattern earlier and you are actually hitting the bull’s eye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5" y="973669"/>
            <a:ext cx="10346430" cy="706964"/>
          </a:xfrm>
        </p:spPr>
        <p:txBody>
          <a:bodyPr/>
          <a:lstStyle/>
          <a:p>
            <a:r>
              <a:rPr lang="en-US" dirty="0" smtClean="0"/>
              <a:t>General framework for reversal pattern </a:t>
            </a:r>
            <a:endParaRPr lang="en-US" dirty="0"/>
          </a:p>
        </p:txBody>
      </p:sp>
      <p:sp>
        <p:nvSpPr>
          <p:cNvPr id="3" name="Content Placeholder 2"/>
          <p:cNvSpPr>
            <a:spLocks noGrp="1"/>
          </p:cNvSpPr>
          <p:nvPr>
            <p:ph idx="1"/>
          </p:nvPr>
        </p:nvSpPr>
        <p:spPr>
          <a:xfrm>
            <a:off x="609600" y="2603500"/>
            <a:ext cx="11125200" cy="3416300"/>
          </a:xfrm>
        </p:spPr>
        <p:txBody>
          <a:bodyPr/>
          <a:lstStyle/>
          <a:p>
            <a:r>
              <a:rPr lang="en-US" dirty="0" smtClean="0"/>
              <a:t>Test the level of autocorrelation </a:t>
            </a:r>
          </a:p>
          <a:p>
            <a:r>
              <a:rPr lang="en-US" dirty="0" smtClean="0"/>
              <a:t>Data should be mean-reverting </a:t>
            </a:r>
          </a:p>
          <a:p>
            <a:r>
              <a:rPr lang="en-US" dirty="0" smtClean="0"/>
              <a:t>A mean reverting data set’s autocorrelation level will approximate to zero after three to four lags</a:t>
            </a:r>
          </a:p>
          <a:p>
            <a:r>
              <a:rPr lang="en-US" dirty="0" smtClean="0"/>
              <a:t>Seasonality even though it is not a reversal pattern can prove out to be handful </a:t>
            </a:r>
            <a:endParaRPr lang="en-US" dirty="0"/>
          </a:p>
        </p:txBody>
      </p:sp>
    </p:spTree>
    <p:extLst>
      <p:ext uri="{BB962C8B-B14F-4D97-AF65-F5344CB8AC3E}">
        <p14:creationId xmlns:p14="http://schemas.microsoft.com/office/powerpoint/2010/main" val="32091292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Head and shoulders pattern</a:t>
            </a:r>
            <a:endParaRPr lang="en-US" dirty="0">
              <a:solidFill>
                <a:schemeClr val="tx1"/>
              </a:solidFill>
            </a:endParaRPr>
          </a:p>
        </p:txBody>
      </p:sp>
      <p:sp>
        <p:nvSpPr>
          <p:cNvPr id="3" name="Content Placeholder 2"/>
          <p:cNvSpPr>
            <a:spLocks noGrp="1"/>
          </p:cNvSpPr>
          <p:nvPr>
            <p:ph idx="1"/>
          </p:nvPr>
        </p:nvSpPr>
        <p:spPr>
          <a:xfrm>
            <a:off x="0" y="2416629"/>
            <a:ext cx="12192000" cy="4167051"/>
          </a:xfrm>
        </p:spPr>
        <p:txBody>
          <a:bodyPr/>
          <a:lstStyle/>
          <a:p>
            <a:pPr algn="just" fontAlgn="auto">
              <a:buFont typeface="Wingdings 3" charset="2"/>
              <a:buChar char=""/>
              <a:defRPr/>
            </a:pPr>
            <a:r>
              <a:rPr lang="en-US" dirty="0" smtClean="0">
                <a:latin typeface="Times New Roman" pitchFamily="18" charset="0"/>
                <a:cs typeface="Times New Roman" pitchFamily="18" charset="0"/>
              </a:rPr>
              <a:t>Head and Shoulders formation consists of a left shoulder, a head, and a right shoulder and a line drawn as the neckline. </a:t>
            </a:r>
          </a:p>
          <a:p>
            <a:pPr algn="just" fontAlgn="auto">
              <a:buFont typeface="Wingdings 3" charset="2"/>
              <a:buChar char=""/>
              <a:defRPr/>
            </a:pPr>
            <a:r>
              <a:rPr lang="en-US" dirty="0" smtClean="0">
                <a:latin typeface="Times New Roman" pitchFamily="18" charset="0"/>
                <a:cs typeface="Times New Roman" pitchFamily="18" charset="0"/>
              </a:rPr>
              <a:t>The left shoulder is formed at the end of an extensive move during which volume is noticeably high. After the peak of the left shoulder is formed, there is a subsequent reaction and prices slide down to a certain extent which generally occurs on low volume. The prices rally up to form the head with normal or heavy volume and subsequent reaction downward is accompanied with lesser volume.</a:t>
            </a:r>
          </a:p>
          <a:p>
            <a:pPr algn="just" fontAlgn="auto">
              <a:buFont typeface="Wingdings 3" charset="2"/>
              <a:buChar char=""/>
              <a:defRPr/>
            </a:pPr>
            <a:r>
              <a:rPr lang="en-US" dirty="0" smtClean="0">
                <a:latin typeface="Times New Roman" pitchFamily="18" charset="0"/>
                <a:cs typeface="Times New Roman" pitchFamily="18" charset="0"/>
              </a:rPr>
              <a:t> The right shoulder is formed when prices move up again but remain below the central peak called the Head and fall down nearly equal to the first valley between the left shoulder and the head or at least below the peak of the left shoulder. Volume is lesser in the right shoulder formation compared to the left shoulder and the head formation.</a:t>
            </a:r>
          </a:p>
          <a:p>
            <a:pPr algn="just" fontAlgn="auto">
              <a:buFont typeface="Wingdings 3" charset="2"/>
              <a:buChar char=""/>
              <a:defRPr/>
            </a:pPr>
            <a:r>
              <a:rPr lang="en-US" dirty="0" smtClean="0">
                <a:latin typeface="Times New Roman" pitchFamily="18" charset="0"/>
                <a:cs typeface="Times New Roman" pitchFamily="18" charset="0"/>
              </a:rPr>
              <a:t> A neckline is drawn across the bottoms of the left shoulder, the head and the right shoulder. When prices break through this neckline and keep on falling after forming the right shoulder, it is the ultimate confirmation of the completion of the Head and Shoulders Top formation</a:t>
            </a:r>
            <a:endParaRPr lang="en-US" dirty="0" smtClean="0">
              <a:solidFill>
                <a:schemeClr val="bg1">
                  <a:lumMod val="75000"/>
                  <a:lumOff val="25000"/>
                </a:schemeClr>
              </a:solidFill>
              <a:latin typeface="Times New Roman" pitchFamily="18" charset="0"/>
              <a:cs typeface="Times New Roman"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Head and shoulders pattern</a:t>
            </a:r>
            <a:endParaRPr lang="en-US" dirty="0"/>
          </a:p>
        </p:txBody>
      </p:sp>
      <p:pic>
        <p:nvPicPr>
          <p:cNvPr id="4" name="Content Placeholder 3" descr="patterns-1amzn.png"/>
          <p:cNvPicPr>
            <a:picLocks noGrp="1" noChangeAspect="1"/>
          </p:cNvPicPr>
          <p:nvPr>
            <p:ph idx="1"/>
          </p:nvPr>
        </p:nvPicPr>
        <p:blipFill>
          <a:blip r:embed="rId2"/>
          <a:stretch>
            <a:fillRect/>
          </a:stretch>
        </p:blipFill>
        <p:spPr>
          <a:xfrm>
            <a:off x="849086" y="2312125"/>
            <a:ext cx="10411097" cy="4232365"/>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Inverse Head and shoulders pattern</a:t>
            </a:r>
            <a:endParaRPr lang="en-US" dirty="0">
              <a:solidFill>
                <a:schemeClr val="tx1"/>
              </a:solidFill>
            </a:endParaRPr>
          </a:p>
        </p:txBody>
      </p:sp>
      <p:sp>
        <p:nvSpPr>
          <p:cNvPr id="3" name="Content Placeholder 2"/>
          <p:cNvSpPr>
            <a:spLocks noGrp="1"/>
          </p:cNvSpPr>
          <p:nvPr>
            <p:ph idx="1"/>
          </p:nvPr>
        </p:nvSpPr>
        <p:spPr>
          <a:xfrm>
            <a:off x="613954" y="2416629"/>
            <a:ext cx="10998925" cy="3775165"/>
          </a:xfrm>
        </p:spPr>
        <p:txBody>
          <a:bodyPr/>
          <a:lstStyle/>
          <a:p>
            <a:pPr fontAlgn="auto">
              <a:buNone/>
              <a:defRPr/>
            </a:pPr>
            <a:r>
              <a:rPr lang="en-US" dirty="0" smtClean="0">
                <a:solidFill>
                  <a:schemeClr val="tx1">
                    <a:lumMod val="75000"/>
                    <a:lumOff val="25000"/>
                  </a:schemeClr>
                </a:solidFill>
              </a:rPr>
              <a:t> </a:t>
            </a:r>
            <a:r>
              <a:rPr lang="en-US" sz="2000" dirty="0" smtClean="0">
                <a:latin typeface="Times New Roman" pitchFamily="18" charset="0"/>
                <a:cs typeface="Times New Roman" pitchFamily="18" charset="0"/>
              </a:rPr>
              <a:t>This pattern is identified when the price action of a security meets the following characteristics: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1. The price falls to a trough and then rises.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The price falls below the former trough and then rises again.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Finally, the price falls again, but not as far as the second trough. </a:t>
            </a:r>
          </a:p>
          <a:p>
            <a:pPr algn="just" fontAlgn="auto">
              <a:buNone/>
              <a:defRPr/>
            </a:pPr>
            <a:r>
              <a:rPr lang="en-US" sz="2000" dirty="0" smtClean="0">
                <a:latin typeface="Times New Roman" pitchFamily="18" charset="0"/>
                <a:cs typeface="Times New Roman" pitchFamily="18" charset="0"/>
              </a:rPr>
              <a:t>Once the final trough is made, the price heads upward toward the resistance found near the top of the previous troughs. Investors typically enter into a long position when the price rises above the resistance of the neckline. The first and third trough are considered shoulders, and the second peak forms the head.</a:t>
            </a:r>
            <a:endParaRPr lang="en-US" sz="20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Inverse Head and shoulders pattern</a:t>
            </a:r>
            <a:endParaRPr lang="en-US" dirty="0"/>
          </a:p>
        </p:txBody>
      </p:sp>
      <p:pic>
        <p:nvPicPr>
          <p:cNvPr id="4" name="Content Placeholder 3" descr="hs-botslopup-frx.png"/>
          <p:cNvPicPr>
            <a:picLocks noGrp="1" noChangeAspect="1"/>
          </p:cNvPicPr>
          <p:nvPr>
            <p:ph idx="1"/>
          </p:nvPr>
        </p:nvPicPr>
        <p:blipFill>
          <a:blip r:embed="rId2"/>
          <a:stretch>
            <a:fillRect/>
          </a:stretch>
        </p:blipFill>
        <p:spPr>
          <a:xfrm>
            <a:off x="836023" y="2377440"/>
            <a:ext cx="10293531" cy="4232366"/>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Double top pattern </a:t>
            </a:r>
            <a:endParaRPr lang="en-US" dirty="0"/>
          </a:p>
        </p:txBody>
      </p:sp>
      <p:sp>
        <p:nvSpPr>
          <p:cNvPr id="3" name="Content Placeholder 2"/>
          <p:cNvSpPr>
            <a:spLocks noGrp="1"/>
          </p:cNvSpPr>
          <p:nvPr>
            <p:ph idx="1"/>
          </p:nvPr>
        </p:nvSpPr>
        <p:spPr>
          <a:xfrm>
            <a:off x="1155255" y="2603500"/>
            <a:ext cx="10405374" cy="3416300"/>
          </a:xfrm>
        </p:spPr>
        <p:txBody>
          <a:bodyPr/>
          <a:lstStyle/>
          <a:p>
            <a:pPr algn="just">
              <a:buNone/>
            </a:pPr>
            <a:r>
              <a:rPr lang="en-US" dirty="0" smtClean="0"/>
              <a:t>The Double Top Reversal is a bearish reversal pattern typically found on bar charts, line charts and candlestick charts. As its name implies, the pattern is made up of two consecutive peaks that are roughly equal, with a moderate trough in-between.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Double top pattern </a:t>
            </a:r>
            <a:endParaRPr lang="en-US" dirty="0"/>
          </a:p>
        </p:txBody>
      </p:sp>
      <p:pic>
        <p:nvPicPr>
          <p:cNvPr id="4" name="Content Placeholder 3" descr="doubletop-g.png"/>
          <p:cNvPicPr>
            <a:picLocks noGrp="1" noChangeAspect="1"/>
          </p:cNvPicPr>
          <p:nvPr>
            <p:ph idx="1"/>
          </p:nvPr>
        </p:nvPicPr>
        <p:blipFill>
          <a:blip r:embed="rId2"/>
          <a:stretch>
            <a:fillRect/>
          </a:stretch>
        </p:blipFill>
        <p:spPr>
          <a:xfrm>
            <a:off x="783771" y="2403565"/>
            <a:ext cx="10920549" cy="3958045"/>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55700" y="973138"/>
            <a:ext cx="8828088" cy="708025"/>
          </a:xfrm>
        </p:spPr>
        <p:txBody>
          <a:bodyPr/>
          <a:lstStyle/>
          <a:p>
            <a:pPr algn="ctr"/>
            <a:r>
              <a:rPr lang="en-US" dirty="0" smtClean="0"/>
              <a:t>Technical analysis – premises </a:t>
            </a:r>
          </a:p>
        </p:txBody>
      </p:sp>
      <p:sp>
        <p:nvSpPr>
          <p:cNvPr id="3" name="Content Placeholder 2"/>
          <p:cNvSpPr>
            <a:spLocks noGrp="1"/>
          </p:cNvSpPr>
          <p:nvPr>
            <p:ph idx="1"/>
          </p:nvPr>
        </p:nvSpPr>
        <p:spPr>
          <a:xfrm>
            <a:off x="1155699" y="2603500"/>
            <a:ext cx="10136763" cy="3416300"/>
          </a:xfrm>
        </p:spPr>
        <p:txBody>
          <a:bodyPr>
            <a:normAutofit/>
          </a:bodyPr>
          <a:lstStyle/>
          <a:p>
            <a:pPr algn="just"/>
            <a:r>
              <a:rPr lang="en-US" sz="2000" dirty="0" smtClean="0"/>
              <a:t>History repeats – same is the case with price patterns and trends</a:t>
            </a:r>
          </a:p>
          <a:p>
            <a:pPr algn="just"/>
            <a:r>
              <a:rPr lang="en-US" sz="2000" dirty="0" smtClean="0"/>
              <a:t>Only and only demand and supply affects the stock price is a highly restrictive assumption of fundamental analysis</a:t>
            </a:r>
          </a:p>
          <a:p>
            <a:pPr algn="just"/>
            <a:r>
              <a:rPr lang="en-US" sz="2000" dirty="0" smtClean="0"/>
              <a:t>The market is a liquid one is a restrictive assumption of fundamental analysis as well</a:t>
            </a:r>
          </a:p>
          <a:p>
            <a:endParaRPr lang="en-US" sz="2000" dirty="0" smtClean="0"/>
          </a:p>
          <a:p>
            <a:pPr algn="ctr">
              <a:buFont typeface="Wingdings 3" pitchFamily="18" charset="2"/>
              <a:buNone/>
            </a:pPr>
            <a:r>
              <a:rPr lang="en-US" sz="2000" dirty="0" smtClean="0"/>
              <a:t>So, DSE may not be the appropriate place for technical analysis, but do we have options?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Double bottom pattern </a:t>
            </a:r>
            <a:endParaRPr lang="en-US" dirty="0"/>
          </a:p>
        </p:txBody>
      </p:sp>
      <p:sp>
        <p:nvSpPr>
          <p:cNvPr id="3" name="Content Placeholder 2"/>
          <p:cNvSpPr>
            <a:spLocks noGrp="1"/>
          </p:cNvSpPr>
          <p:nvPr>
            <p:ph idx="1"/>
          </p:nvPr>
        </p:nvSpPr>
        <p:spPr>
          <a:xfrm>
            <a:off x="1155255" y="2603500"/>
            <a:ext cx="9961236" cy="3416300"/>
          </a:xfrm>
        </p:spPr>
        <p:txBody>
          <a:bodyPr/>
          <a:lstStyle/>
          <a:p>
            <a:pPr algn="just"/>
            <a:r>
              <a:rPr lang="en-US" dirty="0" smtClean="0"/>
              <a:t>The Double Bottom Reversal is a bullish reversal pattern typically found on bar charts, line charts and candlestick charts. As its name implies, the pattern is made up of two consecutive troughs that are roughly equal, with a moderate peak in-between.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Double bottom pattern </a:t>
            </a:r>
            <a:endParaRPr lang="en-US" dirty="0"/>
          </a:p>
        </p:txBody>
      </p:sp>
      <p:pic>
        <p:nvPicPr>
          <p:cNvPr id="4" name="Content Placeholder 3" descr="double_bottom_reversal_pattern.gif"/>
          <p:cNvPicPr>
            <a:picLocks noGrp="1" noChangeAspect="1"/>
          </p:cNvPicPr>
          <p:nvPr>
            <p:ph idx="1"/>
          </p:nvPr>
        </p:nvPicPr>
        <p:blipFill>
          <a:blip r:embed="rId2"/>
          <a:stretch>
            <a:fillRect/>
          </a:stretch>
        </p:blipFill>
        <p:spPr>
          <a:xfrm>
            <a:off x="548640" y="2416629"/>
            <a:ext cx="10933611" cy="4127862"/>
          </a:xfr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Triple top pattern  </a:t>
            </a:r>
            <a:endParaRPr lang="en-US" dirty="0"/>
          </a:p>
        </p:txBody>
      </p:sp>
      <p:sp>
        <p:nvSpPr>
          <p:cNvPr id="3" name="Content Placeholder 2"/>
          <p:cNvSpPr>
            <a:spLocks noGrp="1"/>
          </p:cNvSpPr>
          <p:nvPr>
            <p:ph idx="1"/>
          </p:nvPr>
        </p:nvSpPr>
        <p:spPr>
          <a:xfrm>
            <a:off x="627016" y="2603500"/>
            <a:ext cx="10920549" cy="3416300"/>
          </a:xfrm>
        </p:spPr>
        <p:txBody>
          <a:bodyPr/>
          <a:lstStyle/>
          <a:p>
            <a:pPr algn="just"/>
            <a:r>
              <a:rPr lang="en-US" dirty="0" smtClean="0"/>
              <a:t>A pattern used in technical analysis to predict the reversal of a prolonged uptrend. This pattern is identified when the price of an asset creates three peaks at nearly the same price level. The bounce off the resistance near the third peak is a clear indication that buying interest is becoming exhausted. It is used by traders to predict the reversal of the uptrend.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Triple top pattern </a:t>
            </a:r>
            <a:endParaRPr lang="en-US" dirty="0"/>
          </a:p>
        </p:txBody>
      </p:sp>
      <p:pic>
        <p:nvPicPr>
          <p:cNvPr id="4" name="Content Placeholder 3" descr="triple_top_reversal_pattern.gif"/>
          <p:cNvPicPr>
            <a:picLocks noGrp="1" noChangeAspect="1"/>
          </p:cNvPicPr>
          <p:nvPr>
            <p:ph idx="1"/>
          </p:nvPr>
        </p:nvPicPr>
        <p:blipFill>
          <a:blip r:embed="rId2"/>
          <a:stretch>
            <a:fillRect/>
          </a:stretch>
        </p:blipFill>
        <p:spPr>
          <a:xfrm>
            <a:off x="783771" y="2390503"/>
            <a:ext cx="10724606" cy="3958045"/>
          </a:xfr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318" y="986732"/>
            <a:ext cx="8827958" cy="706964"/>
          </a:xfrm>
        </p:spPr>
        <p:txBody>
          <a:bodyPr/>
          <a:lstStyle/>
          <a:p>
            <a:pPr algn="ctr"/>
            <a:r>
              <a:rPr lang="en-US" dirty="0" smtClean="0"/>
              <a:t>Triple bottom pattern </a:t>
            </a:r>
            <a:endParaRPr lang="en-US" dirty="0"/>
          </a:p>
        </p:txBody>
      </p:sp>
      <p:sp>
        <p:nvSpPr>
          <p:cNvPr id="3" name="Content Placeholder 2"/>
          <p:cNvSpPr>
            <a:spLocks noGrp="1"/>
          </p:cNvSpPr>
          <p:nvPr>
            <p:ph idx="1"/>
          </p:nvPr>
        </p:nvSpPr>
        <p:spPr>
          <a:xfrm>
            <a:off x="1155254" y="2603500"/>
            <a:ext cx="10431499" cy="3416300"/>
          </a:xfrm>
        </p:spPr>
        <p:txBody>
          <a:bodyPr/>
          <a:lstStyle/>
          <a:p>
            <a:pPr algn="just"/>
            <a:r>
              <a:rPr lang="en-US" dirty="0" smtClean="0"/>
              <a:t>A pattern used in technical analysis to predict the reversal of a prolonged downtrend. The pattern is identified when the price of an asset creates three troughs at nearly the same price level. The third bounce off the support is an indication that buying interest (demand) is outweighing selling interest (supply) and that the trend is in the process of reversing.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Triple bottom pattern  </a:t>
            </a:r>
            <a:endParaRPr lang="en-US" dirty="0"/>
          </a:p>
        </p:txBody>
      </p:sp>
      <p:pic>
        <p:nvPicPr>
          <p:cNvPr id="4" name="Content Placeholder 3" descr="triple_bottom_reversal_pattern.gif"/>
          <p:cNvPicPr>
            <a:picLocks noGrp="1" noChangeAspect="1"/>
          </p:cNvPicPr>
          <p:nvPr>
            <p:ph idx="1"/>
          </p:nvPr>
        </p:nvPicPr>
        <p:blipFill>
          <a:blip r:embed="rId2"/>
          <a:stretch>
            <a:fillRect/>
          </a:stretch>
        </p:blipFill>
        <p:spPr>
          <a:xfrm>
            <a:off x="849086" y="2416629"/>
            <a:ext cx="10306594" cy="4114799"/>
          </a:xfr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155700" y="833438"/>
            <a:ext cx="10026106" cy="708025"/>
          </a:xfrm>
        </p:spPr>
        <p:txBody>
          <a:bodyPr/>
          <a:lstStyle/>
          <a:p>
            <a:pPr algn="ctr"/>
            <a:r>
              <a:rPr lang="en-US" dirty="0" smtClean="0"/>
              <a:t>Technical analysis – continuation pattern </a:t>
            </a:r>
          </a:p>
        </p:txBody>
      </p:sp>
      <p:sp>
        <p:nvSpPr>
          <p:cNvPr id="3" name="Content Placeholder 2"/>
          <p:cNvSpPr>
            <a:spLocks noGrp="1"/>
          </p:cNvSpPr>
          <p:nvPr>
            <p:ph idx="1"/>
          </p:nvPr>
        </p:nvSpPr>
        <p:spPr>
          <a:xfrm>
            <a:off x="1155700" y="2603500"/>
            <a:ext cx="8828088" cy="3416300"/>
          </a:xfrm>
        </p:spPr>
        <p:txBody>
          <a:bodyPr rtlCol="0">
            <a:normAutofit/>
          </a:bodyPr>
          <a:lstStyle/>
          <a:p>
            <a:pPr fontAlgn="auto">
              <a:buFont typeface="Wingdings 3" charset="2"/>
              <a:buChar char=""/>
              <a:defRPr/>
            </a:pPr>
            <a:r>
              <a:rPr lang="en-US" sz="2000" dirty="0">
                <a:solidFill>
                  <a:schemeClr val="bg1">
                    <a:lumMod val="75000"/>
                    <a:lumOff val="25000"/>
                  </a:schemeClr>
                </a:solidFill>
                <a:ea typeface="+mn-ea"/>
              </a:rPr>
              <a:t>Here a uptrend will be followed by a uptrend</a:t>
            </a:r>
          </a:p>
          <a:p>
            <a:pPr fontAlgn="auto">
              <a:buFont typeface="Wingdings 3" charset="2"/>
              <a:buChar char=""/>
              <a:defRPr/>
            </a:pPr>
            <a:r>
              <a:rPr lang="en-US" sz="2000" dirty="0">
                <a:solidFill>
                  <a:schemeClr val="bg1">
                    <a:lumMod val="75000"/>
                    <a:lumOff val="25000"/>
                  </a:schemeClr>
                </a:solidFill>
                <a:ea typeface="+mn-ea"/>
              </a:rPr>
              <a:t>Here a downtrend will be followed by a downtrend</a:t>
            </a:r>
          </a:p>
          <a:p>
            <a:pPr fontAlgn="auto">
              <a:buFont typeface="Wingdings 3" charset="2"/>
              <a:buChar char=""/>
              <a:defRPr/>
            </a:pPr>
            <a:r>
              <a:rPr lang="en-US" sz="2000" dirty="0">
                <a:solidFill>
                  <a:schemeClr val="bg1">
                    <a:lumMod val="75000"/>
                    <a:lumOff val="25000"/>
                  </a:schemeClr>
                </a:solidFill>
                <a:ea typeface="+mn-ea"/>
              </a:rPr>
              <a:t>Continuation patterns can look like triangle, rectangle, flag and pennants. </a:t>
            </a:r>
          </a:p>
          <a:p>
            <a:pPr fontAlgn="auto">
              <a:buFont typeface="Wingdings 3" charset="2"/>
              <a:buChar char=""/>
              <a:defRPr/>
            </a:pPr>
            <a:endParaRPr lang="en-US" sz="2000" dirty="0">
              <a:solidFill>
                <a:schemeClr val="bg1">
                  <a:lumMod val="75000"/>
                  <a:lumOff val="25000"/>
                </a:schemeClr>
              </a:solidFill>
              <a:ea typeface="+mn-ea"/>
            </a:endParaRPr>
          </a:p>
          <a:p>
            <a:pPr marL="0" indent="0" algn="ctr" fontAlgn="auto">
              <a:buFont typeface="Wingdings 3" charset="2"/>
              <a:buNone/>
              <a:defRPr/>
            </a:pPr>
            <a:r>
              <a:rPr lang="en-US" sz="2000" dirty="0">
                <a:solidFill>
                  <a:schemeClr val="bg1">
                    <a:lumMod val="75000"/>
                    <a:lumOff val="25000"/>
                  </a:schemeClr>
                </a:solidFill>
                <a:ea typeface="+mn-ea"/>
              </a:rPr>
              <a:t>So, once again pick up pattern earlier and you are actually hitting the bull’s eye</a:t>
            </a:r>
          </a:p>
          <a:p>
            <a:pPr fontAlgn="auto">
              <a:buFont typeface="Wingdings 3" charset="2"/>
              <a:buChar char=""/>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Continuation pattern</a:t>
            </a:r>
            <a:endParaRPr lang="en-US" dirty="0"/>
          </a:p>
        </p:txBody>
      </p:sp>
      <p:sp>
        <p:nvSpPr>
          <p:cNvPr id="3" name="Content Placeholder 2"/>
          <p:cNvSpPr>
            <a:spLocks noGrp="1"/>
          </p:cNvSpPr>
          <p:nvPr>
            <p:ph idx="1"/>
          </p:nvPr>
        </p:nvSpPr>
        <p:spPr>
          <a:xfrm>
            <a:off x="1" y="2351314"/>
            <a:ext cx="12192000" cy="4206240"/>
          </a:xfrm>
        </p:spPr>
        <p:txBody>
          <a:bodyPr/>
          <a:lstStyle/>
          <a:p>
            <a:pPr algn="just">
              <a:buNone/>
            </a:pPr>
            <a:r>
              <a:rPr lang="en-US" sz="1600" dirty="0" smtClean="0">
                <a:solidFill>
                  <a:schemeClr val="bg1"/>
                </a:solidFill>
                <a:latin typeface="Times New Roman" pitchFamily="18" charset="0"/>
                <a:cs typeface="Times New Roman" pitchFamily="18" charset="0"/>
              </a:rPr>
              <a:t>A Continuation pattern is used to predict the resumption of a market trend that was in place prior to the formation of a pattern . For example , there may be upward trend in price , now with that upward trend in place , a new pattern is identified , that pattern will confirm that the upward trend that was in place is expected to continue. Triangular pattern is  common continuation pattern . It comes in 3 forms</a:t>
            </a:r>
          </a:p>
          <a:p>
            <a:pPr algn="just">
              <a:buNone/>
            </a:pPr>
            <a:r>
              <a:rPr lang="en-US" sz="1600" dirty="0" smtClean="0">
                <a:solidFill>
                  <a:schemeClr val="bg1"/>
                </a:solidFill>
                <a:latin typeface="Times New Roman" pitchFamily="18" charset="0"/>
                <a:cs typeface="Times New Roman" pitchFamily="18" charset="0"/>
              </a:rPr>
              <a:t>1. Ascending triangle : Here there will be 2 trend line ,  a trend line connecting high prices is horizontal and another trend line connecting  low price is upward . It means that every time price reaches at point ( high price) , sellers continue selling  so that price will not go up beyond that price level , but every buyers continue to buy and getting more and more bullish as a result every new low price is higher that the prior low price . Once group who keep selling around a same high price level is replaced by a new group of buyers  , and rally continues beyond the triangle is a bullish  or buy signal </a:t>
            </a:r>
          </a:p>
          <a:p>
            <a:pPr lvl="0" algn="just">
              <a:buClr>
                <a:srgbClr val="D16349"/>
              </a:buClr>
              <a:buNone/>
            </a:pPr>
            <a:r>
              <a:rPr lang="en-US" sz="1600" dirty="0" smtClean="0">
                <a:solidFill>
                  <a:schemeClr val="bg1"/>
                </a:solidFill>
                <a:latin typeface="Times New Roman" pitchFamily="18" charset="0"/>
                <a:cs typeface="Times New Roman" pitchFamily="18" charset="0"/>
              </a:rPr>
              <a:t>2.Descending triangle : Here there will be 2 trend line ,  a trend line connecting low prices is horizontal and another trend line connecting  high  price is downward trend . This is just the opposite of Ascending triangle and rally continues beyond the triangle is a bearish or  sale signal. </a:t>
            </a:r>
          </a:p>
          <a:p>
            <a:pPr algn="just">
              <a:buNone/>
            </a:pPr>
            <a:r>
              <a:rPr lang="en-US" sz="1600" dirty="0" smtClean="0">
                <a:solidFill>
                  <a:schemeClr val="bg1"/>
                </a:solidFill>
                <a:latin typeface="Times New Roman" pitchFamily="18" charset="0"/>
                <a:cs typeface="Times New Roman" pitchFamily="18" charset="0"/>
              </a:rPr>
              <a:t>3. Symmetrical triangle : Here trend line formed by the high price slopes downward and the trend line formed by the low prices is slopes upward and finally two trend line meets at roughly same point forming a symmetrical triangle. Because sellers are dominated by long term investors and the pressure to sell diminishes once the sellers have sold their security . Thus the pattern ends in the same direction as the trend that preceded it . For example before forming this symmetrical pattern , if there was a upward trend , it means that once symmetrical pattern is detected , that upward trend will again continue to exist. </a:t>
            </a:r>
          </a:p>
          <a:p>
            <a:endParaRPr lang="en-US"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5" y="973669"/>
            <a:ext cx="10046758" cy="706964"/>
          </a:xfrm>
        </p:spPr>
        <p:txBody>
          <a:bodyPr/>
          <a:lstStyle/>
          <a:p>
            <a:r>
              <a:rPr lang="en-US" dirty="0" smtClean="0"/>
              <a:t>General framework for continuation pattern </a:t>
            </a:r>
            <a:endParaRPr lang="en-US" dirty="0"/>
          </a:p>
        </p:txBody>
      </p:sp>
      <p:sp>
        <p:nvSpPr>
          <p:cNvPr id="3" name="Content Placeholder 2"/>
          <p:cNvSpPr>
            <a:spLocks noGrp="1"/>
          </p:cNvSpPr>
          <p:nvPr>
            <p:ph idx="1"/>
          </p:nvPr>
        </p:nvSpPr>
        <p:spPr>
          <a:xfrm>
            <a:off x="1155255" y="2603500"/>
            <a:ext cx="9975408" cy="3416300"/>
          </a:xfrm>
        </p:spPr>
        <p:txBody>
          <a:bodyPr/>
          <a:lstStyle/>
          <a:p>
            <a:r>
              <a:rPr lang="en-US" dirty="0" smtClean="0"/>
              <a:t>Check out whether the data set is trending or not</a:t>
            </a:r>
          </a:p>
          <a:p>
            <a:r>
              <a:rPr lang="en-US" dirty="0" smtClean="0"/>
              <a:t>Again ADX or a basic time-series based regression will prove out to be handy </a:t>
            </a:r>
            <a:endParaRPr lang="en-US" dirty="0"/>
          </a:p>
        </p:txBody>
      </p:sp>
    </p:spTree>
    <p:extLst>
      <p:ext uri="{BB962C8B-B14F-4D97-AF65-F5344CB8AC3E}">
        <p14:creationId xmlns:p14="http://schemas.microsoft.com/office/powerpoint/2010/main" val="20126428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cs typeface="Times New Roman" pitchFamily="18" charset="0"/>
              </a:rPr>
              <a:t>Ascending triangle</a:t>
            </a:r>
            <a:endParaRPr lang="en-US" sz="4400" dirty="0">
              <a:solidFill>
                <a:schemeClr val="tx1"/>
              </a:solidFill>
            </a:endParaRPr>
          </a:p>
        </p:txBody>
      </p:sp>
      <p:pic>
        <p:nvPicPr>
          <p:cNvPr id="4" name="Content Placeholder 3" descr="triangle2.png"/>
          <p:cNvPicPr>
            <a:picLocks noGrp="1" noChangeAspect="1"/>
          </p:cNvPicPr>
          <p:nvPr>
            <p:ph idx="1"/>
          </p:nvPr>
        </p:nvPicPr>
        <p:blipFill>
          <a:blip r:embed="rId2"/>
          <a:stretch>
            <a:fillRect/>
          </a:stretch>
        </p:blipFill>
        <p:spPr>
          <a:xfrm>
            <a:off x="1554480" y="2625634"/>
            <a:ext cx="8725989" cy="3592286"/>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4" y="973669"/>
            <a:ext cx="9875517" cy="706964"/>
          </a:xfrm>
        </p:spPr>
        <p:txBody>
          <a:bodyPr/>
          <a:lstStyle/>
          <a:p>
            <a:r>
              <a:rPr lang="en-US" dirty="0" smtClean="0"/>
              <a:t>A general framework for technical analysis </a:t>
            </a:r>
            <a:endParaRPr lang="en-US" dirty="0"/>
          </a:p>
        </p:txBody>
      </p:sp>
      <p:sp>
        <p:nvSpPr>
          <p:cNvPr id="3" name="Content Placeholder 2"/>
          <p:cNvSpPr>
            <a:spLocks noGrp="1"/>
          </p:cNvSpPr>
          <p:nvPr>
            <p:ph idx="1"/>
          </p:nvPr>
        </p:nvSpPr>
        <p:spPr>
          <a:xfrm>
            <a:off x="356752" y="2311565"/>
            <a:ext cx="11573035" cy="3824071"/>
          </a:xfrm>
        </p:spPr>
        <p:txBody>
          <a:bodyPr/>
          <a:lstStyle/>
          <a:p>
            <a:pPr algn="just"/>
            <a:r>
              <a:rPr lang="en-US" dirty="0" smtClean="0"/>
              <a:t>Step 1: Adjust the data; for example use return series instead of a raw price data </a:t>
            </a:r>
          </a:p>
          <a:p>
            <a:pPr algn="just"/>
            <a:r>
              <a:rPr lang="en-US" dirty="0" smtClean="0"/>
              <a:t>Step 2 : Test of randomness in the data set; for example test the data set for  ARIMA (0,1,0), or run test </a:t>
            </a:r>
          </a:p>
          <a:p>
            <a:pPr algn="just"/>
            <a:r>
              <a:rPr lang="en-US" dirty="0" smtClean="0"/>
              <a:t>Step 3: Use technical indicators provided the return series is non-random. Do a </a:t>
            </a:r>
            <a:r>
              <a:rPr lang="en-US" dirty="0"/>
              <a:t>d</a:t>
            </a:r>
            <a:r>
              <a:rPr lang="en-US" dirty="0" smtClean="0"/>
              <a:t>iagnosis test to check the extent, direction and strength of the trend through ADX, + DI, - DI and ATR</a:t>
            </a:r>
          </a:p>
          <a:p>
            <a:pPr algn="just"/>
            <a:r>
              <a:rPr lang="en-US" dirty="0" smtClean="0"/>
              <a:t>Step 4: Use lagging indicators like Moving average or MACD for trending data; use leading indicators like RSI, William’s R for trading data </a:t>
            </a:r>
          </a:p>
          <a:p>
            <a:pPr algn="just"/>
            <a:r>
              <a:rPr lang="en-US" dirty="0" smtClean="0"/>
              <a:t>Step 5: Use volume based indicators like OBV, NBV or MFI for convergence and divergence </a:t>
            </a:r>
          </a:p>
          <a:p>
            <a:pPr algn="just"/>
            <a:r>
              <a:rPr lang="en-US" dirty="0" smtClean="0"/>
              <a:t>Step 6: Look out for the existing bigger pattern and cycle – reversal, continuation, flat</a:t>
            </a:r>
          </a:p>
          <a:p>
            <a:r>
              <a:rPr lang="en-US" dirty="0" smtClean="0"/>
              <a:t>Step 7: Use candlestick patterns before final buy or sell decision</a:t>
            </a:r>
          </a:p>
          <a:p>
            <a:endParaRPr lang="en-US" dirty="0" smtClean="0"/>
          </a:p>
          <a:p>
            <a:endParaRPr lang="en-US" dirty="0"/>
          </a:p>
        </p:txBody>
      </p:sp>
    </p:spTree>
    <p:extLst>
      <p:ext uri="{BB962C8B-B14F-4D97-AF65-F5344CB8AC3E}">
        <p14:creationId xmlns:p14="http://schemas.microsoft.com/office/powerpoint/2010/main" val="641635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latin typeface="+mn-lt"/>
                <a:cs typeface="Times New Roman" pitchFamily="18" charset="0"/>
              </a:rPr>
              <a:t>Descending triangle </a:t>
            </a:r>
            <a:endParaRPr lang="en-US" sz="4400" dirty="0">
              <a:solidFill>
                <a:schemeClr val="tx1"/>
              </a:solidFill>
              <a:latin typeface="+mn-lt"/>
            </a:endParaRPr>
          </a:p>
        </p:txBody>
      </p:sp>
      <p:pic>
        <p:nvPicPr>
          <p:cNvPr id="4" name="Content Placeholder 3" descr="descending_triangle.png"/>
          <p:cNvPicPr>
            <a:picLocks noGrp="1" noChangeAspect="1"/>
          </p:cNvPicPr>
          <p:nvPr>
            <p:ph idx="1"/>
          </p:nvPr>
        </p:nvPicPr>
        <p:blipFill>
          <a:blip r:embed="rId2"/>
          <a:stretch>
            <a:fillRect/>
          </a:stretch>
        </p:blipFill>
        <p:spPr>
          <a:xfrm>
            <a:off x="1685108" y="2603500"/>
            <a:ext cx="8216537" cy="3914866"/>
          </a:xfr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latin typeface="+mn-lt"/>
                <a:cs typeface="Times New Roman" pitchFamily="18" charset="0"/>
              </a:rPr>
              <a:t>Symmetrical triangle</a:t>
            </a:r>
            <a:endParaRPr lang="en-US" sz="4400" dirty="0">
              <a:solidFill>
                <a:schemeClr val="tx1"/>
              </a:solidFill>
              <a:latin typeface="+mn-lt"/>
            </a:endParaRPr>
          </a:p>
        </p:txBody>
      </p:sp>
      <p:pic>
        <p:nvPicPr>
          <p:cNvPr id="4" name="Content Placeholder 3" descr="symmetrical_triangle_continuation_pattern.gif"/>
          <p:cNvPicPr>
            <a:picLocks noGrp="1" noChangeAspect="1"/>
          </p:cNvPicPr>
          <p:nvPr>
            <p:ph idx="1"/>
          </p:nvPr>
        </p:nvPicPr>
        <p:blipFill>
          <a:blip r:embed="rId2"/>
          <a:stretch>
            <a:fillRect/>
          </a:stretch>
        </p:blipFill>
        <p:spPr>
          <a:xfrm>
            <a:off x="1436915" y="2603500"/>
            <a:ext cx="8843554" cy="3797300"/>
          </a:xfr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Continuation pattern</a:t>
            </a:r>
            <a:endParaRPr lang="en-US" dirty="0"/>
          </a:p>
        </p:txBody>
      </p:sp>
      <p:sp>
        <p:nvSpPr>
          <p:cNvPr id="3" name="Content Placeholder 2"/>
          <p:cNvSpPr>
            <a:spLocks noGrp="1"/>
          </p:cNvSpPr>
          <p:nvPr>
            <p:ph idx="1"/>
          </p:nvPr>
        </p:nvSpPr>
        <p:spPr>
          <a:xfrm>
            <a:off x="666206" y="2338251"/>
            <a:ext cx="10685417" cy="4297679"/>
          </a:xfrm>
        </p:spPr>
        <p:txBody>
          <a:bodyPr/>
          <a:lstStyle/>
          <a:p>
            <a:pPr algn="just">
              <a:buNone/>
            </a:pPr>
            <a:r>
              <a:rPr lang="en-US" dirty="0" smtClean="0"/>
              <a:t>A Rectangle is a continuation pattern that forms as a trading range during a pause in the trend. The pattern is easily identifiable by two comparable highs and two comparable lows. The highs and lows can be connected to form two parallel lines that make up the top and bottom of a rectangle.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Bullish rectangular pattern </a:t>
            </a:r>
            <a:endParaRPr lang="en-US" dirty="0"/>
          </a:p>
        </p:txBody>
      </p:sp>
      <p:pic>
        <p:nvPicPr>
          <p:cNvPr id="4" name="Content Placeholder 3" descr="Rect (bull) ACI2.png"/>
          <p:cNvPicPr>
            <a:picLocks noGrp="1" noChangeAspect="1"/>
          </p:cNvPicPr>
          <p:nvPr>
            <p:ph idx="1"/>
          </p:nvPr>
        </p:nvPicPr>
        <p:blipFill>
          <a:blip r:embed="rId2"/>
          <a:stretch>
            <a:fillRect/>
          </a:stretch>
        </p:blipFill>
        <p:spPr>
          <a:xfrm>
            <a:off x="2142309" y="2603499"/>
            <a:ext cx="7785462" cy="3627483"/>
          </a:xfr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Bearish rectangular pattern </a:t>
            </a:r>
            <a:endParaRPr lang="en-US" dirty="0"/>
          </a:p>
        </p:txBody>
      </p:sp>
      <p:pic>
        <p:nvPicPr>
          <p:cNvPr id="4" name="Content Placeholder 3" descr="cp_rct_05.png"/>
          <p:cNvPicPr>
            <a:picLocks noGrp="1" noChangeAspect="1"/>
          </p:cNvPicPr>
          <p:nvPr>
            <p:ph idx="1"/>
          </p:nvPr>
        </p:nvPicPr>
        <p:blipFill>
          <a:blip r:embed="rId2"/>
          <a:stretch>
            <a:fillRect/>
          </a:stretch>
        </p:blipFill>
        <p:spPr>
          <a:xfrm>
            <a:off x="1214846" y="2481943"/>
            <a:ext cx="9457508" cy="3918857"/>
          </a:xfr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155699" y="819150"/>
            <a:ext cx="9947729" cy="706438"/>
          </a:xfrm>
        </p:spPr>
        <p:txBody>
          <a:bodyPr/>
          <a:lstStyle/>
          <a:p>
            <a:pPr algn="ctr"/>
            <a:r>
              <a:rPr lang="en-US" dirty="0" smtClean="0"/>
              <a:t>Technical analysis – investment strategy </a:t>
            </a:r>
          </a:p>
        </p:txBody>
      </p:sp>
      <p:sp>
        <p:nvSpPr>
          <p:cNvPr id="3" name="Content Placeholder 2"/>
          <p:cNvSpPr>
            <a:spLocks noGrp="1"/>
          </p:cNvSpPr>
          <p:nvPr>
            <p:ph idx="1"/>
          </p:nvPr>
        </p:nvSpPr>
        <p:spPr>
          <a:xfrm>
            <a:off x="0" y="2285999"/>
            <a:ext cx="12192000" cy="4323807"/>
          </a:xfrm>
        </p:spPr>
        <p:txBody>
          <a:bodyPr rtlCol="0">
            <a:noAutofit/>
          </a:bodyPr>
          <a:lstStyle/>
          <a:p>
            <a:pPr algn="just"/>
            <a:r>
              <a:rPr lang="en-US" b="1" dirty="0">
                <a:solidFill>
                  <a:schemeClr val="bg1">
                    <a:lumMod val="75000"/>
                    <a:lumOff val="25000"/>
                  </a:schemeClr>
                </a:solidFill>
                <a:latin typeface="Times New Roman" pitchFamily="18" charset="0"/>
                <a:ea typeface="+mn-ea"/>
                <a:cs typeface="Times New Roman" pitchFamily="18" charset="0"/>
              </a:rPr>
              <a:t>Moving average: </a:t>
            </a:r>
            <a:r>
              <a:rPr lang="en-US" dirty="0" smtClean="0">
                <a:latin typeface="Times New Roman" pitchFamily="18" charset="0"/>
                <a:cs typeface="Times New Roman" pitchFamily="18" charset="0"/>
              </a:rPr>
              <a:t>Moving average is the average price of a security over a set amount of time. By plotting a security's average price, the price movement is smoothed out. Once the day-to-day fluctuations are removed, traders are better able to identify the true trend and increase the probability that it will work in their favor.  </a:t>
            </a:r>
          </a:p>
          <a:p>
            <a:pPr algn="just"/>
            <a:r>
              <a:rPr lang="en-US" b="1" dirty="0" smtClean="0">
                <a:latin typeface="Times New Roman" pitchFamily="18" charset="0"/>
                <a:cs typeface="Times New Roman" pitchFamily="18" charset="0"/>
              </a:rPr>
              <a:t>Simple Moving Average : </a:t>
            </a:r>
            <a:r>
              <a:rPr lang="en-US" dirty="0" smtClean="0">
                <a:latin typeface="Times New Roman" pitchFamily="18" charset="0"/>
                <a:cs typeface="Times New Roman" pitchFamily="18" charset="0"/>
              </a:rPr>
              <a:t>This is the most common method used to calculate the moving average of prices. It simply takes the sum of all of the past closing prices over the time period and divides the result by the number of prices used in the calculation. For example, in a 10-day moving average, the last 10 closing prices are added together and then divided by 10</a:t>
            </a:r>
          </a:p>
          <a:p>
            <a:pPr algn="just"/>
            <a:r>
              <a:rPr lang="en-US" b="1" dirty="0" smtClean="0">
                <a:latin typeface="Times New Roman" pitchFamily="18" charset="0"/>
                <a:cs typeface="Times New Roman" pitchFamily="18" charset="0"/>
              </a:rPr>
              <a:t>Exponential Moving Average : </a:t>
            </a:r>
            <a:r>
              <a:rPr lang="en-US" dirty="0" smtClean="0">
                <a:latin typeface="Times New Roman" pitchFamily="18" charset="0"/>
                <a:cs typeface="Times New Roman" pitchFamily="18" charset="0"/>
              </a:rPr>
              <a:t>This moving average calculation uses a smoothing factor to place a higher weight on recent data points and is regarded as much more efficient than the linear weighted average. The most important thing to remember about the exponential moving average is that it is more responsive to new information relative to the simple moving average. This responsiveness is one of the key factors of why this is the moving average of choice among many technical traders.</a:t>
            </a:r>
          </a:p>
          <a:p>
            <a:pPr algn="just"/>
            <a:r>
              <a:rPr lang="en-US" dirty="0" smtClean="0">
                <a:latin typeface="Times New Roman" pitchFamily="18" charset="0"/>
                <a:cs typeface="Times New Roman" pitchFamily="18" charset="0"/>
              </a:rPr>
              <a:t>Moving average conveys important information about prices. A rising moving average shows that prices are generally increasing. A falling moving average indicates that prices, on average, are falling. A rising long-term moving average reflects a long-term uptrend. A falling long-term moving average reflects a long-term downtrend.</a:t>
            </a:r>
            <a:endParaRPr lang="en-US" dirty="0">
              <a:solidFill>
                <a:schemeClr val="bg1">
                  <a:lumMod val="75000"/>
                  <a:lumOff val="25000"/>
                </a:schemeClr>
              </a:solidFill>
              <a:ea typeface="+mn-ea"/>
            </a:endParaRPr>
          </a:p>
          <a:p>
            <a:pPr fontAlgn="auto">
              <a:buFont typeface="Wingdings 3" charset="2"/>
              <a:buChar char=""/>
              <a:defRPr/>
            </a:pPr>
            <a:endParaRPr lang="en-US"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4" y="973669"/>
            <a:ext cx="9752231" cy="706964"/>
          </a:xfrm>
        </p:spPr>
        <p:txBody>
          <a:bodyPr/>
          <a:lstStyle/>
          <a:p>
            <a:pPr algn="ctr"/>
            <a:r>
              <a:rPr lang="en-US" dirty="0" smtClean="0"/>
              <a:t>Technical analysis – investment strategy </a:t>
            </a:r>
            <a:endParaRPr lang="en-US" dirty="0"/>
          </a:p>
        </p:txBody>
      </p:sp>
      <p:sp>
        <p:nvSpPr>
          <p:cNvPr id="3" name="Content Placeholder 2"/>
          <p:cNvSpPr>
            <a:spLocks noGrp="1"/>
          </p:cNvSpPr>
          <p:nvPr>
            <p:ph idx="1"/>
          </p:nvPr>
        </p:nvSpPr>
        <p:spPr/>
        <p:txBody>
          <a:bodyPr/>
          <a:lstStyle/>
          <a:p>
            <a:endParaRPr lang="en-US" dirty="0" smtClean="0">
              <a:solidFill>
                <a:schemeClr val="bg1">
                  <a:lumMod val="75000"/>
                  <a:lumOff val="25000"/>
                </a:schemeClr>
              </a:solidFill>
              <a:latin typeface="Times New Roman" pitchFamily="18" charset="0"/>
              <a:cs typeface="Times New Roman" pitchFamily="18" charset="0"/>
            </a:endParaRP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Golden cross – When the short-term moving average line crosses the long-term moving average line from below , that crossover is known as  golden cross. It indicates bullish market and one should purchase.</a:t>
            </a: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Dead cross - When the short-term moving average line crosses the long-term moving average line from above , that crossover is known as  dead cross. It indicates bearish market and one should sell.</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png"/>
          <p:cNvPicPr>
            <a:picLocks noGrp="1" noChangeAspect="1"/>
          </p:cNvPicPr>
          <p:nvPr>
            <p:ph idx="4294967295"/>
          </p:nvPr>
        </p:nvPicPr>
        <p:blipFill>
          <a:blip r:embed="rId2"/>
          <a:stretch>
            <a:fillRect/>
          </a:stretch>
        </p:blipFill>
        <p:spPr>
          <a:xfrm>
            <a:off x="-1" y="679269"/>
            <a:ext cx="12192001" cy="6178731"/>
          </a:xfrm>
        </p:spPr>
      </p:pic>
      <p:sp>
        <p:nvSpPr>
          <p:cNvPr id="5" name="TextBox 4"/>
          <p:cNvSpPr txBox="1"/>
          <p:nvPr/>
        </p:nvSpPr>
        <p:spPr>
          <a:xfrm>
            <a:off x="1463041" y="274320"/>
            <a:ext cx="9977128" cy="523220"/>
          </a:xfrm>
          <a:prstGeom prst="rect">
            <a:avLst/>
          </a:prstGeom>
          <a:noFill/>
        </p:spPr>
        <p:txBody>
          <a:bodyPr wrap="square" rtlCol="0">
            <a:spAutoFit/>
          </a:bodyPr>
          <a:lstStyle/>
          <a:p>
            <a:pPr algn="ctr"/>
            <a:r>
              <a:rPr lang="en-US" sz="2800" b="1" dirty="0" smtClean="0">
                <a:solidFill>
                  <a:schemeClr val="bg1"/>
                </a:solidFill>
              </a:rPr>
              <a:t>Moving average – Simple average  </a:t>
            </a:r>
            <a:endParaRPr lang="en-US" sz="2800" b="1" dirty="0">
              <a:solidFill>
                <a:schemeClr val="bg1"/>
              </a:solidFill>
            </a:endParaRPr>
          </a:p>
        </p:txBody>
      </p:sp>
      <p:cxnSp>
        <p:nvCxnSpPr>
          <p:cNvPr id="13" name="Straight Connector 12"/>
          <p:cNvCxnSpPr/>
          <p:nvPr/>
        </p:nvCxnSpPr>
        <p:spPr>
          <a:xfrm rot="5400000">
            <a:off x="234337" y="3370217"/>
            <a:ext cx="2979126" cy="2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674" y="3350623"/>
            <a:ext cx="2978332"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45289" y="3405050"/>
            <a:ext cx="2979126" cy="2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431886" y="3372393"/>
            <a:ext cx="2978332"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549478" y="3374568"/>
            <a:ext cx="2979126" cy="2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445083" y="3368037"/>
            <a:ext cx="2978332"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799036" y="3387631"/>
            <a:ext cx="2979126" cy="2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355003" y="3341911"/>
            <a:ext cx="2978332"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01337" y="2599509"/>
            <a:ext cx="877063" cy="646331"/>
          </a:xfrm>
          <a:prstGeom prst="rect">
            <a:avLst/>
          </a:prstGeom>
          <a:noFill/>
        </p:spPr>
        <p:txBody>
          <a:bodyPr wrap="square" rtlCol="0">
            <a:spAutoFit/>
          </a:bodyPr>
          <a:lstStyle/>
          <a:p>
            <a:pPr algn="ctr"/>
            <a:r>
              <a:rPr lang="en-US" b="1" dirty="0" smtClean="0">
                <a:solidFill>
                  <a:schemeClr val="bg1"/>
                </a:solidFill>
              </a:rPr>
              <a:t>Dead cross</a:t>
            </a:r>
            <a:endParaRPr lang="en-US" b="1" dirty="0">
              <a:solidFill>
                <a:schemeClr val="bg1"/>
              </a:solidFill>
            </a:endParaRPr>
          </a:p>
        </p:txBody>
      </p:sp>
      <p:sp>
        <p:nvSpPr>
          <p:cNvPr id="26" name="TextBox 25"/>
          <p:cNvSpPr txBox="1"/>
          <p:nvPr/>
        </p:nvSpPr>
        <p:spPr>
          <a:xfrm>
            <a:off x="2612571" y="2847703"/>
            <a:ext cx="1018903" cy="646331"/>
          </a:xfrm>
          <a:prstGeom prst="rect">
            <a:avLst/>
          </a:prstGeom>
          <a:noFill/>
        </p:spPr>
        <p:txBody>
          <a:bodyPr wrap="square" rtlCol="0">
            <a:spAutoFit/>
          </a:bodyPr>
          <a:lstStyle/>
          <a:p>
            <a:pPr algn="ctr"/>
            <a:r>
              <a:rPr lang="en-US" b="1" dirty="0" smtClean="0">
                <a:solidFill>
                  <a:schemeClr val="bg1"/>
                </a:solidFill>
              </a:rPr>
              <a:t>Dead cross</a:t>
            </a:r>
            <a:endParaRPr lang="en-US" b="1" dirty="0">
              <a:solidFill>
                <a:schemeClr val="bg1"/>
              </a:solidFill>
            </a:endParaRPr>
          </a:p>
        </p:txBody>
      </p:sp>
      <p:sp>
        <p:nvSpPr>
          <p:cNvPr id="27" name="TextBox 26"/>
          <p:cNvSpPr txBox="1"/>
          <p:nvPr/>
        </p:nvSpPr>
        <p:spPr>
          <a:xfrm>
            <a:off x="3827417" y="2795450"/>
            <a:ext cx="1097280"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28" name="TextBox 27"/>
          <p:cNvSpPr txBox="1"/>
          <p:nvPr/>
        </p:nvSpPr>
        <p:spPr>
          <a:xfrm>
            <a:off x="5355771" y="2455816"/>
            <a:ext cx="1097280"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29" name="Up Arrow 28"/>
          <p:cNvSpPr/>
          <p:nvPr/>
        </p:nvSpPr>
        <p:spPr>
          <a:xfrm rot="8203829" flipH="1">
            <a:off x="1822202" y="3250914"/>
            <a:ext cx="344117" cy="6563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7917821">
            <a:off x="3508447" y="3291404"/>
            <a:ext cx="28168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rot="1940535">
            <a:off x="4481288" y="3509537"/>
            <a:ext cx="308636" cy="79862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rot="2320652" flipH="1">
            <a:off x="6364238" y="2688390"/>
            <a:ext cx="320592" cy="1175045"/>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chart.png"/>
          <p:cNvPicPr>
            <a:picLocks noGrp="1" noChangeAspect="1"/>
          </p:cNvPicPr>
          <p:nvPr>
            <p:ph idx="4294967295"/>
          </p:nvPr>
        </p:nvPicPr>
        <p:blipFill>
          <a:blip r:embed="rId2"/>
          <a:stretch>
            <a:fillRect/>
          </a:stretch>
        </p:blipFill>
        <p:spPr>
          <a:xfrm>
            <a:off x="26126" y="901336"/>
            <a:ext cx="12192000" cy="5956663"/>
          </a:xfrm>
        </p:spPr>
      </p:pic>
      <p:sp>
        <p:nvSpPr>
          <p:cNvPr id="7" name="TextBox 6"/>
          <p:cNvSpPr txBox="1"/>
          <p:nvPr/>
        </p:nvSpPr>
        <p:spPr>
          <a:xfrm>
            <a:off x="3187338" y="-1"/>
            <a:ext cx="6348548" cy="523220"/>
          </a:xfrm>
          <a:prstGeom prst="rect">
            <a:avLst/>
          </a:prstGeom>
          <a:noFill/>
        </p:spPr>
        <p:txBody>
          <a:bodyPr wrap="square" rtlCol="0">
            <a:spAutoFit/>
          </a:bodyPr>
          <a:lstStyle/>
          <a:p>
            <a:pPr algn="ctr"/>
            <a:r>
              <a:rPr lang="en-US" sz="2800" b="1" dirty="0" smtClean="0">
                <a:solidFill>
                  <a:schemeClr val="bg1"/>
                </a:solidFill>
              </a:rPr>
              <a:t>Moving Average – Simple average </a:t>
            </a:r>
            <a:endParaRPr lang="en-US" sz="2800" b="1" dirty="0">
              <a:solidFill>
                <a:schemeClr val="bg1"/>
              </a:solidFill>
            </a:endParaRPr>
          </a:p>
        </p:txBody>
      </p:sp>
      <p:cxnSp>
        <p:nvCxnSpPr>
          <p:cNvPr id="6" name="Straight Arrow Connector 5"/>
          <p:cNvCxnSpPr/>
          <p:nvPr/>
        </p:nvCxnSpPr>
        <p:spPr>
          <a:xfrm rot="5400000" flipH="1" flipV="1">
            <a:off x="-195943" y="3383280"/>
            <a:ext cx="3108960" cy="2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84909" y="3363686"/>
            <a:ext cx="3056708"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228058" y="3339735"/>
            <a:ext cx="3108960" cy="2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5985029" y="3372393"/>
            <a:ext cx="3056708"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7541704" y="3400694"/>
            <a:ext cx="3108960" cy="2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8070753" y="3381100"/>
            <a:ext cx="3056708"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8438695" y="3370212"/>
            <a:ext cx="3108960" cy="2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8654232" y="3350618"/>
            <a:ext cx="3056708" cy="391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Left Arrow 18"/>
          <p:cNvSpPr/>
          <p:nvPr/>
        </p:nvSpPr>
        <p:spPr>
          <a:xfrm rot="12541928">
            <a:off x="1198860" y="4434864"/>
            <a:ext cx="549278" cy="171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8492029">
            <a:off x="5747838" y="3667435"/>
            <a:ext cx="2075954" cy="35534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12602426">
            <a:off x="9110373" y="2869231"/>
            <a:ext cx="624124" cy="352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8227234">
            <a:off x="9905059" y="2927484"/>
            <a:ext cx="489562" cy="25845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49532" y="3448594"/>
            <a:ext cx="940526" cy="646331"/>
          </a:xfrm>
          <a:prstGeom prst="rect">
            <a:avLst/>
          </a:prstGeom>
          <a:noFill/>
        </p:spPr>
        <p:txBody>
          <a:bodyPr wrap="square" rtlCol="0">
            <a:spAutoFit/>
          </a:bodyPr>
          <a:lstStyle/>
          <a:p>
            <a:r>
              <a:rPr lang="en-US" b="1" dirty="0" smtClean="0">
                <a:solidFill>
                  <a:schemeClr val="bg1"/>
                </a:solidFill>
              </a:rPr>
              <a:t>Dead cross</a:t>
            </a:r>
            <a:endParaRPr lang="en-US" b="1" dirty="0">
              <a:solidFill>
                <a:schemeClr val="bg1"/>
              </a:solidFill>
            </a:endParaRPr>
          </a:p>
        </p:txBody>
      </p:sp>
      <p:sp>
        <p:nvSpPr>
          <p:cNvPr id="24" name="TextBox 23"/>
          <p:cNvSpPr txBox="1"/>
          <p:nvPr/>
        </p:nvSpPr>
        <p:spPr>
          <a:xfrm>
            <a:off x="8425543" y="3566160"/>
            <a:ext cx="1463040" cy="369332"/>
          </a:xfrm>
          <a:prstGeom prst="rect">
            <a:avLst/>
          </a:prstGeom>
          <a:noFill/>
        </p:spPr>
        <p:txBody>
          <a:bodyPr wrap="square" rtlCol="0">
            <a:spAutoFit/>
          </a:bodyPr>
          <a:lstStyle/>
          <a:p>
            <a:pPr algn="ctr"/>
            <a:r>
              <a:rPr lang="en-US" b="1" dirty="0" smtClean="0">
                <a:solidFill>
                  <a:schemeClr val="bg1"/>
                </a:solidFill>
              </a:rPr>
              <a:t>Dead cross</a:t>
            </a:r>
            <a:endParaRPr lang="en-US" b="1" dirty="0">
              <a:solidFill>
                <a:schemeClr val="bg1"/>
              </a:solidFill>
            </a:endParaRPr>
          </a:p>
        </p:txBody>
      </p:sp>
      <p:sp>
        <p:nvSpPr>
          <p:cNvPr id="25" name="TextBox 24"/>
          <p:cNvSpPr txBox="1"/>
          <p:nvPr/>
        </p:nvSpPr>
        <p:spPr>
          <a:xfrm>
            <a:off x="9666514" y="2076994"/>
            <a:ext cx="1711235" cy="369332"/>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26" name="TextBox 25"/>
          <p:cNvSpPr txBox="1"/>
          <p:nvPr/>
        </p:nvSpPr>
        <p:spPr>
          <a:xfrm>
            <a:off x="4950823" y="2965269"/>
            <a:ext cx="1645920" cy="369332"/>
          </a:xfrm>
          <a:prstGeom prst="rect">
            <a:avLst/>
          </a:prstGeom>
          <a:noFill/>
        </p:spPr>
        <p:txBody>
          <a:bodyPr wrap="square" rtlCol="0">
            <a:spAutoFit/>
          </a:bodyPr>
          <a:lstStyle/>
          <a:p>
            <a:r>
              <a:rPr lang="en-US" b="1" dirty="0" smtClean="0">
                <a:solidFill>
                  <a:schemeClr val="bg1"/>
                </a:solidFill>
              </a:rPr>
              <a:t>Golden cross</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enchart.png"/>
          <p:cNvPicPr>
            <a:picLocks noGrp="1" noChangeAspect="1"/>
          </p:cNvPicPr>
          <p:nvPr>
            <p:ph idx="4294967295"/>
          </p:nvPr>
        </p:nvPicPr>
        <p:blipFill>
          <a:blip r:embed="rId2"/>
          <a:stretch>
            <a:fillRect/>
          </a:stretch>
        </p:blipFill>
        <p:spPr>
          <a:xfrm>
            <a:off x="0" y="862149"/>
            <a:ext cx="12192000" cy="5995851"/>
          </a:xfrm>
        </p:spPr>
      </p:pic>
      <p:sp>
        <p:nvSpPr>
          <p:cNvPr id="7" name="TextBox 6"/>
          <p:cNvSpPr txBox="1"/>
          <p:nvPr/>
        </p:nvSpPr>
        <p:spPr>
          <a:xfrm>
            <a:off x="1240971" y="156755"/>
            <a:ext cx="10110652" cy="461665"/>
          </a:xfrm>
          <a:prstGeom prst="rect">
            <a:avLst/>
          </a:prstGeom>
          <a:noFill/>
        </p:spPr>
        <p:txBody>
          <a:bodyPr wrap="square" rtlCol="0">
            <a:spAutoFit/>
          </a:bodyPr>
          <a:lstStyle/>
          <a:p>
            <a:pPr algn="ctr"/>
            <a:r>
              <a:rPr lang="en-US" sz="2400" b="1" dirty="0" smtClean="0">
                <a:solidFill>
                  <a:schemeClr val="bg1"/>
                </a:solidFill>
              </a:rPr>
              <a:t>Moving average – Exponential  moving average </a:t>
            </a:r>
            <a:endParaRPr lang="en-US" sz="2400" b="1" dirty="0">
              <a:solidFill>
                <a:schemeClr val="bg1"/>
              </a:solidFill>
            </a:endParaRPr>
          </a:p>
        </p:txBody>
      </p:sp>
      <p:cxnSp>
        <p:nvCxnSpPr>
          <p:cNvPr id="9" name="Straight Connector 8"/>
          <p:cNvCxnSpPr/>
          <p:nvPr/>
        </p:nvCxnSpPr>
        <p:spPr>
          <a:xfrm rot="16200000" flipH="1">
            <a:off x="306977" y="3520440"/>
            <a:ext cx="2886892"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98862" y="3520440"/>
            <a:ext cx="2913018"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765677" y="3463832"/>
            <a:ext cx="2886892"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58011" y="3529147"/>
            <a:ext cx="2913018"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2793298" y="3498665"/>
            <a:ext cx="2886892"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381128" y="3511728"/>
            <a:ext cx="2913018"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4526321" y="3481246"/>
            <a:ext cx="2886892"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453789" y="3468183"/>
            <a:ext cx="2913018"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3851" y="2886891"/>
            <a:ext cx="1435008" cy="369332"/>
          </a:xfrm>
          <a:prstGeom prst="rect">
            <a:avLst/>
          </a:prstGeom>
          <a:noFill/>
        </p:spPr>
        <p:txBody>
          <a:bodyPr wrap="none" rtlCol="0">
            <a:spAutoFit/>
          </a:bodyPr>
          <a:lstStyle/>
          <a:p>
            <a:r>
              <a:rPr lang="en-US" b="1" dirty="0" smtClean="0">
                <a:solidFill>
                  <a:schemeClr val="bg1"/>
                </a:solidFill>
              </a:rPr>
              <a:t>Dead cross</a:t>
            </a:r>
            <a:endParaRPr lang="en-US" b="1" dirty="0">
              <a:solidFill>
                <a:schemeClr val="bg1"/>
              </a:solidFill>
            </a:endParaRPr>
          </a:p>
        </p:txBody>
      </p:sp>
      <p:sp>
        <p:nvSpPr>
          <p:cNvPr id="25" name="TextBox 24"/>
          <p:cNvSpPr txBox="1"/>
          <p:nvPr/>
        </p:nvSpPr>
        <p:spPr>
          <a:xfrm>
            <a:off x="2926081" y="3122023"/>
            <a:ext cx="940526" cy="646331"/>
          </a:xfrm>
          <a:prstGeom prst="rect">
            <a:avLst/>
          </a:prstGeom>
          <a:noFill/>
        </p:spPr>
        <p:txBody>
          <a:bodyPr wrap="square" rtlCol="0">
            <a:spAutoFit/>
          </a:bodyPr>
          <a:lstStyle/>
          <a:p>
            <a:pPr algn="ctr"/>
            <a:r>
              <a:rPr lang="en-US" b="1" dirty="0" smtClean="0">
                <a:solidFill>
                  <a:schemeClr val="bg1"/>
                </a:solidFill>
              </a:rPr>
              <a:t>Dead cross</a:t>
            </a:r>
            <a:endParaRPr lang="en-US" b="1" dirty="0">
              <a:solidFill>
                <a:schemeClr val="bg1"/>
              </a:solidFill>
            </a:endParaRPr>
          </a:p>
        </p:txBody>
      </p:sp>
      <p:sp>
        <p:nvSpPr>
          <p:cNvPr id="26" name="TextBox 25"/>
          <p:cNvSpPr txBox="1"/>
          <p:nvPr/>
        </p:nvSpPr>
        <p:spPr>
          <a:xfrm>
            <a:off x="4010297" y="3239590"/>
            <a:ext cx="1071154"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27" name="TextBox 26"/>
          <p:cNvSpPr txBox="1"/>
          <p:nvPr/>
        </p:nvSpPr>
        <p:spPr>
          <a:xfrm>
            <a:off x="5421086" y="2952206"/>
            <a:ext cx="1175657"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30" name="Up Arrow 29"/>
          <p:cNvSpPr/>
          <p:nvPr/>
        </p:nvSpPr>
        <p:spPr>
          <a:xfrm rot="7373806">
            <a:off x="1894616" y="4071424"/>
            <a:ext cx="338040" cy="5935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rot="7795280">
            <a:off x="3429701" y="4048438"/>
            <a:ext cx="364545" cy="7961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rot="2372398">
            <a:off x="4416900" y="3508620"/>
            <a:ext cx="315670" cy="989197"/>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rot="2211009">
            <a:off x="6395600" y="2667441"/>
            <a:ext cx="258572" cy="12096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Step one – Data adjustment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Objective 1 – Getting the relative measurement; not the absolute one </a:t>
            </a:r>
          </a:p>
          <a:p>
            <a:pPr algn="just" fontAlgn="auto">
              <a:buFont typeface="Wingdings 3" charset="2"/>
              <a:buChar char=""/>
              <a:defRPr/>
            </a:pPr>
            <a:r>
              <a:rPr lang="en-US" sz="2000" dirty="0" smtClean="0">
                <a:solidFill>
                  <a:schemeClr val="bg1">
                    <a:lumMod val="75000"/>
                    <a:lumOff val="25000"/>
                  </a:schemeClr>
                </a:solidFill>
                <a:ea typeface="+mn-ea"/>
              </a:rPr>
              <a:t>Objective 2 – Getting smoothed data set</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26458890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enchart6.png"/>
          <p:cNvPicPr>
            <a:picLocks noGrp="1" noChangeAspect="1"/>
          </p:cNvPicPr>
          <p:nvPr>
            <p:ph idx="4294967295"/>
          </p:nvPr>
        </p:nvPicPr>
        <p:blipFill>
          <a:blip r:embed="rId2"/>
          <a:stretch>
            <a:fillRect/>
          </a:stretch>
        </p:blipFill>
        <p:spPr>
          <a:xfrm>
            <a:off x="0" y="875211"/>
            <a:ext cx="12192000" cy="5982789"/>
          </a:xfrm>
        </p:spPr>
      </p:pic>
      <p:sp>
        <p:nvSpPr>
          <p:cNvPr id="6" name="TextBox 5"/>
          <p:cNvSpPr txBox="1"/>
          <p:nvPr/>
        </p:nvSpPr>
        <p:spPr>
          <a:xfrm>
            <a:off x="1541417" y="235131"/>
            <a:ext cx="8673737" cy="461665"/>
          </a:xfrm>
          <a:prstGeom prst="rect">
            <a:avLst/>
          </a:prstGeom>
          <a:noFill/>
        </p:spPr>
        <p:txBody>
          <a:bodyPr wrap="square" rtlCol="0">
            <a:spAutoFit/>
          </a:bodyPr>
          <a:lstStyle/>
          <a:p>
            <a:pPr algn="ctr"/>
            <a:r>
              <a:rPr lang="en-US" sz="2400" b="1" dirty="0" smtClean="0">
                <a:solidFill>
                  <a:schemeClr val="bg1"/>
                </a:solidFill>
              </a:rPr>
              <a:t>Moving average – Exponential  moving average </a:t>
            </a:r>
            <a:endParaRPr lang="en-US" sz="2400" b="1" dirty="0">
              <a:solidFill>
                <a:schemeClr val="bg1"/>
              </a:solidFill>
            </a:endParaRPr>
          </a:p>
        </p:txBody>
      </p:sp>
      <p:cxnSp>
        <p:nvCxnSpPr>
          <p:cNvPr id="8" name="Straight Connector 7"/>
          <p:cNvCxnSpPr/>
          <p:nvPr/>
        </p:nvCxnSpPr>
        <p:spPr>
          <a:xfrm rot="5400000" flipH="1" flipV="1">
            <a:off x="-182880" y="3331029"/>
            <a:ext cx="3095897"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17566" y="3331029"/>
            <a:ext cx="3056709"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136617" y="3352799"/>
            <a:ext cx="3095897"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5978497" y="3339736"/>
            <a:ext cx="3056709"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7711523" y="3361506"/>
            <a:ext cx="3095897"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8051158" y="3335380"/>
            <a:ext cx="3056709"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8268876" y="3344087"/>
            <a:ext cx="3095897"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8595448" y="3344087"/>
            <a:ext cx="3056709"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Left Arrow 20"/>
          <p:cNvSpPr/>
          <p:nvPr/>
        </p:nvSpPr>
        <p:spPr>
          <a:xfrm rot="12389820">
            <a:off x="1268592" y="4523222"/>
            <a:ext cx="490871" cy="1808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8843108">
            <a:off x="5637635" y="3624683"/>
            <a:ext cx="2094871" cy="38595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2524263">
            <a:off x="9284783" y="3096706"/>
            <a:ext cx="423413" cy="205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7391650">
            <a:off x="9733325" y="3040704"/>
            <a:ext cx="579060" cy="214033"/>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31966" y="2821577"/>
            <a:ext cx="1580605" cy="369332"/>
          </a:xfrm>
          <a:prstGeom prst="rect">
            <a:avLst/>
          </a:prstGeom>
          <a:noFill/>
        </p:spPr>
        <p:txBody>
          <a:bodyPr wrap="square" rtlCol="0">
            <a:spAutoFit/>
          </a:bodyPr>
          <a:lstStyle/>
          <a:p>
            <a:pPr algn="ctr"/>
            <a:r>
              <a:rPr lang="en-US" b="1" dirty="0" smtClean="0">
                <a:solidFill>
                  <a:schemeClr val="bg1"/>
                </a:solidFill>
              </a:rPr>
              <a:t>Dead cross </a:t>
            </a:r>
            <a:endParaRPr lang="en-US" b="1" dirty="0">
              <a:solidFill>
                <a:schemeClr val="bg1"/>
              </a:solidFill>
            </a:endParaRPr>
          </a:p>
        </p:txBody>
      </p:sp>
      <p:sp>
        <p:nvSpPr>
          <p:cNvPr id="26" name="TextBox 25"/>
          <p:cNvSpPr txBox="1"/>
          <p:nvPr/>
        </p:nvSpPr>
        <p:spPr>
          <a:xfrm>
            <a:off x="4794069" y="2926080"/>
            <a:ext cx="1841861" cy="369332"/>
          </a:xfrm>
          <a:prstGeom prst="rect">
            <a:avLst/>
          </a:prstGeom>
          <a:noFill/>
        </p:spPr>
        <p:txBody>
          <a:bodyPr wrap="square" rtlCol="0">
            <a:spAutoFit/>
          </a:bodyPr>
          <a:lstStyle/>
          <a:p>
            <a:pPr algn="ctr"/>
            <a:r>
              <a:rPr lang="en-US" b="1" dirty="0" smtClean="0">
                <a:solidFill>
                  <a:schemeClr val="bg1"/>
                </a:solidFill>
              </a:rPr>
              <a:t>Golden cross </a:t>
            </a:r>
            <a:endParaRPr lang="en-US" b="1" dirty="0">
              <a:solidFill>
                <a:schemeClr val="bg1"/>
              </a:solidFill>
            </a:endParaRPr>
          </a:p>
        </p:txBody>
      </p:sp>
      <p:sp>
        <p:nvSpPr>
          <p:cNvPr id="27" name="TextBox 26"/>
          <p:cNvSpPr txBox="1"/>
          <p:nvPr/>
        </p:nvSpPr>
        <p:spPr>
          <a:xfrm>
            <a:off x="8399417" y="3892731"/>
            <a:ext cx="1423852" cy="369332"/>
          </a:xfrm>
          <a:prstGeom prst="rect">
            <a:avLst/>
          </a:prstGeom>
          <a:noFill/>
        </p:spPr>
        <p:txBody>
          <a:bodyPr wrap="square" rtlCol="0">
            <a:spAutoFit/>
          </a:bodyPr>
          <a:lstStyle/>
          <a:p>
            <a:r>
              <a:rPr lang="en-US" b="1" dirty="0" smtClean="0">
                <a:solidFill>
                  <a:schemeClr val="bg1"/>
                </a:solidFill>
              </a:rPr>
              <a:t>Dead cross </a:t>
            </a:r>
            <a:endParaRPr lang="en-US" b="1" dirty="0">
              <a:solidFill>
                <a:schemeClr val="bg1"/>
              </a:solidFill>
            </a:endParaRPr>
          </a:p>
        </p:txBody>
      </p:sp>
      <p:sp>
        <p:nvSpPr>
          <p:cNvPr id="28" name="TextBox 27"/>
          <p:cNvSpPr txBox="1"/>
          <p:nvPr/>
        </p:nvSpPr>
        <p:spPr>
          <a:xfrm>
            <a:off x="9823269" y="3474720"/>
            <a:ext cx="1724297" cy="369332"/>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5" y="973669"/>
            <a:ext cx="10144116" cy="706964"/>
          </a:xfrm>
        </p:spPr>
        <p:txBody>
          <a:bodyPr/>
          <a:lstStyle/>
          <a:p>
            <a:pPr algn="ctr"/>
            <a:r>
              <a:rPr lang="en-US" dirty="0" smtClean="0"/>
              <a:t>Technical analysis – investment strategy </a:t>
            </a:r>
            <a:endParaRPr lang="en-US" dirty="0"/>
          </a:p>
        </p:txBody>
      </p:sp>
      <p:sp>
        <p:nvSpPr>
          <p:cNvPr id="3" name="Content Placeholder 2"/>
          <p:cNvSpPr>
            <a:spLocks noGrp="1"/>
          </p:cNvSpPr>
          <p:nvPr>
            <p:ph idx="1"/>
          </p:nvPr>
        </p:nvSpPr>
        <p:spPr>
          <a:xfrm>
            <a:off x="326572" y="2603500"/>
            <a:ext cx="11377748" cy="3416300"/>
          </a:xfrm>
        </p:spPr>
        <p:txBody>
          <a:bodyPr/>
          <a:lstStyle/>
          <a:p>
            <a:r>
              <a:rPr lang="en-US" b="1" dirty="0" smtClean="0">
                <a:solidFill>
                  <a:schemeClr val="bg1">
                    <a:lumMod val="75000"/>
                    <a:lumOff val="25000"/>
                  </a:schemeClr>
                </a:solidFill>
                <a:latin typeface="Times New Roman" pitchFamily="18" charset="0"/>
                <a:cs typeface="Times New Roman" pitchFamily="18" charset="0"/>
              </a:rPr>
              <a:t>RSI: </a:t>
            </a:r>
            <a:r>
              <a:rPr lang="en-US" dirty="0" smtClean="0">
                <a:latin typeface="Times New Roman" pitchFamily="18" charset="0"/>
                <a:cs typeface="Times New Roman" pitchFamily="18" charset="0"/>
              </a:rPr>
              <a:t>It measures the speed and change of price movements. RSI oscillates between zero and 100. Traditionally, and according to Wilder, RSI is considered overbought when above 70 and oversold when below 30. Signals can also be generated by looking for divergences, failure swings and centerline crossovers. It is calculated as </a:t>
            </a:r>
          </a:p>
          <a:p>
            <a:r>
              <a:rPr lang="en-US" b="1" dirty="0" smtClean="0">
                <a:latin typeface="Times New Roman" pitchFamily="18" charset="0"/>
                <a:cs typeface="Times New Roman" pitchFamily="18" charset="0"/>
              </a:rPr>
              <a:t>RSI </a:t>
            </a:r>
            <a:r>
              <a:rPr lang="en-US" dirty="0" smtClean="0">
                <a:latin typeface="Times New Roman" pitchFamily="18" charset="0"/>
                <a:cs typeface="Times New Roman" pitchFamily="18" charset="0"/>
              </a:rPr>
              <a:t>= 100 - 100/(1 + 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*Where RS = Average of x days' up closes / Average of x days' down close. RSI calculation is based on 14 periods, which is the default suggested by Wilder in his book.</a:t>
            </a:r>
            <a:endParaRPr lang="en-US" dirty="0" smtClean="0">
              <a:solidFill>
                <a:schemeClr val="bg1">
                  <a:lumMod val="75000"/>
                  <a:lumOff val="25000"/>
                </a:schemeClr>
              </a:solidFill>
              <a:latin typeface="Times New Roman" pitchFamily="18" charset="0"/>
              <a:cs typeface="Times New Roman" pitchFamily="18" charset="0"/>
            </a:endParaRPr>
          </a:p>
          <a:p>
            <a:pPr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Significantly less than 30 – indicates an oversold scenario and one should purchase.</a:t>
            </a:r>
          </a:p>
          <a:p>
            <a:pPr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Significantly more than 70 - indicates an overbought scenario and one should sell.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png"/>
          <p:cNvPicPr>
            <a:picLocks noGrp="1" noChangeAspect="1"/>
          </p:cNvPicPr>
          <p:nvPr>
            <p:ph idx="4294967295"/>
          </p:nvPr>
        </p:nvPicPr>
        <p:blipFill>
          <a:blip r:embed="rId2"/>
          <a:stretch>
            <a:fillRect/>
          </a:stretch>
        </p:blipFill>
        <p:spPr>
          <a:xfrm>
            <a:off x="0" y="757646"/>
            <a:ext cx="12192000" cy="6100354"/>
          </a:xfrm>
        </p:spPr>
      </p:pic>
      <p:sp>
        <p:nvSpPr>
          <p:cNvPr id="6" name="TextBox 5"/>
          <p:cNvSpPr txBox="1"/>
          <p:nvPr/>
        </p:nvSpPr>
        <p:spPr>
          <a:xfrm>
            <a:off x="4663440" y="222069"/>
            <a:ext cx="2782389"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RSI</a:t>
            </a:r>
            <a:endParaRPr lang="en-US" sz="2400" b="1" dirty="0">
              <a:solidFill>
                <a:schemeClr val="bg1"/>
              </a:solidFill>
              <a:latin typeface="Times New Roman" pitchFamily="18" charset="0"/>
              <a:cs typeface="Times New Roman" pitchFamily="18" charset="0"/>
            </a:endParaRPr>
          </a:p>
        </p:txBody>
      </p:sp>
      <p:cxnSp>
        <p:nvCxnSpPr>
          <p:cNvPr id="10" name="Straight Connector 9"/>
          <p:cNvCxnSpPr/>
          <p:nvPr/>
        </p:nvCxnSpPr>
        <p:spPr>
          <a:xfrm rot="16200000" flipH="1">
            <a:off x="2194559" y="3161211"/>
            <a:ext cx="3409406"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749732" y="3193868"/>
            <a:ext cx="3513909" cy="2612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6396489" y="3143792"/>
            <a:ext cx="3409406"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7330489" y="3163386"/>
            <a:ext cx="3513909" cy="2612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108967" y="3187336"/>
            <a:ext cx="3509550" cy="8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3398526" y="3176449"/>
            <a:ext cx="3513909" cy="2612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57082" y="3169918"/>
            <a:ext cx="3409406"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337428" y="3185156"/>
            <a:ext cx="3513909" cy="2612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6834" y="2704011"/>
            <a:ext cx="1175657" cy="369332"/>
          </a:xfrm>
          <a:prstGeom prst="rect">
            <a:avLst/>
          </a:prstGeom>
          <a:noFill/>
        </p:spPr>
        <p:txBody>
          <a:bodyPr wrap="square" rtlCol="0">
            <a:spAutoFit/>
          </a:bodyPr>
          <a:lstStyle/>
          <a:p>
            <a:pPr algn="ctr"/>
            <a:r>
              <a:rPr lang="en-US" b="1" dirty="0" smtClean="0">
                <a:solidFill>
                  <a:schemeClr val="bg1"/>
                </a:solidFill>
              </a:rPr>
              <a:t>RSI &gt; 70</a:t>
            </a:r>
            <a:endParaRPr lang="en-US" b="1" dirty="0">
              <a:solidFill>
                <a:schemeClr val="bg1"/>
              </a:solidFill>
            </a:endParaRPr>
          </a:p>
        </p:txBody>
      </p:sp>
      <p:sp>
        <p:nvSpPr>
          <p:cNvPr id="21" name="TextBox 20"/>
          <p:cNvSpPr txBox="1"/>
          <p:nvPr/>
        </p:nvSpPr>
        <p:spPr>
          <a:xfrm>
            <a:off x="3396343" y="3174274"/>
            <a:ext cx="1071154" cy="369332"/>
          </a:xfrm>
          <a:prstGeom prst="rect">
            <a:avLst/>
          </a:prstGeom>
          <a:noFill/>
        </p:spPr>
        <p:txBody>
          <a:bodyPr wrap="square" rtlCol="0">
            <a:spAutoFit/>
          </a:bodyPr>
          <a:lstStyle/>
          <a:p>
            <a:pPr algn="ctr"/>
            <a:r>
              <a:rPr lang="en-US" b="1" dirty="0" smtClean="0">
                <a:solidFill>
                  <a:schemeClr val="bg1"/>
                </a:solidFill>
              </a:rPr>
              <a:t>RSI &lt; 30</a:t>
            </a:r>
            <a:endParaRPr lang="en-US" b="1" dirty="0">
              <a:solidFill>
                <a:schemeClr val="bg1"/>
              </a:solidFill>
            </a:endParaRPr>
          </a:p>
        </p:txBody>
      </p:sp>
      <p:sp>
        <p:nvSpPr>
          <p:cNvPr id="22" name="TextBox 21"/>
          <p:cNvSpPr txBox="1"/>
          <p:nvPr/>
        </p:nvSpPr>
        <p:spPr>
          <a:xfrm>
            <a:off x="4558937" y="2442754"/>
            <a:ext cx="1175657" cy="369332"/>
          </a:xfrm>
          <a:prstGeom prst="rect">
            <a:avLst/>
          </a:prstGeom>
          <a:noFill/>
        </p:spPr>
        <p:txBody>
          <a:bodyPr wrap="square" rtlCol="0">
            <a:spAutoFit/>
          </a:bodyPr>
          <a:lstStyle/>
          <a:p>
            <a:pPr algn="ctr"/>
            <a:r>
              <a:rPr lang="en-US" b="1" dirty="0" smtClean="0">
                <a:solidFill>
                  <a:schemeClr val="bg1"/>
                </a:solidFill>
              </a:rPr>
              <a:t>RSI &gt; 70</a:t>
            </a:r>
            <a:endParaRPr lang="en-US" b="1" dirty="0">
              <a:solidFill>
                <a:schemeClr val="bg1"/>
              </a:solidFill>
            </a:endParaRPr>
          </a:p>
        </p:txBody>
      </p:sp>
      <p:sp>
        <p:nvSpPr>
          <p:cNvPr id="23" name="TextBox 22"/>
          <p:cNvSpPr txBox="1"/>
          <p:nvPr/>
        </p:nvSpPr>
        <p:spPr>
          <a:xfrm>
            <a:off x="7550331" y="2312126"/>
            <a:ext cx="1371600" cy="369332"/>
          </a:xfrm>
          <a:prstGeom prst="rect">
            <a:avLst/>
          </a:prstGeom>
          <a:noFill/>
        </p:spPr>
        <p:txBody>
          <a:bodyPr wrap="square" rtlCol="0">
            <a:spAutoFit/>
          </a:bodyPr>
          <a:lstStyle/>
          <a:p>
            <a:pPr algn="ctr"/>
            <a:r>
              <a:rPr lang="en-US" b="1" dirty="0" smtClean="0">
                <a:solidFill>
                  <a:schemeClr val="bg1"/>
                </a:solidFill>
              </a:rPr>
              <a:t>RSI &lt; 30</a:t>
            </a:r>
            <a:endParaRPr lang="en-US" b="1" dirty="0">
              <a:solidFill>
                <a:schemeClr val="bg1"/>
              </a:solidFill>
            </a:endParaRPr>
          </a:p>
        </p:txBody>
      </p:sp>
      <p:sp>
        <p:nvSpPr>
          <p:cNvPr id="24" name="Up Arrow 23"/>
          <p:cNvSpPr/>
          <p:nvPr/>
        </p:nvSpPr>
        <p:spPr>
          <a:xfrm rot="7908442">
            <a:off x="1503457" y="3742841"/>
            <a:ext cx="408399" cy="890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8050310">
            <a:off x="4898678" y="3416347"/>
            <a:ext cx="240132" cy="61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2623848">
            <a:off x="4161335" y="3800785"/>
            <a:ext cx="263506" cy="97840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3409925">
            <a:off x="8579929" y="2742372"/>
            <a:ext cx="225408" cy="103906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chart6.png"/>
          <p:cNvPicPr>
            <a:picLocks noGrp="1" noChangeAspect="1"/>
          </p:cNvPicPr>
          <p:nvPr>
            <p:ph idx="4294967295"/>
          </p:nvPr>
        </p:nvPicPr>
        <p:blipFill>
          <a:blip r:embed="rId2"/>
          <a:stretch>
            <a:fillRect/>
          </a:stretch>
        </p:blipFill>
        <p:spPr>
          <a:xfrm>
            <a:off x="0" y="796834"/>
            <a:ext cx="12192000" cy="6061166"/>
          </a:xfrm>
        </p:spPr>
      </p:pic>
      <p:sp>
        <p:nvSpPr>
          <p:cNvPr id="5" name="TextBox 4"/>
          <p:cNvSpPr txBox="1"/>
          <p:nvPr/>
        </p:nvSpPr>
        <p:spPr>
          <a:xfrm>
            <a:off x="5042263" y="287383"/>
            <a:ext cx="2155371" cy="461665"/>
          </a:xfrm>
          <a:prstGeom prst="rect">
            <a:avLst/>
          </a:prstGeom>
          <a:noFill/>
        </p:spPr>
        <p:txBody>
          <a:bodyPr wrap="square" rtlCol="0">
            <a:spAutoFit/>
          </a:bodyPr>
          <a:lstStyle/>
          <a:p>
            <a:pPr algn="ctr"/>
            <a:r>
              <a:rPr lang="en-US" sz="2400" b="1" dirty="0" smtClean="0">
                <a:solidFill>
                  <a:schemeClr val="bg1"/>
                </a:solidFill>
              </a:rPr>
              <a:t>RSI</a:t>
            </a:r>
            <a:endParaRPr lang="en-US" sz="2400" b="1" dirty="0">
              <a:solidFill>
                <a:schemeClr val="bg1"/>
              </a:solidFill>
            </a:endParaRPr>
          </a:p>
        </p:txBody>
      </p:sp>
      <p:cxnSp>
        <p:nvCxnSpPr>
          <p:cNvPr id="7" name="Straight Connector 6"/>
          <p:cNvCxnSpPr/>
          <p:nvPr/>
        </p:nvCxnSpPr>
        <p:spPr>
          <a:xfrm rot="16200000" flipH="1">
            <a:off x="-770709" y="3030582"/>
            <a:ext cx="3749040"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37605" y="3024052"/>
            <a:ext cx="3722914" cy="261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634378" y="3013163"/>
            <a:ext cx="3749040"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672884" y="3019696"/>
            <a:ext cx="3722914" cy="261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7689759" y="3026226"/>
            <a:ext cx="3749040"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8271060" y="3006633"/>
            <a:ext cx="3722914" cy="261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9540349" y="2995744"/>
            <a:ext cx="3749040"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873453" y="2963088"/>
            <a:ext cx="3722914" cy="261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Left Arrow 16"/>
          <p:cNvSpPr/>
          <p:nvPr/>
        </p:nvSpPr>
        <p:spPr>
          <a:xfrm rot="13552463">
            <a:off x="1058496" y="3540947"/>
            <a:ext cx="606870" cy="3234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2014247">
            <a:off x="4466907" y="3359076"/>
            <a:ext cx="1096082" cy="2472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7943464">
            <a:off x="9410375" y="2965266"/>
            <a:ext cx="922479" cy="25245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7736223" flipV="1">
            <a:off x="11309015" y="3122655"/>
            <a:ext cx="587847" cy="23181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27463" y="2259874"/>
            <a:ext cx="1071154" cy="369332"/>
          </a:xfrm>
          <a:prstGeom prst="rect">
            <a:avLst/>
          </a:prstGeom>
          <a:noFill/>
        </p:spPr>
        <p:txBody>
          <a:bodyPr wrap="square" rtlCol="0">
            <a:spAutoFit/>
          </a:bodyPr>
          <a:lstStyle/>
          <a:p>
            <a:pPr algn="ctr"/>
            <a:r>
              <a:rPr lang="en-US" b="1" dirty="0" smtClean="0">
                <a:solidFill>
                  <a:schemeClr val="bg1"/>
                </a:solidFill>
              </a:rPr>
              <a:t>RSI &gt; 70</a:t>
            </a:r>
            <a:endParaRPr lang="en-US" b="1" dirty="0">
              <a:solidFill>
                <a:schemeClr val="bg1"/>
              </a:solidFill>
            </a:endParaRPr>
          </a:p>
        </p:txBody>
      </p:sp>
      <p:sp>
        <p:nvSpPr>
          <p:cNvPr id="22" name="TextBox 21"/>
          <p:cNvSpPr txBox="1"/>
          <p:nvPr/>
        </p:nvSpPr>
        <p:spPr>
          <a:xfrm>
            <a:off x="4376057" y="2495006"/>
            <a:ext cx="1201783" cy="369332"/>
          </a:xfrm>
          <a:prstGeom prst="rect">
            <a:avLst/>
          </a:prstGeom>
          <a:noFill/>
        </p:spPr>
        <p:txBody>
          <a:bodyPr wrap="square" rtlCol="0">
            <a:spAutoFit/>
          </a:bodyPr>
          <a:lstStyle/>
          <a:p>
            <a:pPr algn="ctr"/>
            <a:r>
              <a:rPr lang="en-US" b="1" dirty="0" smtClean="0">
                <a:solidFill>
                  <a:schemeClr val="bg1"/>
                </a:solidFill>
              </a:rPr>
              <a:t>RSI &gt; 70</a:t>
            </a:r>
            <a:endParaRPr lang="en-US" b="1" dirty="0">
              <a:solidFill>
                <a:schemeClr val="bg1"/>
              </a:solidFill>
            </a:endParaRPr>
          </a:p>
        </p:txBody>
      </p:sp>
      <p:sp>
        <p:nvSpPr>
          <p:cNvPr id="23" name="TextBox 22"/>
          <p:cNvSpPr txBox="1"/>
          <p:nvPr/>
        </p:nvSpPr>
        <p:spPr>
          <a:xfrm>
            <a:off x="9353005" y="3958046"/>
            <a:ext cx="1123405" cy="369332"/>
          </a:xfrm>
          <a:prstGeom prst="rect">
            <a:avLst/>
          </a:prstGeom>
          <a:noFill/>
        </p:spPr>
        <p:txBody>
          <a:bodyPr wrap="square" rtlCol="0">
            <a:spAutoFit/>
          </a:bodyPr>
          <a:lstStyle/>
          <a:p>
            <a:pPr algn="ctr"/>
            <a:r>
              <a:rPr lang="en-US" b="1" dirty="0" smtClean="0">
                <a:solidFill>
                  <a:schemeClr val="bg1"/>
                </a:solidFill>
              </a:rPr>
              <a:t>RSI &lt; 30 </a:t>
            </a:r>
            <a:endParaRPr lang="en-US" b="1" dirty="0">
              <a:solidFill>
                <a:schemeClr val="bg1"/>
              </a:solidFill>
            </a:endParaRPr>
          </a:p>
        </p:txBody>
      </p:sp>
      <p:sp>
        <p:nvSpPr>
          <p:cNvPr id="24" name="TextBox 23"/>
          <p:cNvSpPr txBox="1"/>
          <p:nvPr/>
        </p:nvSpPr>
        <p:spPr>
          <a:xfrm>
            <a:off x="10763794" y="3866606"/>
            <a:ext cx="1110344" cy="369332"/>
          </a:xfrm>
          <a:prstGeom prst="rect">
            <a:avLst/>
          </a:prstGeom>
          <a:noFill/>
        </p:spPr>
        <p:txBody>
          <a:bodyPr wrap="square" rtlCol="0">
            <a:spAutoFit/>
          </a:bodyPr>
          <a:lstStyle/>
          <a:p>
            <a:pPr algn="ctr"/>
            <a:r>
              <a:rPr lang="en-US" b="1" dirty="0" smtClean="0">
                <a:solidFill>
                  <a:schemeClr val="bg1"/>
                </a:solidFill>
              </a:rPr>
              <a:t>RSI &lt; 30</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155700" y="819150"/>
            <a:ext cx="10248174" cy="706438"/>
          </a:xfrm>
        </p:spPr>
        <p:txBody>
          <a:bodyPr/>
          <a:lstStyle/>
          <a:p>
            <a:pPr algn="ctr"/>
            <a:r>
              <a:rPr lang="en-US" dirty="0" smtClean="0"/>
              <a:t>Technical analysis – investment strategy continued </a:t>
            </a:r>
          </a:p>
        </p:txBody>
      </p:sp>
      <p:sp>
        <p:nvSpPr>
          <p:cNvPr id="3" name="Content Placeholder 2"/>
          <p:cNvSpPr>
            <a:spLocks noGrp="1"/>
          </p:cNvSpPr>
          <p:nvPr>
            <p:ph idx="1"/>
          </p:nvPr>
        </p:nvSpPr>
        <p:spPr>
          <a:xfrm>
            <a:off x="509450" y="2390503"/>
            <a:ext cx="11260183" cy="4245428"/>
          </a:xfrm>
        </p:spPr>
        <p:txBody>
          <a:bodyPr rtlCol="0">
            <a:noAutofit/>
          </a:bodyPr>
          <a:lstStyle/>
          <a:p>
            <a:pPr marL="0" indent="0" algn="just" fontAlgn="auto">
              <a:buFont typeface="Wingdings 3" charset="2"/>
              <a:buNone/>
              <a:defRPr/>
            </a:pPr>
            <a:r>
              <a:rPr lang="en-US" b="1" dirty="0" smtClean="0">
                <a:solidFill>
                  <a:schemeClr val="bg1">
                    <a:lumMod val="75000"/>
                    <a:lumOff val="25000"/>
                  </a:schemeClr>
                </a:solidFill>
                <a:latin typeface="Times New Roman" pitchFamily="18" charset="0"/>
                <a:ea typeface="+mn-ea"/>
                <a:cs typeface="Times New Roman" pitchFamily="18" charset="0"/>
              </a:rPr>
              <a:t>MFI: </a:t>
            </a:r>
            <a:r>
              <a:rPr lang="en-US" dirty="0" smtClean="0">
                <a:latin typeface="Times New Roman" pitchFamily="18" charset="0"/>
                <a:cs typeface="Times New Roman" pitchFamily="18" charset="0"/>
              </a:rPr>
              <a:t>An oscillator that uses both price and volume to measure buying and selling pressure. MFI is also known as volume-weighted </a:t>
            </a:r>
            <a:r>
              <a:rPr lang="en-US" dirty="0" smtClean="0">
                <a:latin typeface="Times New Roman" pitchFamily="18" charset="0"/>
                <a:cs typeface="Times New Roman" pitchFamily="18" charset="0"/>
                <a:hlinkClick r:id="rId2" tooltip="chart_school:technical_indicators:relative_strength_index_rsi"/>
              </a:rPr>
              <a:t>RSI</a:t>
            </a:r>
            <a:r>
              <a:rPr lang="en-US" dirty="0" smtClean="0">
                <a:latin typeface="Times New Roman" pitchFamily="18" charset="0"/>
                <a:cs typeface="Times New Roman" pitchFamily="18" charset="0"/>
              </a:rPr>
              <a:t>. MFI starts with the typical price for each period. Money flow is positive when the typical price rises (buying pressure) and negative when the typical price declines (selling pressure). A ratio of positive and negative money flow is then plugged into an RSI formula to create an oscillator that moves between zero and one hundred.</a:t>
            </a:r>
          </a:p>
          <a:p>
            <a:pPr marL="0" indent="0" algn="just" fontAlgn="auto">
              <a:buFont typeface="Wingdings 3" charset="2"/>
              <a:buNone/>
              <a:defRPr/>
            </a:pPr>
            <a:r>
              <a:rPr lang="en-US" b="1" dirty="0" smtClean="0">
                <a:latin typeface="Times New Roman" pitchFamily="18" charset="0"/>
                <a:cs typeface="Times New Roman" pitchFamily="18" charset="0"/>
              </a:rPr>
              <a:t>Calculation  of  MFI </a:t>
            </a:r>
          </a:p>
          <a:p>
            <a:pPr marL="0" indent="0" algn="just" fontAlgn="auto">
              <a:buFont typeface="Wingdings 3" charset="2"/>
              <a:buNone/>
              <a:defRPr/>
            </a:pPr>
            <a:r>
              <a:rPr lang="en-US" dirty="0" smtClean="0">
                <a:latin typeface="Times New Roman" pitchFamily="18" charset="0"/>
                <a:cs typeface="Times New Roman" pitchFamily="18" charset="0"/>
              </a:rPr>
              <a:t> * 1. Typical Price = (High + Low + Close)/3 </a:t>
            </a:r>
          </a:p>
          <a:p>
            <a:pPr marL="0" indent="0" algn="just" fontAlgn="auto">
              <a:buFont typeface="Arial" charset="0"/>
              <a:buChar char="•"/>
              <a:defRPr/>
            </a:pPr>
            <a:r>
              <a:rPr lang="en-US" dirty="0" smtClean="0">
                <a:latin typeface="Times New Roman" pitchFamily="18" charset="0"/>
                <a:cs typeface="Times New Roman" pitchFamily="18" charset="0"/>
              </a:rPr>
              <a:t>2. Raw Money Flow = Typical Price x Volume </a:t>
            </a:r>
          </a:p>
          <a:p>
            <a:pPr marL="0" indent="0" algn="just" fontAlgn="auto">
              <a:buFont typeface="Arial" charset="0"/>
              <a:buChar char="•"/>
              <a:defRPr/>
            </a:pPr>
            <a:r>
              <a:rPr lang="en-US" dirty="0" smtClean="0">
                <a:latin typeface="Times New Roman" pitchFamily="18" charset="0"/>
                <a:cs typeface="Times New Roman" pitchFamily="18" charset="0"/>
              </a:rPr>
              <a:t>* 3. Money Flow Ratio = (14-period Positive Money Flow)/(14-period Negative Money Flow) </a:t>
            </a:r>
          </a:p>
          <a:p>
            <a:pPr marL="0" indent="0" algn="just" fontAlgn="auto">
              <a:buFont typeface="Arial" charset="0"/>
              <a:buChar char="•"/>
              <a:defRPr/>
            </a:pPr>
            <a:r>
              <a:rPr lang="en-US" dirty="0" smtClean="0">
                <a:latin typeface="Times New Roman" pitchFamily="18" charset="0"/>
                <a:cs typeface="Times New Roman" pitchFamily="18" charset="0"/>
              </a:rPr>
              <a:t>* 4. Money Flow Index = 100 - 100/(1 + Money Flow Ratio)</a:t>
            </a:r>
            <a:endParaRPr lang="en-US" dirty="0">
              <a:solidFill>
                <a:schemeClr val="bg1">
                  <a:lumMod val="75000"/>
                  <a:lumOff val="25000"/>
                </a:schemeClr>
              </a:solidFill>
              <a:latin typeface="Times New Roman" pitchFamily="18" charset="0"/>
              <a:ea typeface="+mn-ea"/>
              <a:cs typeface="Times New Roman" pitchFamily="18" charset="0"/>
            </a:endParaRP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Significantly less than 20 – indicates an oversold scenario and one should purchase.</a:t>
            </a: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Significantly more than 80 - indicates an overbought scenario and one should sell.</a:t>
            </a:r>
          </a:p>
          <a:p>
            <a:pPr fontAlgn="auto">
              <a:buNone/>
              <a:defRPr/>
            </a:pPr>
            <a:endParaRPr lang="en-US" dirty="0">
              <a:solidFill>
                <a:schemeClr val="bg1">
                  <a:lumMod val="75000"/>
                  <a:lumOff val="25000"/>
                </a:schemeClr>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714969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png"/>
          <p:cNvPicPr>
            <a:picLocks noGrp="1" noChangeAspect="1"/>
          </p:cNvPicPr>
          <p:nvPr>
            <p:ph idx="4294967295"/>
          </p:nvPr>
        </p:nvPicPr>
        <p:blipFill>
          <a:blip r:embed="rId2"/>
          <a:stretch>
            <a:fillRect/>
          </a:stretch>
        </p:blipFill>
        <p:spPr>
          <a:xfrm>
            <a:off x="0" y="809897"/>
            <a:ext cx="12192000" cy="6048103"/>
          </a:xfrm>
        </p:spPr>
      </p:pic>
      <p:sp>
        <p:nvSpPr>
          <p:cNvPr id="5" name="TextBox 4"/>
          <p:cNvSpPr txBox="1"/>
          <p:nvPr/>
        </p:nvSpPr>
        <p:spPr>
          <a:xfrm>
            <a:off x="3592286" y="300447"/>
            <a:ext cx="5277394" cy="461665"/>
          </a:xfrm>
          <a:prstGeom prst="rect">
            <a:avLst/>
          </a:prstGeom>
          <a:noFill/>
        </p:spPr>
        <p:txBody>
          <a:bodyPr wrap="square" rtlCol="0">
            <a:spAutoFit/>
          </a:bodyPr>
          <a:lstStyle/>
          <a:p>
            <a:pPr algn="ctr"/>
            <a:r>
              <a:rPr lang="en-US" sz="2400" b="1" dirty="0" smtClean="0">
                <a:solidFill>
                  <a:schemeClr val="bg1"/>
                </a:solidFill>
              </a:rPr>
              <a:t>MFI </a:t>
            </a:r>
            <a:endParaRPr lang="en-US" sz="2400" b="1" dirty="0">
              <a:solidFill>
                <a:schemeClr val="bg1"/>
              </a:solidFill>
            </a:endParaRPr>
          </a:p>
        </p:txBody>
      </p:sp>
      <p:cxnSp>
        <p:nvCxnSpPr>
          <p:cNvPr id="7" name="Straight Connector 6"/>
          <p:cNvCxnSpPr/>
          <p:nvPr/>
        </p:nvCxnSpPr>
        <p:spPr>
          <a:xfrm rot="5400000" flipH="1" flipV="1">
            <a:off x="2592977" y="4265023"/>
            <a:ext cx="4545874"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984863" y="4225834"/>
            <a:ext cx="4402183"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678701" y="4260667"/>
            <a:ext cx="4545874"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037249" y="4208415"/>
            <a:ext cx="4402183"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97987" y="4195337"/>
            <a:ext cx="4476204" cy="30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15655" y="4195352"/>
            <a:ext cx="4402183"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700351" y="4190981"/>
            <a:ext cx="4476204" cy="30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53483" y="4195352"/>
            <a:ext cx="4402183"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58537" y="2573383"/>
            <a:ext cx="1188720" cy="369332"/>
          </a:xfrm>
          <a:prstGeom prst="rect">
            <a:avLst/>
          </a:prstGeom>
          <a:noFill/>
        </p:spPr>
        <p:txBody>
          <a:bodyPr wrap="square" rtlCol="0">
            <a:spAutoFit/>
          </a:bodyPr>
          <a:lstStyle/>
          <a:p>
            <a:pPr algn="ctr"/>
            <a:r>
              <a:rPr lang="en-US" b="1" dirty="0" smtClean="0">
                <a:solidFill>
                  <a:schemeClr val="bg1"/>
                </a:solidFill>
              </a:rPr>
              <a:t>MFI &lt; 20</a:t>
            </a:r>
            <a:endParaRPr lang="en-US" b="1" dirty="0">
              <a:solidFill>
                <a:schemeClr val="bg1"/>
              </a:solidFill>
            </a:endParaRPr>
          </a:p>
        </p:txBody>
      </p:sp>
      <p:sp>
        <p:nvSpPr>
          <p:cNvPr id="18" name="TextBox 17"/>
          <p:cNvSpPr txBox="1"/>
          <p:nvPr/>
        </p:nvSpPr>
        <p:spPr>
          <a:xfrm>
            <a:off x="3291841" y="2743200"/>
            <a:ext cx="1162594" cy="369332"/>
          </a:xfrm>
          <a:prstGeom prst="rect">
            <a:avLst/>
          </a:prstGeom>
          <a:noFill/>
        </p:spPr>
        <p:txBody>
          <a:bodyPr wrap="square" rtlCol="0">
            <a:spAutoFit/>
          </a:bodyPr>
          <a:lstStyle/>
          <a:p>
            <a:pPr algn="ctr"/>
            <a:r>
              <a:rPr lang="en-US" b="1" dirty="0" smtClean="0">
                <a:solidFill>
                  <a:schemeClr val="bg1"/>
                </a:solidFill>
              </a:rPr>
              <a:t>MFI &lt; 20</a:t>
            </a:r>
            <a:endParaRPr lang="en-US" b="1" dirty="0">
              <a:solidFill>
                <a:schemeClr val="bg1"/>
              </a:solidFill>
            </a:endParaRPr>
          </a:p>
        </p:txBody>
      </p:sp>
      <p:sp>
        <p:nvSpPr>
          <p:cNvPr id="19" name="TextBox 18"/>
          <p:cNvSpPr txBox="1"/>
          <p:nvPr/>
        </p:nvSpPr>
        <p:spPr>
          <a:xfrm>
            <a:off x="4441371" y="2677886"/>
            <a:ext cx="1267098" cy="369332"/>
          </a:xfrm>
          <a:prstGeom prst="rect">
            <a:avLst/>
          </a:prstGeom>
          <a:noFill/>
        </p:spPr>
        <p:txBody>
          <a:bodyPr wrap="square" rtlCol="0">
            <a:spAutoFit/>
          </a:bodyPr>
          <a:lstStyle/>
          <a:p>
            <a:pPr algn="ctr"/>
            <a:r>
              <a:rPr lang="en-US" b="1" dirty="0" smtClean="0">
                <a:solidFill>
                  <a:schemeClr val="bg1"/>
                </a:solidFill>
              </a:rPr>
              <a:t>MFI &gt; 80 </a:t>
            </a:r>
            <a:endParaRPr lang="en-US" b="1" dirty="0">
              <a:solidFill>
                <a:schemeClr val="bg1"/>
              </a:solidFill>
            </a:endParaRPr>
          </a:p>
        </p:txBody>
      </p:sp>
      <p:sp>
        <p:nvSpPr>
          <p:cNvPr id="20" name="TextBox 19"/>
          <p:cNvSpPr txBox="1"/>
          <p:nvPr/>
        </p:nvSpPr>
        <p:spPr>
          <a:xfrm>
            <a:off x="6531429" y="2050869"/>
            <a:ext cx="1358537" cy="369332"/>
          </a:xfrm>
          <a:prstGeom prst="rect">
            <a:avLst/>
          </a:prstGeom>
          <a:noFill/>
        </p:spPr>
        <p:txBody>
          <a:bodyPr wrap="square" rtlCol="0">
            <a:spAutoFit/>
          </a:bodyPr>
          <a:lstStyle/>
          <a:p>
            <a:pPr algn="ctr"/>
            <a:r>
              <a:rPr lang="en-US" b="1" dirty="0" smtClean="0">
                <a:solidFill>
                  <a:schemeClr val="bg1"/>
                </a:solidFill>
              </a:rPr>
              <a:t>MFI &gt; 80</a:t>
            </a:r>
            <a:endParaRPr lang="en-US" b="1" dirty="0">
              <a:solidFill>
                <a:schemeClr val="bg1"/>
              </a:solidFill>
            </a:endParaRPr>
          </a:p>
        </p:txBody>
      </p:sp>
      <p:sp>
        <p:nvSpPr>
          <p:cNvPr id="21" name="Up Arrow 20"/>
          <p:cNvSpPr/>
          <p:nvPr/>
        </p:nvSpPr>
        <p:spPr>
          <a:xfrm rot="1662290">
            <a:off x="2203632" y="3798744"/>
            <a:ext cx="274978" cy="845745"/>
          </a:xfrm>
          <a:prstGeom prst="upArrow">
            <a:avLst>
              <a:gd name="adj1" fmla="val 29258"/>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2006132">
            <a:off x="4235598" y="3565838"/>
            <a:ext cx="326758" cy="1354951"/>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8350276">
            <a:off x="4874952" y="3458834"/>
            <a:ext cx="272606" cy="57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6871159">
            <a:off x="7546167" y="2406249"/>
            <a:ext cx="271265" cy="13624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06458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chart6.png"/>
          <p:cNvPicPr>
            <a:picLocks noGrp="1" noChangeAspect="1"/>
          </p:cNvPicPr>
          <p:nvPr>
            <p:ph idx="4294967295"/>
          </p:nvPr>
        </p:nvPicPr>
        <p:blipFill>
          <a:blip r:embed="rId2"/>
          <a:stretch>
            <a:fillRect/>
          </a:stretch>
        </p:blipFill>
        <p:spPr>
          <a:xfrm>
            <a:off x="0" y="783771"/>
            <a:ext cx="12192000" cy="6074229"/>
          </a:xfrm>
        </p:spPr>
      </p:pic>
      <p:sp>
        <p:nvSpPr>
          <p:cNvPr id="5" name="TextBox 4"/>
          <p:cNvSpPr txBox="1"/>
          <p:nvPr/>
        </p:nvSpPr>
        <p:spPr>
          <a:xfrm>
            <a:off x="4676503" y="182879"/>
            <a:ext cx="3082834" cy="461665"/>
          </a:xfrm>
          <a:prstGeom prst="rect">
            <a:avLst/>
          </a:prstGeom>
          <a:noFill/>
        </p:spPr>
        <p:txBody>
          <a:bodyPr wrap="square" rtlCol="0">
            <a:spAutoFit/>
          </a:bodyPr>
          <a:lstStyle/>
          <a:p>
            <a:pPr algn="ctr"/>
            <a:r>
              <a:rPr lang="en-US" sz="2400" b="1" dirty="0" smtClean="0">
                <a:solidFill>
                  <a:schemeClr val="bg1"/>
                </a:solidFill>
              </a:rPr>
              <a:t>MFI</a:t>
            </a:r>
            <a:endParaRPr lang="en-US" sz="2400" b="1" dirty="0">
              <a:solidFill>
                <a:schemeClr val="bg1"/>
              </a:solidFill>
            </a:endParaRPr>
          </a:p>
        </p:txBody>
      </p:sp>
      <p:cxnSp>
        <p:nvCxnSpPr>
          <p:cNvPr id="7" name="Straight Connector 6"/>
          <p:cNvCxnSpPr/>
          <p:nvPr/>
        </p:nvCxnSpPr>
        <p:spPr>
          <a:xfrm rot="5400000" flipH="1" flipV="1">
            <a:off x="3402874" y="4173583"/>
            <a:ext cx="4441372" cy="3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042955" y="4173583"/>
            <a:ext cx="4402183" cy="5225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7356607" y="4195353"/>
            <a:ext cx="4441372" cy="3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931373" y="4156164"/>
            <a:ext cx="4402183" cy="5225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318779" y="4182290"/>
            <a:ext cx="4441372" cy="3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762915" y="4169227"/>
            <a:ext cx="4402183" cy="5225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Left Arrow 15"/>
          <p:cNvSpPr/>
          <p:nvPr/>
        </p:nvSpPr>
        <p:spPr>
          <a:xfrm rot="7185565">
            <a:off x="5500212" y="3764739"/>
            <a:ext cx="965616" cy="353223"/>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7535602">
            <a:off x="9435164" y="2901405"/>
            <a:ext cx="845965" cy="29920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2838231">
            <a:off x="7498701" y="2879531"/>
            <a:ext cx="655611" cy="23595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77393" y="2717074"/>
            <a:ext cx="1162596" cy="369332"/>
          </a:xfrm>
          <a:prstGeom prst="rect">
            <a:avLst/>
          </a:prstGeom>
          <a:noFill/>
        </p:spPr>
        <p:txBody>
          <a:bodyPr wrap="square" rtlCol="0">
            <a:spAutoFit/>
          </a:bodyPr>
          <a:lstStyle/>
          <a:p>
            <a:pPr algn="ctr"/>
            <a:r>
              <a:rPr lang="en-US" b="1" dirty="0" smtClean="0">
                <a:solidFill>
                  <a:schemeClr val="bg1"/>
                </a:solidFill>
              </a:rPr>
              <a:t>MFI &lt; 30</a:t>
            </a:r>
            <a:endParaRPr lang="en-US" b="1" dirty="0">
              <a:solidFill>
                <a:schemeClr val="bg1"/>
              </a:solidFill>
            </a:endParaRPr>
          </a:p>
        </p:txBody>
      </p:sp>
      <p:sp>
        <p:nvSpPr>
          <p:cNvPr id="20" name="TextBox 19"/>
          <p:cNvSpPr txBox="1"/>
          <p:nvPr/>
        </p:nvSpPr>
        <p:spPr>
          <a:xfrm>
            <a:off x="9522823" y="3461657"/>
            <a:ext cx="1489166" cy="369332"/>
          </a:xfrm>
          <a:prstGeom prst="rect">
            <a:avLst/>
          </a:prstGeom>
          <a:noFill/>
        </p:spPr>
        <p:txBody>
          <a:bodyPr wrap="square" rtlCol="0">
            <a:spAutoFit/>
          </a:bodyPr>
          <a:lstStyle/>
          <a:p>
            <a:pPr algn="ctr"/>
            <a:r>
              <a:rPr lang="en-US" b="1" dirty="0" smtClean="0">
                <a:solidFill>
                  <a:schemeClr val="bg1"/>
                </a:solidFill>
              </a:rPr>
              <a:t>MFI &lt; 30 </a:t>
            </a:r>
            <a:endParaRPr lang="en-US" b="1" dirty="0">
              <a:solidFill>
                <a:schemeClr val="bg1"/>
              </a:solidFill>
            </a:endParaRPr>
          </a:p>
        </p:txBody>
      </p:sp>
      <p:sp>
        <p:nvSpPr>
          <p:cNvPr id="21" name="TextBox 20"/>
          <p:cNvSpPr txBox="1"/>
          <p:nvPr/>
        </p:nvSpPr>
        <p:spPr>
          <a:xfrm>
            <a:off x="7158446" y="3500846"/>
            <a:ext cx="1384663" cy="369332"/>
          </a:xfrm>
          <a:prstGeom prst="rect">
            <a:avLst/>
          </a:prstGeom>
          <a:noFill/>
        </p:spPr>
        <p:txBody>
          <a:bodyPr wrap="square" rtlCol="0">
            <a:spAutoFit/>
          </a:bodyPr>
          <a:lstStyle/>
          <a:p>
            <a:pPr algn="ctr"/>
            <a:r>
              <a:rPr lang="en-US" b="1" dirty="0" smtClean="0">
                <a:solidFill>
                  <a:schemeClr val="bg1"/>
                </a:solidFill>
              </a:rPr>
              <a:t>MFI &gt; 70 </a:t>
            </a:r>
            <a:endParaRPr lang="en-US" b="1" dirty="0">
              <a:solidFill>
                <a:schemeClr val="bg1"/>
              </a:solidFill>
            </a:endParaRPr>
          </a:p>
        </p:txBody>
      </p:sp>
    </p:spTree>
    <p:extLst>
      <p:ext uri="{BB962C8B-B14F-4D97-AF65-F5344CB8AC3E}">
        <p14:creationId xmlns:p14="http://schemas.microsoft.com/office/powerpoint/2010/main" val="37597862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295400" y="757238"/>
            <a:ext cx="9703526" cy="706437"/>
          </a:xfrm>
        </p:spPr>
        <p:txBody>
          <a:bodyPr/>
          <a:lstStyle/>
          <a:p>
            <a:pPr algn="ctr"/>
            <a:r>
              <a:rPr lang="en-US" dirty="0" smtClean="0"/>
              <a:t>Technical analysis – investment strategy continued </a:t>
            </a:r>
          </a:p>
        </p:txBody>
      </p:sp>
      <p:sp>
        <p:nvSpPr>
          <p:cNvPr id="3" name="Content Placeholder 2"/>
          <p:cNvSpPr>
            <a:spLocks noGrp="1"/>
          </p:cNvSpPr>
          <p:nvPr>
            <p:ph idx="1"/>
          </p:nvPr>
        </p:nvSpPr>
        <p:spPr>
          <a:xfrm>
            <a:off x="0" y="2351314"/>
            <a:ext cx="12192000" cy="4310743"/>
          </a:xfrm>
        </p:spPr>
        <p:txBody>
          <a:bodyPr>
            <a:noAutofit/>
          </a:bodyPr>
          <a:lstStyle/>
          <a:p>
            <a:pPr algn="just">
              <a:buNone/>
            </a:pPr>
            <a:r>
              <a:rPr lang="en-US" b="1" dirty="0" smtClean="0">
                <a:latin typeface="Times New Roman" pitchFamily="18" charset="0"/>
                <a:cs typeface="Times New Roman" pitchFamily="18" charset="0"/>
              </a:rPr>
              <a:t>MACD oscillator: </a:t>
            </a:r>
            <a:r>
              <a:rPr lang="en-US" dirty="0" smtClean="0">
                <a:latin typeface="Times New Roman" pitchFamily="18" charset="0"/>
                <a:cs typeface="Times New Roman" pitchFamily="18" charset="0"/>
              </a:rPr>
              <a:t>turns two trend-following indicators, </a:t>
            </a:r>
            <a:r>
              <a:rPr lang="en-US" u="sng" dirty="0" smtClean="0">
                <a:solidFill>
                  <a:schemeClr val="bg1"/>
                </a:solidFill>
                <a:latin typeface="Times New Roman" pitchFamily="18" charset="0"/>
                <a:cs typeface="Times New Roman" pitchFamily="18" charset="0"/>
                <a:hlinkClick r:id="rId2" tooltip="http://stockcharts.com/school/doku.php?id=chart_school:technical_indicators:moving_averages"/>
              </a:rPr>
              <a:t>moving averages</a:t>
            </a:r>
            <a:r>
              <a:rPr lang="en-US" u="sng" dirty="0" smtClean="0">
                <a:solidFill>
                  <a:schemeClr val="bg1"/>
                </a:solidFill>
                <a:latin typeface="Times New Roman" pitchFamily="18" charset="0"/>
                <a:cs typeface="Times New Roman" pitchFamily="18" charset="0"/>
              </a:rPr>
              <a:t>, </a:t>
            </a:r>
            <a:r>
              <a:rPr lang="en-US" dirty="0" smtClean="0">
                <a:latin typeface="Times New Roman" pitchFamily="18" charset="0"/>
                <a:cs typeface="Times New Roman" pitchFamily="18" charset="0"/>
              </a:rPr>
              <a:t>into a momentum oscillator by subtracting the longer moving average from the shorter moving average. As a result, the MACD offers the best of both worlds: </a:t>
            </a:r>
            <a:r>
              <a:rPr lang="en-US" b="1" dirty="0" smtClean="0">
                <a:latin typeface="Times New Roman" pitchFamily="18" charset="0"/>
                <a:cs typeface="Times New Roman" pitchFamily="18" charset="0"/>
              </a:rPr>
              <a:t>trend following and momentum.</a:t>
            </a:r>
            <a:r>
              <a:rPr lang="en-US" dirty="0" smtClean="0">
                <a:latin typeface="Times New Roman" pitchFamily="18" charset="0"/>
                <a:cs typeface="Times New Roman" pitchFamily="18" charset="0"/>
              </a:rPr>
              <a:t> The MACD fluctuates above and below the zero line as the moving averages converge, cross and diverge. Traders can look for signal line crossovers, centerline crossovers and divergences to generate signals.</a:t>
            </a:r>
          </a:p>
          <a:p>
            <a:pPr algn="just">
              <a:buNone/>
            </a:pPr>
            <a:r>
              <a:rPr lang="en-US" b="1" dirty="0" smtClean="0">
                <a:latin typeface="Times New Roman" pitchFamily="18" charset="0"/>
                <a:cs typeface="Times New Roman" pitchFamily="18" charset="0"/>
              </a:rPr>
              <a:t>Calculation</a:t>
            </a:r>
          </a:p>
          <a:p>
            <a:pPr algn="just"/>
            <a:r>
              <a:rPr lang="en-US" dirty="0" smtClean="0">
                <a:latin typeface="Times New Roman" pitchFamily="18" charset="0"/>
                <a:cs typeface="Times New Roman" pitchFamily="18" charset="0"/>
              </a:rPr>
              <a:t>MACD Line: (12-day EMA - 26-day EMA) </a:t>
            </a:r>
          </a:p>
          <a:p>
            <a:pPr algn="just"/>
            <a:r>
              <a:rPr lang="en-US" dirty="0" smtClean="0">
                <a:latin typeface="Times New Roman" pitchFamily="18" charset="0"/>
                <a:cs typeface="Times New Roman" pitchFamily="18" charset="0"/>
              </a:rPr>
              <a:t>Signal Line: 9-day EMA of MACD Line</a:t>
            </a:r>
          </a:p>
          <a:p>
            <a:pPr algn="just"/>
            <a:r>
              <a:rPr lang="en-US" dirty="0" smtClean="0">
                <a:latin typeface="Times New Roman" pitchFamily="18" charset="0"/>
                <a:cs typeface="Times New Roman" pitchFamily="18" charset="0"/>
              </a:rPr>
              <a:t>Signal: A bullish crossover occurs when the MACD turns up and crosses above the signal line. A bearish crossover occurs when the MACD turns down and crosses below the signal line. Crossovers can last a few days or a few weeks, it all depends on the strength of the move</a:t>
            </a:r>
          </a:p>
          <a:p>
            <a:pPr marL="0" indent="0" algn="just"/>
            <a:r>
              <a:rPr lang="en-US" dirty="0" smtClean="0">
                <a:latin typeface="Times New Roman" pitchFamily="18" charset="0"/>
                <a:cs typeface="Times New Roman" pitchFamily="18" charset="0"/>
              </a:rPr>
              <a:t>Golden cross – indicates bullish market, and one should purchase.</a:t>
            </a:r>
          </a:p>
          <a:p>
            <a:pPr marL="0" indent="0" algn="just"/>
            <a:r>
              <a:rPr lang="en-US" dirty="0" smtClean="0">
                <a:latin typeface="Times New Roman" pitchFamily="18" charset="0"/>
                <a:cs typeface="Times New Roman" pitchFamily="18" charset="0"/>
              </a:rPr>
              <a:t>Dead cross - indicates bearish market, and one should sell.</a:t>
            </a:r>
          </a:p>
          <a:p>
            <a:pPr marL="0" indent="0" algn="just"/>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7855118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png"/>
          <p:cNvPicPr>
            <a:picLocks noGrp="1" noChangeAspect="1"/>
          </p:cNvPicPr>
          <p:nvPr>
            <p:ph idx="4294967295"/>
          </p:nvPr>
        </p:nvPicPr>
        <p:blipFill>
          <a:blip r:embed="rId2"/>
          <a:stretch>
            <a:fillRect/>
          </a:stretch>
        </p:blipFill>
        <p:spPr>
          <a:xfrm>
            <a:off x="0" y="744583"/>
            <a:ext cx="12192000" cy="6113417"/>
          </a:xfrm>
        </p:spPr>
      </p:pic>
      <p:sp>
        <p:nvSpPr>
          <p:cNvPr id="6" name="TextBox 5"/>
          <p:cNvSpPr txBox="1"/>
          <p:nvPr/>
        </p:nvSpPr>
        <p:spPr>
          <a:xfrm>
            <a:off x="2442755" y="169818"/>
            <a:ext cx="6361612" cy="461665"/>
          </a:xfrm>
          <a:prstGeom prst="rect">
            <a:avLst/>
          </a:prstGeom>
          <a:noFill/>
        </p:spPr>
        <p:txBody>
          <a:bodyPr wrap="square" rtlCol="0">
            <a:spAutoFit/>
          </a:bodyPr>
          <a:lstStyle/>
          <a:p>
            <a:pPr algn="ctr"/>
            <a:r>
              <a:rPr lang="en-US" sz="2400" b="1" dirty="0" smtClean="0">
                <a:solidFill>
                  <a:schemeClr val="bg1"/>
                </a:solidFill>
              </a:rPr>
              <a:t>MACD</a:t>
            </a:r>
            <a:endParaRPr lang="en-US" sz="2400" b="1" dirty="0">
              <a:solidFill>
                <a:schemeClr val="bg1"/>
              </a:solidFill>
            </a:endParaRPr>
          </a:p>
        </p:txBody>
      </p:sp>
      <p:cxnSp>
        <p:nvCxnSpPr>
          <p:cNvPr id="8" name="Straight Connector 7"/>
          <p:cNvCxnSpPr/>
          <p:nvPr/>
        </p:nvCxnSpPr>
        <p:spPr>
          <a:xfrm rot="16200000" flipV="1">
            <a:off x="359229" y="3807824"/>
            <a:ext cx="3762103"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653142" y="3801291"/>
            <a:ext cx="3775166" cy="391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2131441" y="3829594"/>
            <a:ext cx="3762103"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960937" y="3783872"/>
            <a:ext cx="3775166" cy="391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V="1">
            <a:off x="5053197" y="3838301"/>
            <a:ext cx="3762103"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6352961" y="3792579"/>
            <a:ext cx="3775166" cy="391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7347929" y="3847008"/>
            <a:ext cx="3762103"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7863913" y="3814349"/>
            <a:ext cx="3775166" cy="391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27909" y="2756263"/>
            <a:ext cx="1214845"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18" name="TextBox 17"/>
          <p:cNvSpPr txBox="1"/>
          <p:nvPr/>
        </p:nvSpPr>
        <p:spPr>
          <a:xfrm>
            <a:off x="3605349" y="2899954"/>
            <a:ext cx="1045027" cy="646331"/>
          </a:xfrm>
          <a:prstGeom prst="rect">
            <a:avLst/>
          </a:prstGeom>
          <a:noFill/>
        </p:spPr>
        <p:txBody>
          <a:bodyPr wrap="square" rtlCol="0">
            <a:spAutoFit/>
          </a:bodyPr>
          <a:lstStyle/>
          <a:p>
            <a:pPr algn="ctr"/>
            <a:r>
              <a:rPr lang="en-US" b="1" dirty="0" smtClean="0">
                <a:solidFill>
                  <a:schemeClr val="bg1"/>
                </a:solidFill>
              </a:rPr>
              <a:t>Golden cross</a:t>
            </a:r>
            <a:endParaRPr lang="en-US" b="1" dirty="0">
              <a:solidFill>
                <a:schemeClr val="bg1"/>
              </a:solidFill>
            </a:endParaRPr>
          </a:p>
        </p:txBody>
      </p:sp>
      <p:sp>
        <p:nvSpPr>
          <p:cNvPr id="21" name="TextBox 20"/>
          <p:cNvSpPr txBox="1"/>
          <p:nvPr/>
        </p:nvSpPr>
        <p:spPr>
          <a:xfrm>
            <a:off x="6165669" y="3892731"/>
            <a:ext cx="1567542" cy="369332"/>
          </a:xfrm>
          <a:prstGeom prst="rect">
            <a:avLst/>
          </a:prstGeom>
          <a:noFill/>
        </p:spPr>
        <p:txBody>
          <a:bodyPr wrap="square" rtlCol="0">
            <a:spAutoFit/>
          </a:bodyPr>
          <a:lstStyle/>
          <a:p>
            <a:r>
              <a:rPr lang="en-US" b="1" dirty="0" smtClean="0">
                <a:solidFill>
                  <a:schemeClr val="bg1"/>
                </a:solidFill>
              </a:rPr>
              <a:t>Dead cross</a:t>
            </a:r>
            <a:endParaRPr lang="en-US" b="1" dirty="0">
              <a:solidFill>
                <a:schemeClr val="bg1"/>
              </a:solidFill>
            </a:endParaRPr>
          </a:p>
        </p:txBody>
      </p:sp>
      <p:sp>
        <p:nvSpPr>
          <p:cNvPr id="22" name="TextBox 21"/>
          <p:cNvSpPr txBox="1"/>
          <p:nvPr/>
        </p:nvSpPr>
        <p:spPr>
          <a:xfrm>
            <a:off x="8765177" y="4271554"/>
            <a:ext cx="1619794" cy="369332"/>
          </a:xfrm>
          <a:prstGeom prst="rect">
            <a:avLst/>
          </a:prstGeom>
          <a:noFill/>
        </p:spPr>
        <p:txBody>
          <a:bodyPr wrap="square" rtlCol="0">
            <a:spAutoFit/>
          </a:bodyPr>
          <a:lstStyle/>
          <a:p>
            <a:pPr algn="ctr"/>
            <a:r>
              <a:rPr lang="en-US" b="1" dirty="0" smtClean="0">
                <a:solidFill>
                  <a:schemeClr val="bg1"/>
                </a:solidFill>
              </a:rPr>
              <a:t>Dead cross</a:t>
            </a:r>
            <a:endParaRPr lang="en-US" b="1" dirty="0">
              <a:solidFill>
                <a:schemeClr val="bg1"/>
              </a:solidFill>
            </a:endParaRPr>
          </a:p>
        </p:txBody>
      </p:sp>
      <p:sp>
        <p:nvSpPr>
          <p:cNvPr id="23" name="Up Arrow 22"/>
          <p:cNvSpPr/>
          <p:nvPr/>
        </p:nvSpPr>
        <p:spPr>
          <a:xfrm rot="2274998">
            <a:off x="2280645" y="3777929"/>
            <a:ext cx="230297" cy="75142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2089442">
            <a:off x="4392892" y="3518030"/>
            <a:ext cx="258758" cy="106301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6840269">
            <a:off x="7405789" y="2546035"/>
            <a:ext cx="319678" cy="1268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7555625">
            <a:off x="9330991" y="2915967"/>
            <a:ext cx="298337"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77321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chart6.png"/>
          <p:cNvPicPr>
            <a:picLocks noGrp="1" noChangeAspect="1"/>
          </p:cNvPicPr>
          <p:nvPr>
            <p:ph idx="4294967295"/>
          </p:nvPr>
        </p:nvPicPr>
        <p:blipFill>
          <a:blip r:embed="rId2"/>
          <a:stretch>
            <a:fillRect/>
          </a:stretch>
        </p:blipFill>
        <p:spPr>
          <a:xfrm>
            <a:off x="0" y="744583"/>
            <a:ext cx="12192000" cy="6113417"/>
          </a:xfrm>
        </p:spPr>
      </p:pic>
      <p:sp>
        <p:nvSpPr>
          <p:cNvPr id="5" name="TextBox 4"/>
          <p:cNvSpPr txBox="1"/>
          <p:nvPr/>
        </p:nvSpPr>
        <p:spPr>
          <a:xfrm>
            <a:off x="5512526" y="261257"/>
            <a:ext cx="1750423" cy="461665"/>
          </a:xfrm>
          <a:prstGeom prst="rect">
            <a:avLst/>
          </a:prstGeom>
          <a:noFill/>
        </p:spPr>
        <p:txBody>
          <a:bodyPr wrap="square" rtlCol="0">
            <a:spAutoFit/>
          </a:bodyPr>
          <a:lstStyle/>
          <a:p>
            <a:pPr algn="ctr"/>
            <a:r>
              <a:rPr lang="en-US" sz="2400" b="1" dirty="0" smtClean="0">
                <a:solidFill>
                  <a:schemeClr val="bg1"/>
                </a:solidFill>
              </a:rPr>
              <a:t>MACD </a:t>
            </a:r>
            <a:endParaRPr lang="en-US" sz="2400" b="1" dirty="0">
              <a:solidFill>
                <a:schemeClr val="bg1"/>
              </a:solidFill>
            </a:endParaRPr>
          </a:p>
        </p:txBody>
      </p:sp>
      <p:cxnSp>
        <p:nvCxnSpPr>
          <p:cNvPr id="7" name="Straight Connector 6"/>
          <p:cNvCxnSpPr/>
          <p:nvPr/>
        </p:nvCxnSpPr>
        <p:spPr>
          <a:xfrm rot="5400000" flipH="1" flipV="1">
            <a:off x="-862150" y="3657601"/>
            <a:ext cx="3984172"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31074" y="3670662"/>
            <a:ext cx="3944983"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573553" y="3705497"/>
            <a:ext cx="3984172"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965440" y="3679369"/>
            <a:ext cx="3944983"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7816033" y="3688078"/>
            <a:ext cx="3984172"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168731" y="3688076"/>
            <a:ext cx="3944983"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3783922" y="3705497"/>
            <a:ext cx="3984172" cy="3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241124" y="3679369"/>
            <a:ext cx="3944983" cy="52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Left Arrow 17"/>
          <p:cNvSpPr/>
          <p:nvPr/>
        </p:nvSpPr>
        <p:spPr>
          <a:xfrm rot="12396977">
            <a:off x="974108" y="4402800"/>
            <a:ext cx="672079" cy="309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12666682">
            <a:off x="7460175" y="2901835"/>
            <a:ext cx="699211" cy="306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7032094">
            <a:off x="5563000" y="3711272"/>
            <a:ext cx="944317" cy="33874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6973129">
            <a:off x="9841355" y="2730078"/>
            <a:ext cx="501087" cy="25675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88274" y="3017520"/>
            <a:ext cx="1502229" cy="369332"/>
          </a:xfrm>
          <a:prstGeom prst="rect">
            <a:avLst/>
          </a:prstGeom>
          <a:noFill/>
        </p:spPr>
        <p:txBody>
          <a:bodyPr wrap="square" rtlCol="0">
            <a:spAutoFit/>
          </a:bodyPr>
          <a:lstStyle/>
          <a:p>
            <a:pPr algn="ctr"/>
            <a:r>
              <a:rPr lang="en-US" b="1" dirty="0" smtClean="0">
                <a:solidFill>
                  <a:schemeClr val="bg1"/>
                </a:solidFill>
              </a:rPr>
              <a:t>Dead cross </a:t>
            </a:r>
            <a:endParaRPr lang="en-US" b="1" dirty="0">
              <a:solidFill>
                <a:schemeClr val="bg1"/>
              </a:solidFill>
            </a:endParaRPr>
          </a:p>
        </p:txBody>
      </p:sp>
      <p:sp>
        <p:nvSpPr>
          <p:cNvPr id="23" name="TextBox 22"/>
          <p:cNvSpPr txBox="1"/>
          <p:nvPr/>
        </p:nvSpPr>
        <p:spPr>
          <a:xfrm>
            <a:off x="7249886" y="3657600"/>
            <a:ext cx="1645919" cy="369332"/>
          </a:xfrm>
          <a:prstGeom prst="rect">
            <a:avLst/>
          </a:prstGeom>
          <a:noFill/>
        </p:spPr>
        <p:txBody>
          <a:bodyPr wrap="square" rtlCol="0">
            <a:spAutoFit/>
          </a:bodyPr>
          <a:lstStyle/>
          <a:p>
            <a:pPr algn="ctr"/>
            <a:r>
              <a:rPr lang="en-US" b="1" dirty="0" smtClean="0">
                <a:solidFill>
                  <a:schemeClr val="bg1"/>
                </a:solidFill>
              </a:rPr>
              <a:t>Dead  cross </a:t>
            </a:r>
            <a:endParaRPr lang="en-US" b="1" dirty="0">
              <a:solidFill>
                <a:schemeClr val="bg1"/>
              </a:solidFill>
            </a:endParaRPr>
          </a:p>
        </p:txBody>
      </p:sp>
      <p:sp>
        <p:nvSpPr>
          <p:cNvPr id="24" name="TextBox 23"/>
          <p:cNvSpPr txBox="1"/>
          <p:nvPr/>
        </p:nvSpPr>
        <p:spPr>
          <a:xfrm>
            <a:off x="5721531" y="4206240"/>
            <a:ext cx="1907178" cy="369332"/>
          </a:xfrm>
          <a:prstGeom prst="rect">
            <a:avLst/>
          </a:prstGeom>
          <a:noFill/>
        </p:spPr>
        <p:txBody>
          <a:bodyPr wrap="square" rtlCol="0">
            <a:spAutoFit/>
          </a:bodyPr>
          <a:lstStyle/>
          <a:p>
            <a:pPr algn="ctr"/>
            <a:r>
              <a:rPr lang="en-US" b="1" dirty="0" smtClean="0">
                <a:solidFill>
                  <a:schemeClr val="bg1"/>
                </a:solidFill>
              </a:rPr>
              <a:t>Golden cross </a:t>
            </a:r>
            <a:endParaRPr lang="en-US" b="1" dirty="0">
              <a:solidFill>
                <a:schemeClr val="bg1"/>
              </a:solidFill>
            </a:endParaRPr>
          </a:p>
        </p:txBody>
      </p:sp>
      <p:sp>
        <p:nvSpPr>
          <p:cNvPr id="25" name="TextBox 24"/>
          <p:cNvSpPr txBox="1"/>
          <p:nvPr/>
        </p:nvSpPr>
        <p:spPr>
          <a:xfrm>
            <a:off x="9431383" y="3618411"/>
            <a:ext cx="1750423" cy="369332"/>
          </a:xfrm>
          <a:prstGeom prst="rect">
            <a:avLst/>
          </a:prstGeom>
          <a:noFill/>
        </p:spPr>
        <p:txBody>
          <a:bodyPr wrap="square" rtlCol="0">
            <a:spAutoFit/>
          </a:bodyPr>
          <a:lstStyle/>
          <a:p>
            <a:pPr algn="ctr"/>
            <a:r>
              <a:rPr lang="en-US" b="1" dirty="0" smtClean="0">
                <a:solidFill>
                  <a:schemeClr val="bg1"/>
                </a:solidFill>
              </a:rPr>
              <a:t>Golden cross </a:t>
            </a:r>
            <a:endParaRPr lang="en-US" b="1" dirty="0">
              <a:solidFill>
                <a:schemeClr val="bg1"/>
              </a:solidFill>
            </a:endParaRPr>
          </a:p>
        </p:txBody>
      </p:sp>
    </p:spTree>
    <p:extLst>
      <p:ext uri="{BB962C8B-B14F-4D97-AF65-F5344CB8AC3E}">
        <p14:creationId xmlns:p14="http://schemas.microsoft.com/office/powerpoint/2010/main" val="33516878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Step two  – Testing randomness</a:t>
            </a:r>
          </a:p>
        </p:txBody>
      </p:sp>
      <p:sp>
        <p:nvSpPr>
          <p:cNvPr id="3" name="Content Placeholder 2"/>
          <p:cNvSpPr>
            <a:spLocks noGrp="1"/>
          </p:cNvSpPr>
          <p:nvPr>
            <p:ph idx="1"/>
          </p:nvPr>
        </p:nvSpPr>
        <p:spPr>
          <a:xfrm>
            <a:off x="371021" y="2268758"/>
            <a:ext cx="11587305" cy="3751042"/>
          </a:xfrm>
        </p:spPr>
        <p:txBody>
          <a:bodyPr rtlCol="0">
            <a:normAutofit fontScale="85000" lnSpcReduction="10000"/>
          </a:bodyPr>
          <a:lstStyle/>
          <a:p>
            <a:pPr algn="just" fontAlgn="auto">
              <a:buFont typeface="Wingdings 3" charset="2"/>
              <a:buChar char=""/>
              <a:defRPr/>
            </a:pPr>
            <a:r>
              <a:rPr lang="en-US" sz="2000" dirty="0" smtClean="0"/>
              <a:t>Method  – ARIMA (0,1,0) </a:t>
            </a:r>
          </a:p>
          <a:p>
            <a:pPr algn="just" fontAlgn="auto">
              <a:buFont typeface="Wingdings 3" charset="2"/>
              <a:buChar char=""/>
              <a:defRPr/>
            </a:pPr>
            <a:r>
              <a:rPr lang="en-US" sz="2000" dirty="0"/>
              <a:t>ARIMA (a dynamic time series model) will be used to check whether the return series depends on the past values of the return series and past disturbance elements. The model is generally referred to as an ARIMA (p, d, q) model where p, d, and q are integers greater than or equal to zero and refer to the order of the autoregressive, integrated, and moving average parts of the model respectively. </a:t>
            </a:r>
          </a:p>
          <a:p>
            <a:pPr algn="just" fontAlgn="auto">
              <a:buFont typeface="Wingdings 3" charset="2"/>
              <a:buChar char=""/>
              <a:defRPr/>
            </a:pPr>
            <a:r>
              <a:rPr lang="en-US" sz="2000" dirty="0"/>
              <a:t>Autoregressive orders </a:t>
            </a:r>
            <a:r>
              <a:rPr lang="en-US" sz="2000" dirty="0" smtClean="0"/>
              <a:t>(AR) </a:t>
            </a:r>
            <a:r>
              <a:rPr lang="en-US" sz="2000" dirty="0"/>
              <a:t>- specify which previous values from the series are used to predict current values. </a:t>
            </a:r>
          </a:p>
          <a:p>
            <a:pPr algn="just" fontAlgn="auto">
              <a:buFont typeface="Wingdings 3" charset="2"/>
              <a:buChar char=""/>
              <a:defRPr/>
            </a:pPr>
            <a:r>
              <a:rPr lang="en-US" sz="2000" dirty="0"/>
              <a:t>Difference </a:t>
            </a:r>
            <a:r>
              <a:rPr lang="en-US" sz="2000" dirty="0" smtClean="0"/>
              <a:t>(I) </a:t>
            </a:r>
            <a:r>
              <a:rPr lang="en-US" sz="2000" dirty="0"/>
              <a:t>- Specifies the order of differencing applied to the series before estimating models.</a:t>
            </a:r>
          </a:p>
          <a:p>
            <a:pPr algn="just" fontAlgn="auto">
              <a:buFont typeface="Wingdings 3" charset="2"/>
              <a:buChar char=""/>
              <a:defRPr/>
            </a:pPr>
            <a:r>
              <a:rPr lang="en-US" sz="2000" dirty="0"/>
              <a:t>Moving average </a:t>
            </a:r>
            <a:r>
              <a:rPr lang="en-US" sz="2000" dirty="0" smtClean="0"/>
              <a:t>(MA) orders </a:t>
            </a:r>
            <a:r>
              <a:rPr lang="en-US" sz="2000" dirty="0"/>
              <a:t>specify how deviations from the series mean for previous values are used to predict current values. </a:t>
            </a:r>
            <a:endParaRPr lang="en-US" sz="2000" dirty="0" smtClean="0"/>
          </a:p>
          <a:p>
            <a:pPr algn="just" fontAlgn="auto">
              <a:buFont typeface="Wingdings 3" charset="2"/>
              <a:buChar char=""/>
              <a:defRPr/>
            </a:pPr>
            <a:r>
              <a:rPr lang="en-US" sz="2000" dirty="0" smtClean="0">
                <a:solidFill>
                  <a:schemeClr val="bg1">
                    <a:lumMod val="75000"/>
                    <a:lumOff val="25000"/>
                  </a:schemeClr>
                </a:solidFill>
                <a:ea typeface="+mn-ea"/>
              </a:rPr>
              <a:t>Null hypothesis – Data set is not random </a:t>
            </a:r>
          </a:p>
          <a:p>
            <a:pPr algn="just" fontAlgn="auto">
              <a:buFont typeface="Wingdings 3" charset="2"/>
              <a:buChar char=""/>
              <a:defRPr/>
            </a:pPr>
            <a:r>
              <a:rPr lang="en-US" sz="2000" dirty="0" smtClean="0">
                <a:solidFill>
                  <a:schemeClr val="bg1">
                    <a:lumMod val="75000"/>
                    <a:lumOff val="25000"/>
                  </a:schemeClr>
                </a:solidFill>
                <a:ea typeface="+mn-ea"/>
              </a:rPr>
              <a:t>Level of significance – 5% generally </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130686841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5" y="973669"/>
            <a:ext cx="9856734" cy="706964"/>
          </a:xfrm>
        </p:spPr>
        <p:txBody>
          <a:bodyPr/>
          <a:lstStyle/>
          <a:p>
            <a:pPr algn="ctr"/>
            <a:r>
              <a:rPr lang="en-US" dirty="0" smtClean="0"/>
              <a:t>Technical analysis – investment strategy </a:t>
            </a:r>
            <a:endParaRPr lang="en-US" dirty="0"/>
          </a:p>
        </p:txBody>
      </p:sp>
      <p:sp>
        <p:nvSpPr>
          <p:cNvPr id="3" name="Content Placeholder 2"/>
          <p:cNvSpPr>
            <a:spLocks noGrp="1"/>
          </p:cNvSpPr>
          <p:nvPr>
            <p:ph idx="1"/>
          </p:nvPr>
        </p:nvSpPr>
        <p:spPr>
          <a:xfrm>
            <a:off x="404948" y="2429691"/>
            <a:ext cx="11390811" cy="4101738"/>
          </a:xfrm>
        </p:spPr>
        <p:txBody>
          <a:bodyPr/>
          <a:lstStyle/>
          <a:p>
            <a:pPr algn="just">
              <a:buNone/>
            </a:pPr>
            <a:r>
              <a:rPr lang="en-US" b="1" dirty="0" smtClean="0">
                <a:solidFill>
                  <a:schemeClr val="bg1">
                    <a:lumMod val="75000"/>
                    <a:lumOff val="25000"/>
                  </a:schemeClr>
                </a:solidFill>
                <a:latin typeface="Times New Roman" pitchFamily="18" charset="0"/>
                <a:cs typeface="Times New Roman" pitchFamily="18" charset="0"/>
              </a:rPr>
              <a:t>Bollinger bands:  </a:t>
            </a:r>
            <a:r>
              <a:rPr lang="en-US" dirty="0" smtClean="0">
                <a:latin typeface="Times New Roman" pitchFamily="18" charset="0"/>
                <a:cs typeface="Times New Roman" pitchFamily="18" charset="0"/>
              </a:rPr>
              <a:t>A  technical tool to detect the signal of buy an sale , consist of 3 attributes :</a:t>
            </a:r>
          </a:p>
          <a:p>
            <a:pPr marL="0" indent="0" algn="just">
              <a:buNone/>
            </a:pPr>
            <a:r>
              <a:rPr lang="en-US" dirty="0" smtClean="0">
                <a:latin typeface="Times New Roman" pitchFamily="18" charset="0"/>
                <a:cs typeface="Times New Roman" pitchFamily="18" charset="0"/>
              </a:rPr>
              <a:t>1. an </a:t>
            </a:r>
            <a:r>
              <a:rPr lang="en-US" i="1" dirty="0" smtClean="0">
                <a:latin typeface="Times New Roman" pitchFamily="18" charset="0"/>
                <a:cs typeface="Times New Roman" pitchFamily="18" charset="0"/>
                <a:hlinkClick r:id="rId2" tooltip="Variable (mathematics)"/>
              </a:rPr>
              <a:t>N</a:t>
            </a:r>
            <a:r>
              <a:rPr lang="en-US" dirty="0" smtClean="0">
                <a:latin typeface="Times New Roman" pitchFamily="18" charset="0"/>
                <a:cs typeface="Times New Roman" pitchFamily="18" charset="0"/>
              </a:rPr>
              <a:t>-period </a:t>
            </a:r>
            <a:r>
              <a:rPr lang="en-US" dirty="0" smtClean="0">
                <a:latin typeface="Times New Roman" pitchFamily="18" charset="0"/>
                <a:cs typeface="Times New Roman" pitchFamily="18" charset="0"/>
                <a:hlinkClick r:id="rId3" tooltip="Moving average (finance)"/>
              </a:rPr>
              <a:t>moving average</a:t>
            </a:r>
            <a:r>
              <a:rPr lang="en-US" dirty="0" smtClean="0">
                <a:latin typeface="Times New Roman" pitchFamily="18" charset="0"/>
                <a:cs typeface="Times New Roman" pitchFamily="18" charset="0"/>
              </a:rPr>
              <a:t> (MA)</a:t>
            </a:r>
          </a:p>
          <a:p>
            <a:pPr marL="0" indent="0" algn="just">
              <a:buNone/>
            </a:pPr>
            <a:r>
              <a:rPr lang="en-US" dirty="0" smtClean="0">
                <a:latin typeface="Times New Roman" pitchFamily="18" charset="0"/>
                <a:cs typeface="Times New Roman" pitchFamily="18" charset="0"/>
              </a:rPr>
              <a:t>2. an upper band at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times an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-period </a:t>
            </a:r>
            <a:r>
              <a:rPr lang="en-US" dirty="0" smtClean="0">
                <a:latin typeface="Times New Roman" pitchFamily="18" charset="0"/>
                <a:cs typeface="Times New Roman" pitchFamily="18" charset="0"/>
                <a:hlinkClick r:id="rId4" tooltip="Standard deviation"/>
              </a:rPr>
              <a:t>standard deviation</a:t>
            </a:r>
            <a:r>
              <a:rPr lang="en-US" dirty="0" smtClean="0">
                <a:latin typeface="Times New Roman" pitchFamily="18" charset="0"/>
                <a:cs typeface="Times New Roman" pitchFamily="18" charset="0"/>
              </a:rPr>
              <a:t> above the moving average (MA + </a:t>
            </a:r>
            <a:r>
              <a:rPr lang="en-US" i="1" dirty="0" err="1" smtClean="0">
                <a:latin typeface="Times New Roman" pitchFamily="18" charset="0"/>
                <a:cs typeface="Times New Roman" pitchFamily="18" charset="0"/>
              </a:rPr>
              <a:t>Kσ</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3. a lower band at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times an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-period </a:t>
            </a:r>
            <a:r>
              <a:rPr lang="en-US" dirty="0" smtClean="0">
                <a:latin typeface="Times New Roman" pitchFamily="18" charset="0"/>
                <a:cs typeface="Times New Roman" pitchFamily="18" charset="0"/>
                <a:hlinkClick r:id="rId4" tooltip="Standard deviation"/>
              </a:rPr>
              <a:t>standard deviation</a:t>
            </a:r>
            <a:r>
              <a:rPr lang="en-US" dirty="0" smtClean="0">
                <a:latin typeface="Times New Roman" pitchFamily="18" charset="0"/>
                <a:cs typeface="Times New Roman" pitchFamily="18" charset="0"/>
              </a:rPr>
              <a:t> below the moving average (MA − </a:t>
            </a:r>
            <a:r>
              <a:rPr lang="en-US" i="1" dirty="0" err="1" smtClean="0">
                <a:latin typeface="Times New Roman" pitchFamily="18" charset="0"/>
                <a:cs typeface="Times New Roman" pitchFamily="18" charset="0"/>
              </a:rPr>
              <a:t>Kσ</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use of Bollinger Bands varies widely among traders. Some traders buy when price touches the lower Bollinger Band and exit when price touches the moving average in the center of the bands. Other traders buy when price breaks above the upper Bollinger Band or short-sell when price falls below the lower Bollinger Band. The latter technique is used by people who target to benefit from the breaking of support or resistance levels.</a:t>
            </a:r>
            <a:endParaRPr lang="en-US" dirty="0" smtClean="0">
              <a:solidFill>
                <a:schemeClr val="bg1">
                  <a:lumMod val="75000"/>
                  <a:lumOff val="25000"/>
                </a:schemeClr>
              </a:solidFill>
              <a:latin typeface="Times New Roman" pitchFamily="18" charset="0"/>
              <a:cs typeface="Times New Roman" pitchFamily="18" charset="0"/>
            </a:endParaRP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Closer to the lower band - indicates bullish market and one should purchase.</a:t>
            </a:r>
          </a:p>
          <a:p>
            <a:pPr algn="just" fontAlgn="auto">
              <a:buFont typeface="Wingdings 3" charset="2"/>
              <a:buChar char=""/>
              <a:defRPr/>
            </a:pPr>
            <a:r>
              <a:rPr lang="en-US" dirty="0" smtClean="0">
                <a:solidFill>
                  <a:schemeClr val="bg1">
                    <a:lumMod val="75000"/>
                    <a:lumOff val="25000"/>
                  </a:schemeClr>
                </a:solidFill>
                <a:latin typeface="Times New Roman" pitchFamily="18" charset="0"/>
                <a:cs typeface="Times New Roman" pitchFamily="18" charset="0"/>
              </a:rPr>
              <a:t>Closer to the upper band - indicates bearish market and one should sell.</a:t>
            </a:r>
          </a:p>
          <a:p>
            <a:pPr>
              <a:buNone/>
            </a:pPr>
            <a:endParaRPr lang="en-US" sz="1200" dirty="0"/>
          </a:p>
        </p:txBody>
      </p:sp>
    </p:spTree>
    <p:extLst>
      <p:ext uri="{BB962C8B-B14F-4D97-AF65-F5344CB8AC3E}">
        <p14:creationId xmlns:p14="http://schemas.microsoft.com/office/powerpoint/2010/main" val="414739364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png"/>
          <p:cNvPicPr>
            <a:picLocks noGrp="1" noChangeAspect="1"/>
          </p:cNvPicPr>
          <p:nvPr>
            <p:ph idx="4294967295"/>
          </p:nvPr>
        </p:nvPicPr>
        <p:blipFill>
          <a:blip r:embed="rId2"/>
          <a:stretch>
            <a:fillRect/>
          </a:stretch>
        </p:blipFill>
        <p:spPr>
          <a:xfrm>
            <a:off x="0" y="731520"/>
            <a:ext cx="12192000" cy="6126480"/>
          </a:xfrm>
        </p:spPr>
      </p:pic>
      <p:sp>
        <p:nvSpPr>
          <p:cNvPr id="5" name="TextBox 4"/>
          <p:cNvSpPr txBox="1"/>
          <p:nvPr/>
        </p:nvSpPr>
        <p:spPr>
          <a:xfrm>
            <a:off x="3017521" y="222069"/>
            <a:ext cx="6270170" cy="523220"/>
          </a:xfrm>
          <a:prstGeom prst="rect">
            <a:avLst/>
          </a:prstGeom>
          <a:noFill/>
        </p:spPr>
        <p:txBody>
          <a:bodyPr wrap="square" rtlCol="0">
            <a:spAutoFit/>
          </a:bodyPr>
          <a:lstStyle/>
          <a:p>
            <a:pPr algn="ctr"/>
            <a:r>
              <a:rPr lang="en-US" sz="2800" b="1" dirty="0" smtClean="0">
                <a:solidFill>
                  <a:schemeClr val="bg1"/>
                </a:solidFill>
              </a:rPr>
              <a:t>Bollinger  Band </a:t>
            </a:r>
            <a:endParaRPr lang="en-US" sz="2800" b="1" dirty="0">
              <a:solidFill>
                <a:schemeClr val="bg1"/>
              </a:solidFill>
            </a:endParaRPr>
          </a:p>
        </p:txBody>
      </p:sp>
      <p:cxnSp>
        <p:nvCxnSpPr>
          <p:cNvPr id="7" name="Straight Connector 6"/>
          <p:cNvCxnSpPr/>
          <p:nvPr/>
        </p:nvCxnSpPr>
        <p:spPr>
          <a:xfrm rot="5400000">
            <a:off x="-97971" y="3415937"/>
            <a:ext cx="29391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653143" y="3409405"/>
            <a:ext cx="2939143" cy="1306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444958" y="3424644"/>
            <a:ext cx="29391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352828" y="3405049"/>
            <a:ext cx="2939143" cy="1306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386989" y="3407225"/>
            <a:ext cx="29391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412426" y="3387630"/>
            <a:ext cx="2939143" cy="1306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968839" y="3398518"/>
            <a:ext cx="29391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537071" y="3418112"/>
            <a:ext cx="2939143" cy="1306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3955" y="2521131"/>
            <a:ext cx="1332412" cy="646331"/>
          </a:xfrm>
          <a:prstGeom prst="rect">
            <a:avLst/>
          </a:prstGeom>
          <a:noFill/>
        </p:spPr>
        <p:txBody>
          <a:bodyPr wrap="square" rtlCol="0">
            <a:spAutoFit/>
          </a:bodyPr>
          <a:lstStyle/>
          <a:p>
            <a:pPr algn="ctr"/>
            <a:r>
              <a:rPr lang="en-US" b="1" dirty="0" smtClean="0">
                <a:solidFill>
                  <a:schemeClr val="bg1"/>
                </a:solidFill>
              </a:rPr>
              <a:t>U.L. is breached </a:t>
            </a:r>
            <a:endParaRPr lang="en-US" b="1" dirty="0">
              <a:solidFill>
                <a:schemeClr val="bg1"/>
              </a:solidFill>
            </a:endParaRPr>
          </a:p>
        </p:txBody>
      </p:sp>
      <p:sp>
        <p:nvSpPr>
          <p:cNvPr id="17" name="TextBox 16"/>
          <p:cNvSpPr txBox="1"/>
          <p:nvPr/>
        </p:nvSpPr>
        <p:spPr>
          <a:xfrm>
            <a:off x="1998617" y="2743200"/>
            <a:ext cx="1463040" cy="923330"/>
          </a:xfrm>
          <a:prstGeom prst="rect">
            <a:avLst/>
          </a:prstGeom>
          <a:noFill/>
        </p:spPr>
        <p:txBody>
          <a:bodyPr wrap="square" rtlCol="0">
            <a:spAutoFit/>
          </a:bodyPr>
          <a:lstStyle/>
          <a:p>
            <a:pPr algn="ctr"/>
            <a:r>
              <a:rPr lang="en-US" b="1" dirty="0" smtClean="0">
                <a:solidFill>
                  <a:schemeClr val="bg1"/>
                </a:solidFill>
              </a:rPr>
              <a:t>U.L. has been touched </a:t>
            </a:r>
            <a:endParaRPr lang="en-US" b="1" dirty="0">
              <a:solidFill>
                <a:schemeClr val="bg1"/>
              </a:solidFill>
            </a:endParaRPr>
          </a:p>
        </p:txBody>
      </p:sp>
      <p:sp>
        <p:nvSpPr>
          <p:cNvPr id="18" name="TextBox 17"/>
          <p:cNvSpPr txBox="1"/>
          <p:nvPr/>
        </p:nvSpPr>
        <p:spPr>
          <a:xfrm>
            <a:off x="3474720" y="2704011"/>
            <a:ext cx="1227909" cy="923330"/>
          </a:xfrm>
          <a:prstGeom prst="rect">
            <a:avLst/>
          </a:prstGeom>
          <a:noFill/>
        </p:spPr>
        <p:txBody>
          <a:bodyPr wrap="square" rtlCol="0">
            <a:spAutoFit/>
          </a:bodyPr>
          <a:lstStyle/>
          <a:p>
            <a:pPr algn="ctr"/>
            <a:r>
              <a:rPr lang="en-US" b="1" dirty="0" smtClean="0">
                <a:solidFill>
                  <a:schemeClr val="bg1"/>
                </a:solidFill>
              </a:rPr>
              <a:t>L.L. has been touched </a:t>
            </a:r>
            <a:endParaRPr lang="en-US" b="1" dirty="0">
              <a:solidFill>
                <a:schemeClr val="bg1"/>
              </a:solidFill>
            </a:endParaRPr>
          </a:p>
        </p:txBody>
      </p:sp>
      <p:sp>
        <p:nvSpPr>
          <p:cNvPr id="19" name="TextBox 18"/>
          <p:cNvSpPr txBox="1"/>
          <p:nvPr/>
        </p:nvSpPr>
        <p:spPr>
          <a:xfrm>
            <a:off x="5394960" y="2534193"/>
            <a:ext cx="1371600" cy="646331"/>
          </a:xfrm>
          <a:prstGeom prst="rect">
            <a:avLst/>
          </a:prstGeom>
          <a:noFill/>
        </p:spPr>
        <p:txBody>
          <a:bodyPr wrap="square" rtlCol="0">
            <a:spAutoFit/>
          </a:bodyPr>
          <a:lstStyle/>
          <a:p>
            <a:pPr algn="ctr"/>
            <a:r>
              <a:rPr lang="en-US" b="1" dirty="0" smtClean="0">
                <a:solidFill>
                  <a:schemeClr val="bg1"/>
                </a:solidFill>
              </a:rPr>
              <a:t>L.L. was touched </a:t>
            </a:r>
            <a:endParaRPr lang="en-US" b="1" dirty="0">
              <a:solidFill>
                <a:schemeClr val="bg1"/>
              </a:solidFill>
            </a:endParaRPr>
          </a:p>
        </p:txBody>
      </p:sp>
      <p:sp>
        <p:nvSpPr>
          <p:cNvPr id="20" name="Up Arrow 19"/>
          <p:cNvSpPr/>
          <p:nvPr/>
        </p:nvSpPr>
        <p:spPr>
          <a:xfrm rot="7780895">
            <a:off x="1611374" y="3798878"/>
            <a:ext cx="403400" cy="9648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6496162">
            <a:off x="2696718" y="3594236"/>
            <a:ext cx="210519" cy="8671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2149130">
            <a:off x="4311669" y="3490732"/>
            <a:ext cx="244268" cy="1340241"/>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rot="2121611">
            <a:off x="6211809" y="2552508"/>
            <a:ext cx="389680" cy="180532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51023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chart.png"/>
          <p:cNvPicPr>
            <a:picLocks noGrp="1" noChangeAspect="1"/>
          </p:cNvPicPr>
          <p:nvPr>
            <p:ph idx="4294967295"/>
          </p:nvPr>
        </p:nvPicPr>
        <p:blipFill>
          <a:blip r:embed="rId2"/>
          <a:stretch>
            <a:fillRect/>
          </a:stretch>
        </p:blipFill>
        <p:spPr>
          <a:xfrm>
            <a:off x="0" y="836023"/>
            <a:ext cx="12192000" cy="6021977"/>
          </a:xfrm>
        </p:spPr>
      </p:pic>
      <p:sp>
        <p:nvSpPr>
          <p:cNvPr id="5" name="TextBox 4"/>
          <p:cNvSpPr txBox="1"/>
          <p:nvPr/>
        </p:nvSpPr>
        <p:spPr>
          <a:xfrm>
            <a:off x="4781006" y="326571"/>
            <a:ext cx="3631474" cy="461665"/>
          </a:xfrm>
          <a:prstGeom prst="rect">
            <a:avLst/>
          </a:prstGeom>
          <a:noFill/>
        </p:spPr>
        <p:txBody>
          <a:bodyPr wrap="square" rtlCol="0">
            <a:spAutoFit/>
          </a:bodyPr>
          <a:lstStyle/>
          <a:p>
            <a:pPr algn="ctr"/>
            <a:r>
              <a:rPr lang="en-US" sz="2400" b="1" dirty="0" smtClean="0">
                <a:solidFill>
                  <a:schemeClr val="bg1"/>
                </a:solidFill>
              </a:rPr>
              <a:t>Bollinger band </a:t>
            </a:r>
            <a:endParaRPr lang="en-US" sz="2400" b="1" dirty="0">
              <a:solidFill>
                <a:schemeClr val="bg1"/>
              </a:solidFill>
            </a:endParaRPr>
          </a:p>
        </p:txBody>
      </p:sp>
      <p:cxnSp>
        <p:nvCxnSpPr>
          <p:cNvPr id="7" name="Straight Connector 6"/>
          <p:cNvCxnSpPr/>
          <p:nvPr/>
        </p:nvCxnSpPr>
        <p:spPr>
          <a:xfrm rot="5400000" flipH="1" flipV="1">
            <a:off x="-248196" y="3344092"/>
            <a:ext cx="30828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457201" y="3344090"/>
            <a:ext cx="3095898" cy="13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409578" y="3352799"/>
            <a:ext cx="30828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V="1">
            <a:off x="6997408" y="3326671"/>
            <a:ext cx="3095898" cy="13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57803" y="3339736"/>
            <a:ext cx="30828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1798334" y="3326671"/>
            <a:ext cx="3095898" cy="13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969653" y="3322317"/>
            <a:ext cx="30828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3888414" y="3352797"/>
            <a:ext cx="3095898" cy="13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5394" y="3108959"/>
            <a:ext cx="1384663" cy="646331"/>
          </a:xfrm>
          <a:prstGeom prst="rect">
            <a:avLst/>
          </a:prstGeom>
          <a:noFill/>
        </p:spPr>
        <p:txBody>
          <a:bodyPr wrap="square" rtlCol="0">
            <a:spAutoFit/>
          </a:bodyPr>
          <a:lstStyle/>
          <a:p>
            <a:pPr algn="ctr"/>
            <a:r>
              <a:rPr lang="en-US" b="1" dirty="0" smtClean="0">
                <a:solidFill>
                  <a:schemeClr val="bg1"/>
                </a:solidFill>
              </a:rPr>
              <a:t>L.L. was breached </a:t>
            </a:r>
            <a:endParaRPr lang="en-US" b="1" dirty="0">
              <a:solidFill>
                <a:schemeClr val="bg1"/>
              </a:solidFill>
            </a:endParaRPr>
          </a:p>
        </p:txBody>
      </p:sp>
      <p:sp>
        <p:nvSpPr>
          <p:cNvPr id="20" name="TextBox 19"/>
          <p:cNvSpPr txBox="1"/>
          <p:nvPr/>
        </p:nvSpPr>
        <p:spPr>
          <a:xfrm>
            <a:off x="2286000" y="3187337"/>
            <a:ext cx="1254034" cy="646331"/>
          </a:xfrm>
          <a:prstGeom prst="rect">
            <a:avLst/>
          </a:prstGeom>
          <a:noFill/>
        </p:spPr>
        <p:txBody>
          <a:bodyPr wrap="square" rtlCol="0">
            <a:spAutoFit/>
          </a:bodyPr>
          <a:lstStyle/>
          <a:p>
            <a:pPr algn="ctr"/>
            <a:r>
              <a:rPr lang="en-US" b="1" dirty="0" smtClean="0">
                <a:solidFill>
                  <a:schemeClr val="bg1"/>
                </a:solidFill>
              </a:rPr>
              <a:t>U.L. was crossed  </a:t>
            </a:r>
            <a:endParaRPr lang="en-US" b="1" dirty="0">
              <a:solidFill>
                <a:schemeClr val="bg1"/>
              </a:solidFill>
            </a:endParaRPr>
          </a:p>
        </p:txBody>
      </p:sp>
      <p:sp>
        <p:nvSpPr>
          <p:cNvPr id="21" name="TextBox 20"/>
          <p:cNvSpPr txBox="1"/>
          <p:nvPr/>
        </p:nvSpPr>
        <p:spPr>
          <a:xfrm>
            <a:off x="3853543" y="2952206"/>
            <a:ext cx="1332411" cy="646331"/>
          </a:xfrm>
          <a:prstGeom prst="rect">
            <a:avLst/>
          </a:prstGeom>
          <a:noFill/>
        </p:spPr>
        <p:txBody>
          <a:bodyPr wrap="square" rtlCol="0">
            <a:spAutoFit/>
          </a:bodyPr>
          <a:lstStyle/>
          <a:p>
            <a:pPr algn="ctr"/>
            <a:r>
              <a:rPr lang="en-US" b="1" dirty="0" smtClean="0">
                <a:solidFill>
                  <a:schemeClr val="bg1"/>
                </a:solidFill>
              </a:rPr>
              <a:t>U.L. was crossed </a:t>
            </a:r>
            <a:endParaRPr lang="en-US" b="1" dirty="0">
              <a:solidFill>
                <a:schemeClr val="bg1"/>
              </a:solidFill>
            </a:endParaRPr>
          </a:p>
        </p:txBody>
      </p:sp>
      <p:sp>
        <p:nvSpPr>
          <p:cNvPr id="22" name="TextBox 21"/>
          <p:cNvSpPr txBox="1"/>
          <p:nvPr/>
        </p:nvSpPr>
        <p:spPr>
          <a:xfrm>
            <a:off x="7694024" y="3657600"/>
            <a:ext cx="1711234" cy="646331"/>
          </a:xfrm>
          <a:prstGeom prst="rect">
            <a:avLst/>
          </a:prstGeom>
          <a:noFill/>
        </p:spPr>
        <p:txBody>
          <a:bodyPr wrap="square" rtlCol="0">
            <a:spAutoFit/>
          </a:bodyPr>
          <a:lstStyle/>
          <a:p>
            <a:pPr algn="ctr"/>
            <a:r>
              <a:rPr lang="en-US" b="1" dirty="0" smtClean="0">
                <a:solidFill>
                  <a:schemeClr val="bg1"/>
                </a:solidFill>
              </a:rPr>
              <a:t>L.L. was breached </a:t>
            </a:r>
            <a:endParaRPr lang="en-US" b="1" dirty="0">
              <a:solidFill>
                <a:schemeClr val="bg1"/>
              </a:solidFill>
            </a:endParaRPr>
          </a:p>
        </p:txBody>
      </p:sp>
      <p:sp>
        <p:nvSpPr>
          <p:cNvPr id="23" name="Left Arrow 22"/>
          <p:cNvSpPr/>
          <p:nvPr/>
        </p:nvSpPr>
        <p:spPr>
          <a:xfrm rot="9162079">
            <a:off x="1266157" y="4419437"/>
            <a:ext cx="978408" cy="30929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11766538">
            <a:off x="2432894" y="3753542"/>
            <a:ext cx="911658" cy="2245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1663008">
            <a:off x="4586255" y="3548799"/>
            <a:ext cx="978408" cy="201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7106428">
            <a:off x="7808088" y="2911228"/>
            <a:ext cx="855708" cy="35990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323276738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err="1" smtClean="0"/>
              <a:t>Keltner</a:t>
            </a:r>
            <a:r>
              <a:rPr lang="en-US" dirty="0" smtClean="0"/>
              <a:t> channel and envelops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solidFill>
                  <a:schemeClr val="bg1">
                    <a:lumMod val="75000"/>
                    <a:lumOff val="25000"/>
                  </a:schemeClr>
                </a:solidFill>
                <a:ea typeface="+mn-ea"/>
              </a:rPr>
              <a:t>In case of </a:t>
            </a:r>
            <a:r>
              <a:rPr lang="en-US" sz="2000" dirty="0" err="1">
                <a:solidFill>
                  <a:schemeClr val="bg1">
                    <a:lumMod val="75000"/>
                    <a:lumOff val="25000"/>
                  </a:schemeClr>
                </a:solidFill>
                <a:ea typeface="+mn-ea"/>
              </a:rPr>
              <a:t>K</a:t>
            </a:r>
            <a:r>
              <a:rPr lang="en-US" sz="2000" dirty="0" err="1" smtClean="0">
                <a:solidFill>
                  <a:schemeClr val="bg1">
                    <a:lumMod val="75000"/>
                    <a:lumOff val="25000"/>
                  </a:schemeClr>
                </a:solidFill>
                <a:ea typeface="+mn-ea"/>
              </a:rPr>
              <a:t>eltner</a:t>
            </a:r>
            <a:r>
              <a:rPr lang="en-US" sz="2000" dirty="0" smtClean="0">
                <a:solidFill>
                  <a:schemeClr val="bg1">
                    <a:lumMod val="75000"/>
                    <a:lumOff val="25000"/>
                  </a:schemeClr>
                </a:solidFill>
                <a:ea typeface="+mn-ea"/>
              </a:rPr>
              <a:t> Channel, exponential smoothing sets up the direction and ATR sets the width </a:t>
            </a:r>
          </a:p>
          <a:p>
            <a:pPr algn="just" fontAlgn="auto">
              <a:buFont typeface="Wingdings 3" charset="2"/>
              <a:buChar char=""/>
              <a:defRPr/>
            </a:pPr>
            <a:r>
              <a:rPr lang="en-US" sz="2000" dirty="0" smtClean="0">
                <a:solidFill>
                  <a:schemeClr val="bg1">
                    <a:lumMod val="75000"/>
                    <a:lumOff val="25000"/>
                  </a:schemeClr>
                </a:solidFill>
                <a:ea typeface="+mn-ea"/>
              </a:rPr>
              <a:t>Should result in more consistent signals than frequent false signals and whipsaws. </a:t>
            </a:r>
          </a:p>
          <a:p>
            <a:pPr algn="just" fontAlgn="auto">
              <a:buFont typeface="Wingdings 3" charset="2"/>
              <a:buChar char=""/>
              <a:defRPr/>
            </a:pPr>
            <a:r>
              <a:rPr lang="en-US" sz="2000" dirty="0" smtClean="0">
                <a:solidFill>
                  <a:schemeClr val="bg1">
                    <a:lumMod val="75000"/>
                    <a:lumOff val="25000"/>
                  </a:schemeClr>
                </a:solidFill>
                <a:ea typeface="+mn-ea"/>
              </a:rPr>
              <a:t>On the other hand, MA envelops uses simple moving average and arbitrarily chosen envelops. </a:t>
            </a:r>
          </a:p>
          <a:p>
            <a:pPr algn="just" fontAlgn="auto">
              <a:buFont typeface="Wingdings 3" charset="2"/>
              <a:buChar char=""/>
              <a:defRPr/>
            </a:pP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133437671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ADX – presence of trend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Average directional index determines whether a time series data is trending or not</a:t>
            </a:r>
          </a:p>
          <a:p>
            <a:pPr algn="just" fontAlgn="auto">
              <a:buFont typeface="Wingdings 3" charset="2"/>
              <a:buChar char=""/>
              <a:defRPr/>
            </a:pPr>
            <a:r>
              <a:rPr lang="en-US" sz="2000" dirty="0" smtClean="0"/>
              <a:t>It does not confirm the direction though </a:t>
            </a:r>
          </a:p>
          <a:p>
            <a:pPr algn="just" fontAlgn="auto">
              <a:buFont typeface="Wingdings 3" charset="2"/>
              <a:buChar char=""/>
              <a:defRPr/>
            </a:pPr>
            <a:r>
              <a:rPr lang="en-US" sz="2000" dirty="0" smtClean="0"/>
              <a:t>ADX – over 25: existence of trend </a:t>
            </a:r>
          </a:p>
          <a:p>
            <a:pPr algn="just" fontAlgn="auto">
              <a:buFont typeface="Wingdings 3" charset="2"/>
              <a:buChar char=""/>
              <a:defRPr/>
            </a:pPr>
            <a:r>
              <a:rPr lang="en-US" sz="2000" dirty="0" smtClean="0">
                <a:solidFill>
                  <a:schemeClr val="bg1">
                    <a:lumMod val="75000"/>
                    <a:lumOff val="25000"/>
                  </a:schemeClr>
                </a:solidFill>
                <a:ea typeface="+mn-ea"/>
              </a:rPr>
              <a:t>ADX – less than 25: stationary data </a:t>
            </a:r>
          </a:p>
          <a:p>
            <a:pPr algn="just" fontAlgn="auto">
              <a:buFont typeface="Wingdings 3" charset="2"/>
              <a:buChar char=""/>
              <a:defRPr/>
            </a:pPr>
            <a:r>
              <a:rPr lang="en-US" sz="2000" dirty="0" smtClean="0">
                <a:solidFill>
                  <a:schemeClr val="bg1">
                    <a:lumMod val="75000"/>
                    <a:lumOff val="25000"/>
                  </a:schemeClr>
                </a:solidFill>
                <a:ea typeface="+mn-ea"/>
              </a:rPr>
              <a:t>ADX – within 20-25: Grey zone </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316364614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DI – Direction of trend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 DI – plus directional indicator indicates positive upward trend </a:t>
            </a:r>
          </a:p>
          <a:p>
            <a:pPr algn="just" fontAlgn="auto">
              <a:buFont typeface="Wingdings 3" charset="2"/>
              <a:buChar char=""/>
              <a:defRPr/>
            </a:pPr>
            <a:r>
              <a:rPr lang="en-US" sz="2000" dirty="0" smtClean="0"/>
              <a:t>- DI </a:t>
            </a:r>
            <a:r>
              <a:rPr lang="en-US" sz="2000" dirty="0"/>
              <a:t>– </a:t>
            </a:r>
            <a:r>
              <a:rPr lang="en-US" sz="2000" dirty="0" smtClean="0"/>
              <a:t>negative </a:t>
            </a:r>
            <a:r>
              <a:rPr lang="en-US" sz="2000" dirty="0"/>
              <a:t>directional indicator indicates positive upward </a:t>
            </a:r>
            <a:r>
              <a:rPr lang="en-US" sz="2000" dirty="0" smtClean="0"/>
              <a:t>trend</a:t>
            </a:r>
          </a:p>
          <a:p>
            <a:pPr algn="just" fontAlgn="auto">
              <a:buFont typeface="Wingdings 3" charset="2"/>
              <a:buChar char=""/>
              <a:defRPr/>
            </a:pPr>
            <a:r>
              <a:rPr lang="en-US" sz="2000" dirty="0" smtClean="0"/>
              <a:t>Lookout for the crossovers as well</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5680828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ATR  – Strength of movement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ATR - Average true range measures volatility </a:t>
            </a:r>
          </a:p>
          <a:p>
            <a:pPr algn="just" fontAlgn="auto">
              <a:buFont typeface="Wingdings 3" charset="2"/>
              <a:buChar char=""/>
              <a:defRPr/>
            </a:pPr>
            <a:r>
              <a:rPr lang="en-US" sz="2000" dirty="0" smtClean="0"/>
              <a:t>It reflects the degree of interest or disinterest in a move </a:t>
            </a:r>
          </a:p>
          <a:p>
            <a:pPr algn="just" fontAlgn="auto">
              <a:buFont typeface="Wingdings 3" charset="2"/>
              <a:buChar char=""/>
              <a:defRPr/>
            </a:pPr>
            <a:r>
              <a:rPr lang="en-US" sz="2000" dirty="0" smtClean="0"/>
              <a:t>Trend existence, trend direction and interest in the trend should be addressed simultaneously </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42628456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55700" y="973138"/>
            <a:ext cx="8828088" cy="708025"/>
          </a:xfrm>
        </p:spPr>
        <p:txBody>
          <a:bodyPr/>
          <a:lstStyle/>
          <a:p>
            <a:pPr algn="ctr"/>
            <a:r>
              <a:rPr lang="en-US" dirty="0" smtClean="0"/>
              <a:t>Market indicators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Advance-Decline Line (AD Line) - a breadth indicator based on Net Advances, which is the number of advancing stocks less the number of declining stocks. Net Advances is positive when advances exceed declines and negative when declines exceed advances. The AD Line is a cumulative measure of Net Advances. It rises when Net Advances is positive and falls when Net Advances is negative. </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288056445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155700" y="973138"/>
            <a:ext cx="8828088" cy="708025"/>
          </a:xfrm>
        </p:spPr>
        <p:txBody>
          <a:bodyPr/>
          <a:lstStyle/>
          <a:p>
            <a:pPr algn="ctr"/>
            <a:r>
              <a:rPr lang="en-US" dirty="0" smtClean="0"/>
              <a:t>Market indicators </a:t>
            </a:r>
          </a:p>
        </p:txBody>
      </p:sp>
      <p:pic>
        <p:nvPicPr>
          <p:cNvPr id="4" name="Content Placeholder 3" descr="adl-1-excel.png"/>
          <p:cNvPicPr>
            <a:picLocks noGrp="1" noChangeAspect="1"/>
          </p:cNvPicPr>
          <p:nvPr>
            <p:ph idx="1"/>
          </p:nvPr>
        </p:nvPicPr>
        <p:blipFill>
          <a:blip r:embed="rId2"/>
          <a:stretch>
            <a:fillRect/>
          </a:stretch>
        </p:blipFill>
        <p:spPr>
          <a:xfrm>
            <a:off x="979714" y="2390503"/>
            <a:ext cx="10567852" cy="4167051"/>
          </a:xfrm>
        </p:spPr>
      </p:pic>
    </p:spTree>
    <p:extLst>
      <p:ext uri="{BB962C8B-B14F-4D97-AF65-F5344CB8AC3E}">
        <p14:creationId xmlns:p14="http://schemas.microsoft.com/office/powerpoint/2010/main" val="269472449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55700" y="973138"/>
            <a:ext cx="8828088" cy="708025"/>
          </a:xfrm>
        </p:spPr>
        <p:txBody>
          <a:bodyPr/>
          <a:lstStyle/>
          <a:p>
            <a:pPr algn="ctr"/>
            <a:r>
              <a:rPr lang="en-US" dirty="0" smtClean="0"/>
              <a:t>Market indicators </a:t>
            </a:r>
          </a:p>
        </p:txBody>
      </p:sp>
      <p:sp>
        <p:nvSpPr>
          <p:cNvPr id="3" name="Content Placeholder 2"/>
          <p:cNvSpPr>
            <a:spLocks noGrp="1"/>
          </p:cNvSpPr>
          <p:nvPr>
            <p:ph idx="1"/>
          </p:nvPr>
        </p:nvSpPr>
        <p:spPr>
          <a:xfrm>
            <a:off x="1155699" y="2603500"/>
            <a:ext cx="10587809" cy="3416300"/>
          </a:xfrm>
        </p:spPr>
        <p:txBody>
          <a:bodyPr>
            <a:normAutofit/>
          </a:bodyPr>
          <a:lstStyle/>
          <a:p>
            <a:pPr algn="just"/>
            <a:r>
              <a:rPr lang="en-US" sz="2000" dirty="0" smtClean="0"/>
              <a:t>TRIN or Short-Term </a:t>
            </a:r>
            <a:r>
              <a:rPr lang="en-US" sz="2000" b="1" dirty="0" err="1" smtClean="0"/>
              <a:t>TRading</a:t>
            </a:r>
            <a:r>
              <a:rPr lang="en-US" sz="2000" b="1" dirty="0" smtClean="0"/>
              <a:t> Index </a:t>
            </a:r>
            <a:r>
              <a:rPr lang="bn-BD" sz="2000" b="1" dirty="0" smtClean="0"/>
              <a:t>- </a:t>
            </a:r>
            <a:r>
              <a:rPr lang="en-US" sz="2000" dirty="0" smtClean="0"/>
              <a:t>The index is calculated by dividing the AD Ratio by the AD Volume Ratio. Typically, these breadth statistics are derived from NYSE </a:t>
            </a:r>
            <a:r>
              <a:rPr lang="en-US" sz="2000" b="1" dirty="0" smtClean="0"/>
              <a:t>or </a:t>
            </a:r>
            <a:r>
              <a:rPr lang="en-US" sz="2000" b="1" dirty="0" err="1" smtClean="0"/>
              <a:t>Nasdaq</a:t>
            </a:r>
            <a:r>
              <a:rPr lang="en-US" sz="2000" dirty="0" smtClean="0"/>
              <a:t> data, but the Arms Index can be calculated using breadth statistics from other indices such as the S&amp;P 500 or </a:t>
            </a:r>
            <a:r>
              <a:rPr lang="en-US" sz="2000" dirty="0" err="1" smtClean="0"/>
              <a:t>Nasdaq</a:t>
            </a:r>
            <a:r>
              <a:rPr lang="en-US" sz="2000" dirty="0" smtClean="0"/>
              <a:t> 100. Because it acts as an oscillator, the indicator is often used to identify short-term overbought and oversold situations. </a:t>
            </a:r>
          </a:p>
        </p:txBody>
      </p:sp>
    </p:spTree>
    <p:extLst>
      <p:ext uri="{BB962C8B-B14F-4D97-AF65-F5344CB8AC3E}">
        <p14:creationId xmlns:p14="http://schemas.microsoft.com/office/powerpoint/2010/main" val="1201100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6972" y="756254"/>
            <a:ext cx="11815626" cy="1255664"/>
          </a:xfrm>
        </p:spPr>
        <p:txBody>
          <a:bodyPr/>
          <a:lstStyle/>
          <a:p>
            <a:pPr algn="ctr"/>
            <a:r>
              <a:rPr lang="en-US" dirty="0" smtClean="0"/>
              <a:t>Step three  – Testing trend existence, direction and strength </a:t>
            </a:r>
          </a:p>
        </p:txBody>
      </p:sp>
      <p:sp>
        <p:nvSpPr>
          <p:cNvPr id="3" name="Content Placeholder 2"/>
          <p:cNvSpPr>
            <a:spLocks noGrp="1"/>
          </p:cNvSpPr>
          <p:nvPr>
            <p:ph idx="1"/>
          </p:nvPr>
        </p:nvSpPr>
        <p:spPr>
          <a:xfrm>
            <a:off x="640080" y="2603500"/>
            <a:ext cx="10972800" cy="3416300"/>
          </a:xfrm>
        </p:spPr>
        <p:txBody>
          <a:bodyPr rtlCol="0">
            <a:normAutofit/>
          </a:bodyPr>
          <a:lstStyle/>
          <a:p>
            <a:pPr algn="just" fontAlgn="auto">
              <a:buFont typeface="Wingdings 3" charset="2"/>
              <a:buChar char=""/>
              <a:defRPr/>
            </a:pPr>
            <a:r>
              <a:rPr lang="en-US" sz="2000" dirty="0" smtClean="0"/>
              <a:t>Trend existence checking – ADX or generally time-series based regression </a:t>
            </a:r>
          </a:p>
          <a:p>
            <a:pPr algn="just" fontAlgn="auto">
              <a:buFont typeface="Wingdings 3" charset="2"/>
              <a:buChar char=""/>
              <a:defRPr/>
            </a:pPr>
            <a:r>
              <a:rPr lang="en-US" sz="2000" dirty="0" smtClean="0">
                <a:solidFill>
                  <a:schemeClr val="bg1">
                    <a:lumMod val="75000"/>
                    <a:lumOff val="25000"/>
                  </a:schemeClr>
                </a:solidFill>
                <a:ea typeface="+mn-ea"/>
              </a:rPr>
              <a:t>Null hypothesis – The trend co-efficient is zero </a:t>
            </a:r>
          </a:p>
          <a:p>
            <a:pPr algn="just" fontAlgn="auto">
              <a:buFont typeface="Wingdings 3" charset="2"/>
              <a:buChar char=""/>
              <a:defRPr/>
            </a:pPr>
            <a:r>
              <a:rPr lang="en-US" sz="2000" dirty="0" smtClean="0">
                <a:solidFill>
                  <a:schemeClr val="bg1">
                    <a:lumMod val="75000"/>
                    <a:lumOff val="25000"/>
                  </a:schemeClr>
                </a:solidFill>
                <a:ea typeface="+mn-ea"/>
              </a:rPr>
              <a:t>Level of significance – 5% generally </a:t>
            </a:r>
          </a:p>
          <a:p>
            <a:pPr algn="just" fontAlgn="auto">
              <a:buFont typeface="Wingdings 3" charset="2"/>
              <a:buChar char=""/>
              <a:defRPr/>
            </a:pPr>
            <a:r>
              <a:rPr lang="en-US" sz="2000" dirty="0" smtClean="0">
                <a:solidFill>
                  <a:schemeClr val="bg1">
                    <a:lumMod val="75000"/>
                    <a:lumOff val="25000"/>
                  </a:schemeClr>
                </a:solidFill>
                <a:ea typeface="+mn-ea"/>
              </a:rPr>
              <a:t>Trend direction – The level of +DI and –DI or the sign of trend co-efficient </a:t>
            </a:r>
          </a:p>
          <a:p>
            <a:pPr algn="just" fontAlgn="auto">
              <a:buFont typeface="Wingdings 3" charset="2"/>
              <a:buChar char=""/>
              <a:defRPr/>
            </a:pPr>
            <a:r>
              <a:rPr lang="en-US" sz="2000" dirty="0" smtClean="0">
                <a:solidFill>
                  <a:schemeClr val="bg1">
                    <a:lumMod val="75000"/>
                    <a:lumOff val="25000"/>
                  </a:schemeClr>
                </a:solidFill>
                <a:ea typeface="+mn-ea"/>
              </a:rPr>
              <a:t>Trend strength – ATR is the best method; but standard deviation or beta can also be used to depict the volatility </a:t>
            </a: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14421848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155700" y="973138"/>
            <a:ext cx="8828088" cy="708025"/>
          </a:xfrm>
        </p:spPr>
        <p:txBody>
          <a:bodyPr/>
          <a:lstStyle/>
          <a:p>
            <a:pPr algn="ctr"/>
            <a:r>
              <a:rPr lang="en-US" dirty="0" smtClean="0"/>
              <a:t>Market indicators </a:t>
            </a:r>
          </a:p>
        </p:txBody>
      </p:sp>
      <p:pic>
        <p:nvPicPr>
          <p:cNvPr id="4" name="Content Placeholder 3" descr="trin-1-calc.png"/>
          <p:cNvPicPr>
            <a:picLocks noGrp="1" noChangeAspect="1"/>
          </p:cNvPicPr>
          <p:nvPr>
            <p:ph idx="1"/>
          </p:nvPr>
        </p:nvPicPr>
        <p:blipFill>
          <a:blip r:embed="rId2"/>
          <a:stretch>
            <a:fillRect/>
          </a:stretch>
        </p:blipFill>
        <p:spPr>
          <a:xfrm>
            <a:off x="2743200" y="2653078"/>
            <a:ext cx="6335486" cy="3734659"/>
          </a:xfrm>
        </p:spPr>
      </p:pic>
    </p:spTree>
    <p:extLst>
      <p:ext uri="{BB962C8B-B14F-4D97-AF65-F5344CB8AC3E}">
        <p14:creationId xmlns:p14="http://schemas.microsoft.com/office/powerpoint/2010/main" val="121617163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Sentiment Indicators</a:t>
            </a:r>
            <a:endParaRPr lang="en-US" dirty="0"/>
          </a:p>
        </p:txBody>
      </p:sp>
      <p:sp>
        <p:nvSpPr>
          <p:cNvPr id="3" name="Content Placeholder 2"/>
          <p:cNvSpPr>
            <a:spLocks noGrp="1"/>
          </p:cNvSpPr>
          <p:nvPr>
            <p:ph idx="1"/>
          </p:nvPr>
        </p:nvSpPr>
        <p:spPr>
          <a:xfrm>
            <a:off x="300446" y="2403565"/>
            <a:ext cx="11560628" cy="4140925"/>
          </a:xfrm>
        </p:spPr>
        <p:txBody>
          <a:bodyPr/>
          <a:lstStyle/>
          <a:p>
            <a:pPr algn="just"/>
            <a:r>
              <a:rPr lang="en-US" b="1" dirty="0" smtClean="0">
                <a:latin typeface="Times New Roman" pitchFamily="18" charset="0"/>
                <a:cs typeface="Times New Roman" pitchFamily="18" charset="0"/>
              </a:rPr>
              <a:t>Opinion Polls: </a:t>
            </a:r>
            <a:r>
              <a:rPr lang="en-US" dirty="0" smtClean="0">
                <a:latin typeface="Times New Roman" pitchFamily="18" charset="0"/>
                <a:cs typeface="Times New Roman" pitchFamily="18" charset="0"/>
              </a:rPr>
              <a:t>Positive sentiment of profession analyst is expected to indicate bullish market in days to come, and vice versa.</a:t>
            </a:r>
          </a:p>
          <a:p>
            <a:pPr algn="just"/>
            <a:r>
              <a:rPr lang="en-US" b="1" dirty="0" smtClean="0">
                <a:latin typeface="Times New Roman" pitchFamily="18" charset="0"/>
                <a:cs typeface="Times New Roman" pitchFamily="18" charset="0"/>
              </a:rPr>
              <a:t>Pull/Call Ratio</a:t>
            </a:r>
            <a:r>
              <a:rPr lang="en-US" dirty="0" smtClean="0">
                <a:latin typeface="Times New Roman" pitchFamily="18" charset="0"/>
                <a:cs typeface="Times New Roman" pitchFamily="18" charset="0"/>
              </a:rPr>
              <a:t>: High put call ratio  reflects bearish market ahead</a:t>
            </a:r>
          </a:p>
          <a:p>
            <a:pPr algn="just"/>
            <a:r>
              <a:rPr lang="en-US" b="1" dirty="0" smtClean="0">
                <a:latin typeface="Times New Roman" pitchFamily="18" charset="0"/>
                <a:cs typeface="Times New Roman" pitchFamily="18" charset="0"/>
              </a:rPr>
              <a:t>Margin Debt Ratio: </a:t>
            </a:r>
            <a:r>
              <a:rPr lang="en-US" dirty="0" smtClean="0">
                <a:latin typeface="Times New Roman" pitchFamily="18" charset="0"/>
                <a:cs typeface="Times New Roman" pitchFamily="18" charset="0"/>
              </a:rPr>
              <a:t>Higher margin ratio means higher buying activity , hence positive market sentiment ahead.</a:t>
            </a:r>
          </a:p>
          <a:p>
            <a:pPr algn="just"/>
            <a:r>
              <a:rPr lang="en-US" b="1" dirty="0" smtClean="0">
                <a:latin typeface="Times New Roman" pitchFamily="18" charset="0"/>
                <a:cs typeface="Times New Roman" pitchFamily="18" charset="0"/>
              </a:rPr>
              <a:t>Short Interest Ratio: </a:t>
            </a:r>
            <a:r>
              <a:rPr lang="en-US" dirty="0" smtClean="0">
                <a:latin typeface="Times New Roman" pitchFamily="18" charset="0"/>
                <a:cs typeface="Times New Roman" pitchFamily="18" charset="0"/>
              </a:rPr>
              <a:t>It is effective short position of a share relative to daily trading volume . Higher ratio means investors are bearish on the prospect of that security. </a:t>
            </a:r>
          </a:p>
          <a:p>
            <a:pPr algn="just"/>
            <a:r>
              <a:rPr lang="en-US" b="1" dirty="0" smtClean="0">
                <a:latin typeface="Times New Roman" pitchFamily="18" charset="0"/>
                <a:cs typeface="Times New Roman" pitchFamily="18" charset="0"/>
              </a:rPr>
              <a:t>Mutual Fund Cash Position</a:t>
            </a:r>
            <a:r>
              <a:rPr lang="en-US" dirty="0" smtClean="0">
                <a:latin typeface="Times New Roman" pitchFamily="18" charset="0"/>
                <a:cs typeface="Times New Roman" pitchFamily="18" charset="0"/>
              </a:rPr>
              <a:t>: High cash position means higher buying power , or may be fund managers are bearish on market outlook.</a:t>
            </a:r>
          </a:p>
          <a:p>
            <a:pPr algn="just"/>
            <a:r>
              <a:rPr lang="en-US" b="1" dirty="0" smtClean="0">
                <a:latin typeface="Times New Roman" pitchFamily="18" charset="0"/>
                <a:cs typeface="Times New Roman" pitchFamily="18" charset="0"/>
              </a:rPr>
              <a:t>New Equity Issuance</a:t>
            </a:r>
            <a:r>
              <a:rPr lang="en-US" dirty="0" smtClean="0">
                <a:latin typeface="Times New Roman" pitchFamily="18" charset="0"/>
                <a:cs typeface="Times New Roman" pitchFamily="18" charset="0"/>
              </a:rPr>
              <a:t>: More new equity issue indicates market is almost near the top .</a:t>
            </a:r>
          </a:p>
          <a:p>
            <a:pPr algn="just"/>
            <a:r>
              <a:rPr lang="en-US" b="1" dirty="0" smtClean="0">
                <a:latin typeface="Times New Roman" pitchFamily="18" charset="0"/>
                <a:cs typeface="Times New Roman" pitchFamily="18" charset="0"/>
              </a:rPr>
              <a:t>Secondary Offering  ( sale by sponsor directors / offloading of strategic investors in the secondary market) : </a:t>
            </a:r>
            <a:r>
              <a:rPr lang="en-US" dirty="0" smtClean="0">
                <a:latin typeface="Times New Roman" pitchFamily="18" charset="0"/>
                <a:cs typeface="Times New Roman" pitchFamily="18" charset="0"/>
              </a:rPr>
              <a:t>Like IPO, effective supply of security may increase , hence may have negative effect on price.</a:t>
            </a:r>
          </a:p>
          <a:p>
            <a:pPr algn="just"/>
            <a:endParaRPr lang="en-US" dirty="0" smtClean="0"/>
          </a:p>
          <a:p>
            <a:endParaRPr lang="en-US" dirty="0"/>
          </a:p>
        </p:txBody>
      </p:sp>
    </p:spTree>
    <p:extLst>
      <p:ext uri="{BB962C8B-B14F-4D97-AF65-F5344CB8AC3E}">
        <p14:creationId xmlns:p14="http://schemas.microsoft.com/office/powerpoint/2010/main" val="18294648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155700" y="973138"/>
            <a:ext cx="8828088" cy="708025"/>
          </a:xfrm>
        </p:spPr>
        <p:txBody>
          <a:bodyPr/>
          <a:lstStyle/>
          <a:p>
            <a:pPr algn="ctr"/>
            <a:r>
              <a:rPr lang="en-US" dirty="0"/>
              <a:t>Technical screens </a:t>
            </a:r>
            <a:endParaRPr lang="en-US" dirty="0" smtClean="0"/>
          </a:p>
        </p:txBody>
      </p:sp>
      <p:sp>
        <p:nvSpPr>
          <p:cNvPr id="35842" name="Content Placeholder 2"/>
          <p:cNvSpPr>
            <a:spLocks noGrp="1"/>
          </p:cNvSpPr>
          <p:nvPr>
            <p:ph idx="1"/>
          </p:nvPr>
        </p:nvSpPr>
        <p:spPr>
          <a:xfrm>
            <a:off x="1155700" y="2603500"/>
            <a:ext cx="8828088" cy="3416300"/>
          </a:xfrm>
        </p:spPr>
        <p:txBody>
          <a:bodyPr/>
          <a:lstStyle/>
          <a:p>
            <a:pPr lvl="1">
              <a:lnSpc>
                <a:spcPct val="90000"/>
              </a:lnSpc>
              <a:buClr>
                <a:srgbClr val="00B0F0"/>
              </a:buClr>
            </a:pPr>
            <a:r>
              <a:rPr lang="en-US" sz="1800" dirty="0"/>
              <a:t>Small stock screens</a:t>
            </a:r>
          </a:p>
          <a:p>
            <a:pPr lvl="1">
              <a:lnSpc>
                <a:spcPct val="90000"/>
              </a:lnSpc>
              <a:buClr>
                <a:srgbClr val="00B0F0"/>
              </a:buClr>
            </a:pPr>
            <a:r>
              <a:rPr lang="en-US" sz="1800" dirty="0"/>
              <a:t>Neglected stocks screens</a:t>
            </a:r>
          </a:p>
          <a:p>
            <a:pPr lvl="1">
              <a:lnSpc>
                <a:spcPct val="90000"/>
              </a:lnSpc>
              <a:buClr>
                <a:srgbClr val="00B0F0"/>
              </a:buClr>
            </a:pPr>
            <a:r>
              <a:rPr lang="en-US" sz="1800" dirty="0"/>
              <a:t>Seasonal screens</a:t>
            </a:r>
          </a:p>
          <a:p>
            <a:pPr lvl="1">
              <a:lnSpc>
                <a:spcPct val="90000"/>
              </a:lnSpc>
              <a:buClr>
                <a:srgbClr val="00B0F0"/>
              </a:buClr>
            </a:pPr>
            <a:r>
              <a:rPr lang="en-US" sz="1800" dirty="0"/>
              <a:t>Momentum screens</a:t>
            </a:r>
          </a:p>
          <a:p>
            <a:pPr lvl="1">
              <a:lnSpc>
                <a:spcPct val="90000"/>
              </a:lnSpc>
              <a:buClr>
                <a:srgbClr val="00B0F0"/>
              </a:buClr>
            </a:pPr>
            <a:r>
              <a:rPr lang="en-US" sz="1800" dirty="0"/>
              <a:t>Contrarian screens </a:t>
            </a:r>
          </a:p>
          <a:p>
            <a:pPr lvl="1">
              <a:lnSpc>
                <a:spcPct val="90000"/>
              </a:lnSpc>
              <a:buClr>
                <a:srgbClr val="00B0F0"/>
              </a:buClr>
            </a:pPr>
            <a:r>
              <a:rPr lang="en-US" sz="1800" dirty="0"/>
              <a:t>Insider trading screens</a:t>
            </a:r>
          </a:p>
          <a:p>
            <a:pPr marL="0" indent="0">
              <a:buNone/>
            </a:pPr>
            <a:endParaRPr lang="en-US" sz="2000" dirty="0" smtClean="0"/>
          </a:p>
        </p:txBody>
      </p:sp>
    </p:spTree>
    <p:extLst>
      <p:ext uri="{BB962C8B-B14F-4D97-AF65-F5344CB8AC3E}">
        <p14:creationId xmlns:p14="http://schemas.microsoft.com/office/powerpoint/2010/main" val="142345609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000125" y="973138"/>
            <a:ext cx="8828088" cy="708025"/>
          </a:xfrm>
        </p:spPr>
        <p:txBody>
          <a:bodyPr/>
          <a:lstStyle/>
          <a:p>
            <a:pPr algn="ctr"/>
            <a:r>
              <a:rPr lang="en-US" dirty="0" smtClean="0"/>
              <a:t>Technical analysis – caveats </a:t>
            </a:r>
          </a:p>
        </p:txBody>
      </p:sp>
      <p:sp>
        <p:nvSpPr>
          <p:cNvPr id="3" name="Content Placeholder 2"/>
          <p:cNvSpPr>
            <a:spLocks noGrp="1"/>
          </p:cNvSpPr>
          <p:nvPr>
            <p:ph idx="1"/>
          </p:nvPr>
        </p:nvSpPr>
        <p:spPr>
          <a:xfrm>
            <a:off x="1155700" y="2603500"/>
            <a:ext cx="8828088" cy="3416300"/>
          </a:xfrm>
        </p:spPr>
        <p:txBody>
          <a:bodyPr rtlCol="0">
            <a:noAutofit/>
          </a:bodyPr>
          <a:lstStyle/>
          <a:p>
            <a:pPr fontAlgn="auto">
              <a:buFont typeface="Wingdings 3" charset="2"/>
              <a:buChar char=""/>
              <a:defRPr/>
            </a:pPr>
            <a:r>
              <a:rPr lang="en-US" sz="2000" dirty="0">
                <a:solidFill>
                  <a:schemeClr val="bg1">
                    <a:lumMod val="75000"/>
                    <a:lumOff val="25000"/>
                  </a:schemeClr>
                </a:solidFill>
                <a:ea typeface="+mn-ea"/>
              </a:rPr>
              <a:t>We need to follow the </a:t>
            </a:r>
            <a:r>
              <a:rPr lang="en-US" sz="2000" dirty="0" smtClean="0">
                <a:solidFill>
                  <a:schemeClr val="bg1">
                    <a:lumMod val="75000"/>
                    <a:lumOff val="25000"/>
                  </a:schemeClr>
                </a:solidFill>
                <a:ea typeface="+mn-ea"/>
              </a:rPr>
              <a:t>volume as </a:t>
            </a:r>
            <a:r>
              <a:rPr lang="en-US" sz="2000" dirty="0">
                <a:solidFill>
                  <a:schemeClr val="bg1">
                    <a:lumMod val="75000"/>
                    <a:lumOff val="25000"/>
                  </a:schemeClr>
                </a:solidFill>
                <a:ea typeface="+mn-ea"/>
              </a:rPr>
              <a:t>well not just the </a:t>
            </a:r>
            <a:r>
              <a:rPr lang="en-US" sz="2000" dirty="0" smtClean="0">
                <a:solidFill>
                  <a:schemeClr val="bg1">
                    <a:lumMod val="75000"/>
                    <a:lumOff val="25000"/>
                  </a:schemeClr>
                </a:solidFill>
                <a:ea typeface="+mn-ea"/>
              </a:rPr>
              <a:t>price. </a:t>
            </a:r>
            <a:endParaRPr lang="en-US" sz="2000" dirty="0">
              <a:solidFill>
                <a:schemeClr val="bg1">
                  <a:lumMod val="75000"/>
                  <a:lumOff val="25000"/>
                </a:schemeClr>
              </a:solidFill>
              <a:ea typeface="+mn-ea"/>
            </a:endParaRPr>
          </a:p>
          <a:p>
            <a:pPr fontAlgn="auto">
              <a:buFont typeface="Wingdings 3" charset="2"/>
              <a:buChar char=""/>
              <a:defRPr/>
            </a:pPr>
            <a:r>
              <a:rPr lang="en-US" sz="2000" dirty="0">
                <a:solidFill>
                  <a:schemeClr val="bg1">
                    <a:lumMod val="75000"/>
                    <a:lumOff val="25000"/>
                  </a:schemeClr>
                </a:solidFill>
                <a:ea typeface="+mn-ea"/>
              </a:rPr>
              <a:t>History may repeat but we do not know when it will be repeated.</a:t>
            </a:r>
          </a:p>
          <a:p>
            <a:pPr fontAlgn="auto">
              <a:buFont typeface="Wingdings 3" charset="2"/>
              <a:buChar char=""/>
              <a:defRPr/>
            </a:pPr>
            <a:r>
              <a:rPr lang="en-US" sz="2000" dirty="0">
                <a:solidFill>
                  <a:schemeClr val="bg1">
                    <a:lumMod val="75000"/>
                    <a:lumOff val="25000"/>
                  </a:schemeClr>
                </a:solidFill>
                <a:ea typeface="+mn-ea"/>
              </a:rPr>
              <a:t>It is difficult to pick up a pattern since investors are also part of that. </a:t>
            </a:r>
          </a:p>
          <a:p>
            <a:pPr fontAlgn="auto">
              <a:buFont typeface="Wingdings 3" charset="2"/>
              <a:buChar char=""/>
              <a:defRPr/>
            </a:pPr>
            <a:r>
              <a:rPr lang="en-US" sz="2000" dirty="0">
                <a:solidFill>
                  <a:schemeClr val="bg1">
                    <a:lumMod val="75000"/>
                    <a:lumOff val="25000"/>
                  </a:schemeClr>
                </a:solidFill>
                <a:ea typeface="+mn-ea"/>
              </a:rPr>
              <a:t>Any indicator with historical low or high is certainly indicating a reversal in trend.  </a:t>
            </a:r>
          </a:p>
          <a:p>
            <a:pPr fontAlgn="auto">
              <a:buFont typeface="Wingdings 3" charset="2"/>
              <a:buChar char=""/>
              <a:defRPr/>
            </a:pPr>
            <a:r>
              <a:rPr lang="en-US" sz="2000" dirty="0">
                <a:solidFill>
                  <a:schemeClr val="bg1">
                    <a:lumMod val="75000"/>
                    <a:lumOff val="25000"/>
                  </a:schemeClr>
                </a:solidFill>
                <a:ea typeface="+mn-ea"/>
              </a:rPr>
              <a:t>There will be industry or firm wise adjustments while interpreting the indicators. </a:t>
            </a:r>
          </a:p>
          <a:p>
            <a:pPr marL="0" indent="0" fontAlgn="auto">
              <a:buFont typeface="Wingdings 3" charset="2"/>
              <a:buNone/>
              <a:defRPr/>
            </a:pPr>
            <a:endParaRPr lang="en-US" sz="2000" dirty="0">
              <a:solidFill>
                <a:schemeClr val="bg1">
                  <a:lumMod val="75000"/>
                  <a:lumOff val="25000"/>
                </a:schemeClr>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155700" y="973138"/>
            <a:ext cx="8828088" cy="708025"/>
          </a:xfrm>
        </p:spPr>
        <p:txBody>
          <a:bodyPr/>
          <a:lstStyle/>
          <a:p>
            <a:pPr algn="ctr"/>
            <a:r>
              <a:rPr lang="en-US" dirty="0" smtClean="0"/>
              <a:t>A full proof investment strategy </a:t>
            </a:r>
          </a:p>
        </p:txBody>
      </p:sp>
      <p:sp>
        <p:nvSpPr>
          <p:cNvPr id="35842" name="Content Placeholder 2"/>
          <p:cNvSpPr>
            <a:spLocks noGrp="1"/>
          </p:cNvSpPr>
          <p:nvPr>
            <p:ph idx="1"/>
          </p:nvPr>
        </p:nvSpPr>
        <p:spPr>
          <a:xfrm>
            <a:off x="1155700" y="2603500"/>
            <a:ext cx="8828088" cy="3416300"/>
          </a:xfrm>
        </p:spPr>
        <p:txBody>
          <a:bodyPr/>
          <a:lstStyle/>
          <a:p>
            <a:r>
              <a:rPr lang="en-US" sz="2000" smtClean="0"/>
              <a:t>Step 1: Choose the underpriced stock - fundamental analysis. </a:t>
            </a:r>
          </a:p>
          <a:p>
            <a:r>
              <a:rPr lang="en-US" sz="2000" smtClean="0"/>
              <a:t>Step 2: Wait for the best possible price for that stock – technical analysis</a:t>
            </a:r>
          </a:p>
          <a:p>
            <a:r>
              <a:rPr lang="en-US" sz="2000" smtClean="0"/>
              <a:t>Step 3: Before purchase or sale discount the rumors, price sensitive information </a:t>
            </a:r>
          </a:p>
          <a:p>
            <a:endParaRPr lang="en-US" sz="2000" smtClean="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Useful Websites </a:t>
            </a:r>
            <a:endParaRPr lang="en-US" dirty="0"/>
          </a:p>
        </p:txBody>
      </p:sp>
      <p:sp>
        <p:nvSpPr>
          <p:cNvPr id="3" name="Content Placeholder 2"/>
          <p:cNvSpPr>
            <a:spLocks noGrp="1"/>
          </p:cNvSpPr>
          <p:nvPr>
            <p:ph idx="1"/>
          </p:nvPr>
        </p:nvSpPr>
        <p:spPr/>
        <p:txBody>
          <a:bodyPr/>
          <a:lstStyle/>
          <a:p>
            <a:r>
              <a:rPr lang="en-US" u="sng" dirty="0" smtClean="0">
                <a:solidFill>
                  <a:schemeClr val="bg2">
                    <a:lumMod val="40000"/>
                    <a:lumOff val="60000"/>
                  </a:schemeClr>
                </a:solidFill>
                <a:hlinkClick r:id="rId2"/>
              </a:rPr>
              <a:t>www.stockbangladesh.c</a:t>
            </a:r>
            <a:r>
              <a:rPr lang="en-US" u="sng" dirty="0" smtClean="0">
                <a:solidFill>
                  <a:schemeClr val="bg2">
                    <a:lumMod val="40000"/>
                    <a:lumOff val="60000"/>
                  </a:schemeClr>
                </a:solidFill>
              </a:rPr>
              <a:t>om</a:t>
            </a:r>
          </a:p>
          <a:p>
            <a:r>
              <a:rPr lang="en-US" dirty="0" smtClean="0">
                <a:hlinkClick r:id="rId3"/>
              </a:rPr>
              <a:t>http://stockcharts.com/school/doku.php?id=chart_school</a:t>
            </a: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42263" y="799060"/>
            <a:ext cx="11244823" cy="1098706"/>
          </a:xfrm>
        </p:spPr>
        <p:txBody>
          <a:bodyPr/>
          <a:lstStyle/>
          <a:p>
            <a:pPr algn="ctr"/>
            <a:r>
              <a:rPr lang="en-US" dirty="0" smtClean="0"/>
              <a:t>Step four  - Revisiting the learning about indicators </a:t>
            </a:r>
          </a:p>
        </p:txBody>
      </p:sp>
      <p:sp>
        <p:nvSpPr>
          <p:cNvPr id="3" name="Content Placeholder 2"/>
          <p:cNvSpPr>
            <a:spLocks noGrp="1"/>
          </p:cNvSpPr>
          <p:nvPr>
            <p:ph idx="1"/>
          </p:nvPr>
        </p:nvSpPr>
        <p:spPr>
          <a:xfrm>
            <a:off x="640080" y="2325834"/>
            <a:ext cx="10972800" cy="3693966"/>
          </a:xfrm>
        </p:spPr>
        <p:txBody>
          <a:bodyPr rtlCol="0">
            <a:normAutofit/>
          </a:bodyPr>
          <a:lstStyle/>
          <a:p>
            <a:pPr algn="just" fontAlgn="auto">
              <a:buFont typeface="Wingdings 3" charset="2"/>
              <a:buChar char=""/>
              <a:defRPr/>
            </a:pPr>
            <a:r>
              <a:rPr lang="en-US" sz="2000" dirty="0" smtClean="0"/>
              <a:t>Based on the order of differencing applied to the price series make a choice among SMA, EMA, DEMA and TEMA</a:t>
            </a:r>
          </a:p>
          <a:p>
            <a:pPr algn="just" fontAlgn="auto">
              <a:buFont typeface="Wingdings 3" charset="2"/>
              <a:buChar char=""/>
              <a:defRPr/>
            </a:pPr>
            <a:r>
              <a:rPr lang="en-US" sz="2000" dirty="0" smtClean="0"/>
              <a:t>Based on the noisy part – consider the relevance of </a:t>
            </a:r>
            <a:r>
              <a:rPr lang="en-US" sz="2000" dirty="0" err="1" smtClean="0"/>
              <a:t>DisMA</a:t>
            </a:r>
            <a:endParaRPr lang="en-US" sz="2000" dirty="0" smtClean="0"/>
          </a:p>
          <a:p>
            <a:pPr algn="just" fontAlgn="auto">
              <a:buFont typeface="Wingdings 3" charset="2"/>
              <a:buChar char=""/>
              <a:defRPr/>
            </a:pPr>
            <a:r>
              <a:rPr lang="en-US" sz="2000" dirty="0" smtClean="0">
                <a:solidFill>
                  <a:schemeClr val="bg1">
                    <a:lumMod val="75000"/>
                    <a:lumOff val="25000"/>
                  </a:schemeClr>
                </a:solidFill>
                <a:ea typeface="+mn-ea"/>
              </a:rPr>
              <a:t>Look out for volatilities and get your own range while using RSI, MFI, William R or stochastic oscillators</a:t>
            </a:r>
          </a:p>
          <a:p>
            <a:pPr algn="just" fontAlgn="auto">
              <a:buFont typeface="Wingdings 3" charset="2"/>
              <a:buChar char=""/>
              <a:defRPr/>
            </a:pPr>
            <a:r>
              <a:rPr lang="en-US" sz="2000" dirty="0" smtClean="0">
                <a:solidFill>
                  <a:schemeClr val="bg1">
                    <a:lumMod val="75000"/>
                    <a:lumOff val="25000"/>
                  </a:schemeClr>
                </a:solidFill>
                <a:ea typeface="+mn-ea"/>
              </a:rPr>
              <a:t>Use two or three signaling bands while using Bollinger Band, </a:t>
            </a:r>
            <a:r>
              <a:rPr lang="en-US" sz="2000" dirty="0" err="1" smtClean="0">
                <a:solidFill>
                  <a:schemeClr val="bg1">
                    <a:lumMod val="75000"/>
                    <a:lumOff val="25000"/>
                  </a:schemeClr>
                </a:solidFill>
                <a:ea typeface="+mn-ea"/>
              </a:rPr>
              <a:t>Ketlner</a:t>
            </a:r>
            <a:r>
              <a:rPr lang="en-US" sz="2000" dirty="0" smtClean="0">
                <a:solidFill>
                  <a:schemeClr val="bg1">
                    <a:lumMod val="75000"/>
                    <a:lumOff val="25000"/>
                  </a:schemeClr>
                </a:solidFill>
                <a:ea typeface="+mn-ea"/>
              </a:rPr>
              <a:t> Band or Envelop band </a:t>
            </a:r>
          </a:p>
          <a:p>
            <a:pPr algn="just" fontAlgn="auto">
              <a:buFont typeface="Wingdings 3" charset="2"/>
              <a:buChar char=""/>
              <a:defRPr/>
            </a:pPr>
            <a:r>
              <a:rPr lang="en-US" sz="2000" dirty="0" smtClean="0">
                <a:solidFill>
                  <a:schemeClr val="bg1">
                    <a:lumMod val="75000"/>
                    <a:lumOff val="25000"/>
                  </a:schemeClr>
                </a:solidFill>
                <a:ea typeface="+mn-ea"/>
              </a:rPr>
              <a:t>Do not forget the implications for sentiment indicators </a:t>
            </a:r>
          </a:p>
          <a:p>
            <a:pPr algn="just" fontAlgn="auto">
              <a:buFont typeface="Wingdings 3" charset="2"/>
              <a:buChar char=""/>
              <a:defRPr/>
            </a:pPr>
            <a:r>
              <a:rPr lang="en-US" sz="2000" dirty="0" smtClean="0">
                <a:solidFill>
                  <a:schemeClr val="bg1">
                    <a:lumMod val="75000"/>
                    <a:lumOff val="25000"/>
                  </a:schemeClr>
                </a:solidFill>
                <a:ea typeface="+mn-ea"/>
              </a:rPr>
              <a:t>Change in polarity ????</a:t>
            </a:r>
          </a:p>
          <a:p>
            <a:pPr algn="just" fontAlgn="auto">
              <a:buFont typeface="Wingdings 3" charset="2"/>
              <a:buChar char=""/>
              <a:defRPr/>
            </a:pPr>
            <a:endParaRPr lang="en-US" sz="2000" dirty="0" smtClean="0">
              <a:solidFill>
                <a:schemeClr val="bg1">
                  <a:lumMod val="75000"/>
                  <a:lumOff val="25000"/>
                </a:schemeClr>
              </a:solidFill>
              <a:ea typeface="+mn-ea"/>
            </a:endParaRPr>
          </a:p>
          <a:p>
            <a:pPr algn="just" fontAlgn="auto">
              <a:buFont typeface="Wingdings 3" charset="2"/>
              <a:buChar char=""/>
              <a:defRPr/>
            </a:pPr>
            <a:endParaRPr lang="en-US" sz="2000" dirty="0">
              <a:solidFill>
                <a:schemeClr val="bg1">
                  <a:lumMod val="75000"/>
                  <a:lumOff val="25000"/>
                </a:schemeClr>
              </a:solidFill>
              <a:ea typeface="+mn-ea"/>
            </a:endParaRPr>
          </a:p>
        </p:txBody>
      </p:sp>
    </p:spTree>
    <p:extLst>
      <p:ext uri="{BB962C8B-B14F-4D97-AF65-F5344CB8AC3E}">
        <p14:creationId xmlns:p14="http://schemas.microsoft.com/office/powerpoint/2010/main" val="20511233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Auditorium-Palette2-Staging5">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Auditorium-Palette2-Staging5">
      <a:majorFont>
        <a:latin typeface="Century Gothic"/>
        <a:ea typeface=""/>
        <a:cs typeface=""/>
      </a:majorFont>
      <a:minorFont>
        <a:latin typeface="Century Gothic"/>
        <a:ea typeface=""/>
        <a:cs typeface=""/>
      </a:minorFont>
    </a:fontScheme>
    <a:fmtScheme name="ion-Auditorium-Palette2-Staging5">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Investment</Template>
  <TotalTime>1411</TotalTime>
  <Words>5280</Words>
  <Application>Microsoft Macintosh PowerPoint</Application>
  <PresentationFormat>Custom</PresentationFormat>
  <Paragraphs>321</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Ion Boardroom</vt:lpstr>
      <vt:lpstr>Investment basics </vt:lpstr>
      <vt:lpstr>Investment basics – continued </vt:lpstr>
      <vt:lpstr>Investment basics – continued</vt:lpstr>
      <vt:lpstr>Technical analysis – premises </vt:lpstr>
      <vt:lpstr>A general framework for technical analysis </vt:lpstr>
      <vt:lpstr>Step one – Data adjustment </vt:lpstr>
      <vt:lpstr>Step two  – Testing randomness</vt:lpstr>
      <vt:lpstr>Step three  – Testing trend existence, direction and strength </vt:lpstr>
      <vt:lpstr>Step four  - Revisiting the learning about indicators </vt:lpstr>
      <vt:lpstr>Step five – Volume based indicators </vt:lpstr>
      <vt:lpstr>Technical analysis – theory </vt:lpstr>
      <vt:lpstr>Dow theory</vt:lpstr>
      <vt:lpstr>Elliott wave theory</vt:lpstr>
      <vt:lpstr>Technical analysis – chart </vt:lpstr>
      <vt:lpstr>Candlestick chart basic </vt:lpstr>
      <vt:lpstr>Candlestick chart basic </vt:lpstr>
      <vt:lpstr>Candlestick chart basic </vt:lpstr>
      <vt:lpstr>Candlestick chart basic </vt:lpstr>
      <vt:lpstr>Marubozu brothers</vt:lpstr>
      <vt:lpstr>Marubozu brothers</vt:lpstr>
      <vt:lpstr>Long Versus Short Shadows </vt:lpstr>
      <vt:lpstr>Long Versus Short Shadows</vt:lpstr>
      <vt:lpstr>Spinning tops</vt:lpstr>
      <vt:lpstr>Spinning tops</vt:lpstr>
      <vt:lpstr>Doji</vt:lpstr>
      <vt:lpstr>Doji</vt:lpstr>
      <vt:lpstr>Dragon Fly Doji </vt:lpstr>
      <vt:lpstr>Gravestone Doji</vt:lpstr>
      <vt:lpstr>Dragon Fly &amp; Gravestone DojI </vt:lpstr>
      <vt:lpstr>Technical analysis – support and resistance </vt:lpstr>
      <vt:lpstr>Technical analysis – understanding trend</vt:lpstr>
      <vt:lpstr>Technical analysis – reversal pattern</vt:lpstr>
      <vt:lpstr>General framework for reversal pattern </vt:lpstr>
      <vt:lpstr>Head and shoulders pattern</vt:lpstr>
      <vt:lpstr>Head and shoulders pattern</vt:lpstr>
      <vt:lpstr>Inverse Head and shoulders pattern</vt:lpstr>
      <vt:lpstr>Inverse Head and shoulders pattern</vt:lpstr>
      <vt:lpstr>Double top pattern </vt:lpstr>
      <vt:lpstr>Double top pattern </vt:lpstr>
      <vt:lpstr>Double bottom pattern </vt:lpstr>
      <vt:lpstr>Double bottom pattern </vt:lpstr>
      <vt:lpstr>Triple top pattern  </vt:lpstr>
      <vt:lpstr>Triple top pattern </vt:lpstr>
      <vt:lpstr>Triple bottom pattern </vt:lpstr>
      <vt:lpstr>Triple bottom pattern  </vt:lpstr>
      <vt:lpstr>Technical analysis – continuation pattern </vt:lpstr>
      <vt:lpstr>Continuation pattern</vt:lpstr>
      <vt:lpstr>General framework for continuation pattern </vt:lpstr>
      <vt:lpstr>Ascending triangle</vt:lpstr>
      <vt:lpstr>Descending triangle </vt:lpstr>
      <vt:lpstr>Symmetrical triangle</vt:lpstr>
      <vt:lpstr>Continuation pattern</vt:lpstr>
      <vt:lpstr>Bullish rectangular pattern </vt:lpstr>
      <vt:lpstr>Bearish rectangular pattern </vt:lpstr>
      <vt:lpstr>Technical analysis – investment strategy </vt:lpstr>
      <vt:lpstr>Technical analysis – investment strategy </vt:lpstr>
      <vt:lpstr>PowerPoint Presentation</vt:lpstr>
      <vt:lpstr>PowerPoint Presentation</vt:lpstr>
      <vt:lpstr>PowerPoint Presentation</vt:lpstr>
      <vt:lpstr>PowerPoint Presentation</vt:lpstr>
      <vt:lpstr>Technical analysis – investment strategy </vt:lpstr>
      <vt:lpstr>PowerPoint Presentation</vt:lpstr>
      <vt:lpstr>PowerPoint Presentation</vt:lpstr>
      <vt:lpstr>Technical analysis – investment strategy continued </vt:lpstr>
      <vt:lpstr>PowerPoint Presentation</vt:lpstr>
      <vt:lpstr>PowerPoint Presentation</vt:lpstr>
      <vt:lpstr>Technical analysis – investment strategy continued </vt:lpstr>
      <vt:lpstr>PowerPoint Presentation</vt:lpstr>
      <vt:lpstr>PowerPoint Presentation</vt:lpstr>
      <vt:lpstr>Technical analysis – investment strategy </vt:lpstr>
      <vt:lpstr>PowerPoint Presentation</vt:lpstr>
      <vt:lpstr>PowerPoint Presentation</vt:lpstr>
      <vt:lpstr>Keltner channel and envelops </vt:lpstr>
      <vt:lpstr>ADX – presence of trend </vt:lpstr>
      <vt:lpstr>DI – Direction of trend </vt:lpstr>
      <vt:lpstr>ATR  – Strength of movement </vt:lpstr>
      <vt:lpstr>Market indicators </vt:lpstr>
      <vt:lpstr>Market indicators </vt:lpstr>
      <vt:lpstr>Market indicators </vt:lpstr>
      <vt:lpstr>Market indicators </vt:lpstr>
      <vt:lpstr>Sentiment Indicators</vt:lpstr>
      <vt:lpstr>Technical screens </vt:lpstr>
      <vt:lpstr>Technical analysis – caveats </vt:lpstr>
      <vt:lpstr>A full proof investment strategy </vt:lpstr>
      <vt:lpstr>Useful Websites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Analysis</dc:title>
  <dc:creator>Imon</dc:creator>
  <cp:lastModifiedBy>Department of Finance</cp:lastModifiedBy>
  <cp:revision>141</cp:revision>
  <dcterms:created xsi:type="dcterms:W3CDTF">2013-05-16T17:42:53Z</dcterms:created>
  <dcterms:modified xsi:type="dcterms:W3CDTF">2016-02-03T09:15:23Z</dcterms:modified>
</cp:coreProperties>
</file>