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1"/>
  </p:sldMasterIdLst>
  <p:notesMasterIdLst>
    <p:notesMasterId r:id="rId10"/>
  </p:notesMasterIdLst>
  <p:sldIdLst>
    <p:sldId id="258" r:id="rId2"/>
    <p:sldId id="259" r:id="rId3"/>
    <p:sldId id="260" r:id="rId4"/>
    <p:sldId id="261" r:id="rId5"/>
    <p:sldId id="262" r:id="rId6"/>
    <p:sldId id="263" r:id="rId7"/>
    <p:sldId id="264" r:id="rId8"/>
    <p:sldId id="265" r:id="rId9"/>
  </p:sldIdLst>
  <p:sldSz cx="9144000" cy="6858000" type="letter"/>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i="1" kern="1200">
        <a:solidFill>
          <a:schemeClr val="tx1"/>
        </a:solidFill>
        <a:latin typeface="Helvetica" charset="0"/>
        <a:ea typeface="ＭＳ Ｐゴシック" charset="0"/>
        <a:cs typeface="ＭＳ Ｐゴシック" charset="0"/>
      </a:defRPr>
    </a:lvl1pPr>
    <a:lvl2pPr marL="457200" algn="l" rtl="0" eaLnBrk="0" fontAlgn="base" hangingPunct="0">
      <a:spcBef>
        <a:spcPct val="0"/>
      </a:spcBef>
      <a:spcAft>
        <a:spcPct val="0"/>
      </a:spcAft>
      <a:defRPr sz="2400" i="1" kern="1200">
        <a:solidFill>
          <a:schemeClr val="tx1"/>
        </a:solidFill>
        <a:latin typeface="Helvetica" charset="0"/>
        <a:ea typeface="ＭＳ Ｐゴシック" charset="0"/>
        <a:cs typeface="ＭＳ Ｐゴシック" charset="0"/>
      </a:defRPr>
    </a:lvl2pPr>
    <a:lvl3pPr marL="914400" algn="l" rtl="0" eaLnBrk="0" fontAlgn="base" hangingPunct="0">
      <a:spcBef>
        <a:spcPct val="0"/>
      </a:spcBef>
      <a:spcAft>
        <a:spcPct val="0"/>
      </a:spcAft>
      <a:defRPr sz="2400" i="1" kern="1200">
        <a:solidFill>
          <a:schemeClr val="tx1"/>
        </a:solidFill>
        <a:latin typeface="Helvetica" charset="0"/>
        <a:ea typeface="ＭＳ Ｐゴシック" charset="0"/>
        <a:cs typeface="ＭＳ Ｐゴシック" charset="0"/>
      </a:defRPr>
    </a:lvl3pPr>
    <a:lvl4pPr marL="1371600" algn="l" rtl="0" eaLnBrk="0" fontAlgn="base" hangingPunct="0">
      <a:spcBef>
        <a:spcPct val="0"/>
      </a:spcBef>
      <a:spcAft>
        <a:spcPct val="0"/>
      </a:spcAft>
      <a:defRPr sz="2400" i="1" kern="1200">
        <a:solidFill>
          <a:schemeClr val="tx1"/>
        </a:solidFill>
        <a:latin typeface="Helvetica" charset="0"/>
        <a:ea typeface="ＭＳ Ｐゴシック" charset="0"/>
        <a:cs typeface="ＭＳ Ｐゴシック" charset="0"/>
      </a:defRPr>
    </a:lvl4pPr>
    <a:lvl5pPr marL="1828800" algn="l" rtl="0" eaLnBrk="0" fontAlgn="base" hangingPunct="0">
      <a:spcBef>
        <a:spcPct val="0"/>
      </a:spcBef>
      <a:spcAft>
        <a:spcPct val="0"/>
      </a:spcAft>
      <a:defRPr sz="2400" i="1" kern="1200">
        <a:solidFill>
          <a:schemeClr val="tx1"/>
        </a:solidFill>
        <a:latin typeface="Helvetica" charset="0"/>
        <a:ea typeface="ＭＳ Ｐゴシック" charset="0"/>
        <a:cs typeface="ＭＳ Ｐゴシック" charset="0"/>
      </a:defRPr>
    </a:lvl5pPr>
    <a:lvl6pPr marL="2286000" algn="l" defTabSz="457200" rtl="0" eaLnBrk="1" latinLnBrk="0" hangingPunct="1">
      <a:defRPr sz="2400" i="1" kern="1200">
        <a:solidFill>
          <a:schemeClr val="tx1"/>
        </a:solidFill>
        <a:latin typeface="Helvetica" charset="0"/>
        <a:ea typeface="ＭＳ Ｐゴシック" charset="0"/>
        <a:cs typeface="ＭＳ Ｐゴシック" charset="0"/>
      </a:defRPr>
    </a:lvl6pPr>
    <a:lvl7pPr marL="2743200" algn="l" defTabSz="457200" rtl="0" eaLnBrk="1" latinLnBrk="0" hangingPunct="1">
      <a:defRPr sz="2400" i="1" kern="1200">
        <a:solidFill>
          <a:schemeClr val="tx1"/>
        </a:solidFill>
        <a:latin typeface="Helvetica" charset="0"/>
        <a:ea typeface="ＭＳ Ｐゴシック" charset="0"/>
        <a:cs typeface="ＭＳ Ｐゴシック" charset="0"/>
      </a:defRPr>
    </a:lvl7pPr>
    <a:lvl8pPr marL="3200400" algn="l" defTabSz="457200" rtl="0" eaLnBrk="1" latinLnBrk="0" hangingPunct="1">
      <a:defRPr sz="2400" i="1" kern="1200">
        <a:solidFill>
          <a:schemeClr val="tx1"/>
        </a:solidFill>
        <a:latin typeface="Helvetica" charset="0"/>
        <a:ea typeface="ＭＳ Ｐゴシック" charset="0"/>
        <a:cs typeface="ＭＳ Ｐゴシック" charset="0"/>
      </a:defRPr>
    </a:lvl8pPr>
    <a:lvl9pPr marL="3657600" algn="l" defTabSz="457200" rtl="0" eaLnBrk="1" latinLnBrk="0" hangingPunct="1">
      <a:defRPr sz="2400" i="1" kern="1200">
        <a:solidFill>
          <a:schemeClr val="tx1"/>
        </a:solidFill>
        <a:latin typeface="Helvetic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1" d="100"/>
          <a:sy n="101" d="100"/>
        </p:scale>
        <p:origin x="-186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074F8F-9247-B544-B624-0E43647C83F1}" type="datetimeFigureOut">
              <a:rPr lang="en-US" smtClean="0"/>
              <a:t>9/18/15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88C1C9-5E51-D447-934E-2A7785544D86}" type="slidenum">
              <a:rPr lang="en-US" smtClean="0"/>
              <a:t>‹#›</a:t>
            </a:fld>
            <a:endParaRPr lang="en-US"/>
          </a:p>
        </p:txBody>
      </p:sp>
    </p:spTree>
    <p:extLst>
      <p:ext uri="{BB962C8B-B14F-4D97-AF65-F5344CB8AC3E}">
        <p14:creationId xmlns:p14="http://schemas.microsoft.com/office/powerpoint/2010/main" val="11603048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Rot="1" noChangeAspect="1" noChangeArrowheads="1"/>
          </p:cNvSpPr>
          <p:nvPr>
            <p:ph type="sldImg"/>
          </p:nvPr>
        </p:nvSpPr>
        <p:spPr>
          <a:xfrm>
            <a:off x="1150938" y="692150"/>
            <a:ext cx="4556125" cy="3416300"/>
          </a:xfrm>
          <a:solidFill>
            <a:srgbClr val="FFFFFF"/>
          </a:solidFill>
          <a:ln/>
        </p:spPr>
      </p:sp>
      <p:sp>
        <p:nvSpPr>
          <p:cNvPr id="162818" name="Rectangle 3"/>
          <p:cNvSpPr>
            <a:spLocks noGrp="1" noChangeArrowheads="1"/>
          </p:cNvSpPr>
          <p:nvPr>
            <p:ph type="body" idx="1"/>
          </p:nvPr>
        </p:nvSpPr>
        <p:spPr>
          <a:solidFill>
            <a:srgbClr val="FFFFFF"/>
          </a:solidFill>
          <a:ln>
            <a:solidFill>
              <a:srgbClr val="000000"/>
            </a:solidFill>
          </a:ln>
        </p:spPr>
        <p:txBody>
          <a:bodyPr/>
          <a:lstStyle/>
          <a:p>
            <a:r>
              <a:rPr lang="en-US">
                <a:latin typeface="Times" charset="0"/>
                <a:ea typeface="ＭＳ Ｐゴシック" charset="0"/>
                <a:cs typeface="ＭＳ Ｐゴシック" charset="0"/>
              </a:rPr>
              <a:t>To put closure on valuation, we assume that we stop forecasting cashflows at some point in time and estimate a terminal value.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Rectangle 2"/>
          <p:cNvSpPr>
            <a:spLocks noGrp="1" noRot="1" noChangeAspect="1" noChangeArrowheads="1"/>
          </p:cNvSpPr>
          <p:nvPr>
            <p:ph type="sldImg"/>
          </p:nvPr>
        </p:nvSpPr>
        <p:spPr>
          <a:xfrm>
            <a:off x="1150938" y="692150"/>
            <a:ext cx="4556125" cy="3416300"/>
          </a:xfrm>
          <a:solidFill>
            <a:srgbClr val="FFFFFF"/>
          </a:solidFill>
          <a:ln/>
        </p:spPr>
      </p:sp>
      <p:sp>
        <p:nvSpPr>
          <p:cNvPr id="164866" name="Rectangle 3"/>
          <p:cNvSpPr>
            <a:spLocks noGrp="1" noChangeArrowheads="1"/>
          </p:cNvSpPr>
          <p:nvPr>
            <p:ph type="body" idx="1"/>
          </p:nvPr>
        </p:nvSpPr>
        <p:spPr>
          <a:solidFill>
            <a:srgbClr val="FFFFFF"/>
          </a:solidFill>
          <a:ln>
            <a:solidFill>
              <a:srgbClr val="000000"/>
            </a:solidFill>
          </a:ln>
        </p:spPr>
        <p:txBody>
          <a:bodyPr/>
          <a:lstStyle/>
          <a:p>
            <a:r>
              <a:rPr lang="en-US">
                <a:latin typeface="Times" charset="0"/>
                <a:ea typeface="ＭＳ Ｐゴシック" charset="0"/>
                <a:cs typeface="ＭＳ Ｐゴシック" charset="0"/>
              </a:rPr>
              <a:t>Firms have infinite lives. Since we cannot estimate cash flows forever, we assume a constant growth rate forever as a way of closing off the valuation.</a:t>
            </a:r>
          </a:p>
          <a:p>
            <a:endParaRPr lang="en-US">
              <a:latin typeface="Times" charset="0"/>
              <a:ea typeface="ＭＳ Ｐゴシック" charset="0"/>
              <a:cs typeface="ＭＳ Ｐゴシック" charset="0"/>
            </a:endParaRPr>
          </a:p>
          <a:p>
            <a:r>
              <a:rPr lang="en-US">
                <a:latin typeface="Times" charset="0"/>
                <a:ea typeface="ＭＳ Ｐゴシック" charset="0"/>
                <a:cs typeface="ＭＳ Ｐゴシック" charset="0"/>
              </a:rPr>
              <a:t>A very commonly used variant is to use a multiple of the terminal year</a:t>
            </a:r>
            <a:r>
              <a:rPr lang="ja-JP" altLang="en-US">
                <a:latin typeface="Times" charset="0"/>
                <a:ea typeface="ＭＳ Ｐゴシック" charset="0"/>
                <a:cs typeface="ＭＳ Ｐゴシック" charset="0"/>
              </a:rPr>
              <a:t>’</a:t>
            </a:r>
            <a:r>
              <a:rPr lang="en-US" altLang="ja-JP">
                <a:latin typeface="Times" charset="0"/>
                <a:ea typeface="ＭＳ Ｐゴシック" charset="0"/>
                <a:cs typeface="ＭＳ Ｐゴシック" charset="0"/>
              </a:rPr>
              <a:t>s earnings. This brings an element of relative valuation into the analysis. In a pure DCF model, the terminal value has to be estimated with a  stable growth rate.</a:t>
            </a:r>
          </a:p>
          <a:p>
            <a:endParaRPr lang="en-US">
              <a:latin typeface="Times" charset="0"/>
              <a:ea typeface="ＭＳ Ｐゴシック" charset="0"/>
              <a:cs typeface="ＭＳ Ｐゴシック" charset="0"/>
            </a:endParaRPr>
          </a:p>
          <a:p>
            <a:r>
              <a:rPr lang="en-US">
                <a:latin typeface="Times" charset="0"/>
                <a:ea typeface="ＭＳ Ｐゴシック" charset="0"/>
                <a:cs typeface="ＭＳ Ｐゴシック" charset="0"/>
              </a:rPr>
              <a:t>The real choice is between stable growth models and liquidation value. One values the firm as a going concern and the other is based upon shutting the firm down and getting what you can for its assets.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Rectangle 2"/>
          <p:cNvSpPr>
            <a:spLocks noGrp="1" noRot="1" noChangeAspect="1" noChangeArrowheads="1"/>
          </p:cNvSpPr>
          <p:nvPr>
            <p:ph type="sldImg"/>
          </p:nvPr>
        </p:nvSpPr>
        <p:spPr>
          <a:xfrm>
            <a:off x="1150938" y="692150"/>
            <a:ext cx="4556125" cy="3416300"/>
          </a:xfrm>
          <a:solidFill>
            <a:srgbClr val="FFFFFF"/>
          </a:solidFill>
          <a:ln/>
        </p:spPr>
      </p:sp>
      <p:sp>
        <p:nvSpPr>
          <p:cNvPr id="166914" name="Rectangle 3"/>
          <p:cNvSpPr>
            <a:spLocks noGrp="1" noChangeArrowheads="1"/>
          </p:cNvSpPr>
          <p:nvPr>
            <p:ph type="body" idx="1"/>
          </p:nvPr>
        </p:nvSpPr>
        <p:spPr>
          <a:solidFill>
            <a:srgbClr val="FFFFFF"/>
          </a:solidFill>
          <a:ln>
            <a:solidFill>
              <a:srgbClr val="000000"/>
            </a:solidFill>
          </a:ln>
        </p:spPr>
        <p:txBody>
          <a:bodyPr/>
          <a:lstStyle/>
          <a:p>
            <a:r>
              <a:rPr lang="en-US">
                <a:latin typeface="Times" charset="0"/>
                <a:ea typeface="ＭＳ Ｐゴシック" charset="0"/>
                <a:cs typeface="ＭＳ Ｐゴシック" charset="0"/>
              </a:rPr>
              <a:t>In a stable growth model, the cashflows grow at a constant rate forever. Consequently, this growth rate cannot exceed the growth rate of the economy in which the firm operates - in nominal (real) terms, if you are doing a nominal (real) valuation. In fact, as a simple rule of thumb, the stable growth rate should not be higher than the riskfree rate, since the riskless rate can be viewed as the sum of expected inflation and real growth.</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2"/>
          <p:cNvSpPr>
            <a:spLocks noGrp="1" noRot="1" noChangeAspect="1" noChangeArrowheads="1"/>
          </p:cNvSpPr>
          <p:nvPr>
            <p:ph type="sldImg"/>
          </p:nvPr>
        </p:nvSpPr>
        <p:spPr>
          <a:xfrm>
            <a:off x="1150938" y="692150"/>
            <a:ext cx="4556125" cy="3416300"/>
          </a:xfrm>
          <a:solidFill>
            <a:srgbClr val="FFFFFF"/>
          </a:solidFill>
          <a:ln/>
        </p:spPr>
      </p:sp>
      <p:sp>
        <p:nvSpPr>
          <p:cNvPr id="168962" name="Rectangle 3"/>
          <p:cNvSpPr>
            <a:spLocks noGrp="1" noChangeArrowheads="1"/>
          </p:cNvSpPr>
          <p:nvPr>
            <p:ph type="body" idx="1"/>
          </p:nvPr>
        </p:nvSpPr>
        <p:spPr>
          <a:solidFill>
            <a:srgbClr val="FFFFFF"/>
          </a:solidFill>
          <a:ln>
            <a:solidFill>
              <a:srgbClr val="000000"/>
            </a:solidFill>
          </a:ln>
        </p:spPr>
        <p:txBody>
          <a:bodyPr/>
          <a:lstStyle/>
          <a:p>
            <a:r>
              <a:rPr lang="en-US">
                <a:latin typeface="Times" charset="0"/>
                <a:ea typeface="ＭＳ Ｐゴシック" charset="0"/>
                <a:cs typeface="ＭＳ Ｐゴシック" charset="0"/>
              </a:rPr>
              <a:t>(If the overall economy is composed of high growth and mature companies, and is growing at 5%, the mature companies must be growing at a rate less than 5%).</a:t>
            </a:r>
          </a:p>
          <a:p>
            <a:r>
              <a:rPr lang="en-US">
                <a:latin typeface="Times" charset="0"/>
                <a:ea typeface="ＭＳ Ｐゴシック" charset="0"/>
                <a:cs typeface="ＭＳ Ｐゴシック" charset="0"/>
              </a:rPr>
              <a:t>The stable growth rate can be a negative number. This is an intermediate solution between the infinite growth model and liquidation value. Using a negative stable growth rate will make your firm disappear gradually over time.</a:t>
            </a:r>
          </a:p>
          <a:p>
            <a:endParaRPr lang="en-US">
              <a:latin typeface="Times"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2"/>
          <p:cNvSpPr>
            <a:spLocks noGrp="1" noRot="1" noChangeAspect="1" noChangeArrowheads="1"/>
          </p:cNvSpPr>
          <p:nvPr>
            <p:ph type="sldImg"/>
          </p:nvPr>
        </p:nvSpPr>
        <p:spPr>
          <a:xfrm>
            <a:off x="1150938" y="692150"/>
            <a:ext cx="4556125" cy="3416300"/>
          </a:xfrm>
          <a:solidFill>
            <a:srgbClr val="FFFFFF"/>
          </a:solidFill>
          <a:ln/>
        </p:spPr>
      </p:sp>
      <p:sp>
        <p:nvSpPr>
          <p:cNvPr id="171010" name="Rectangle 3"/>
          <p:cNvSpPr>
            <a:spLocks noGrp="1" noChangeArrowheads="1"/>
          </p:cNvSpPr>
          <p:nvPr>
            <p:ph type="body" idx="1"/>
          </p:nvPr>
        </p:nvSpPr>
        <p:spPr>
          <a:solidFill>
            <a:srgbClr val="FFFFFF"/>
          </a:solidFill>
          <a:ln>
            <a:solidFill>
              <a:srgbClr val="000000"/>
            </a:solidFill>
          </a:ln>
        </p:spPr>
        <p:txBody>
          <a:bodyPr/>
          <a:lstStyle/>
          <a:p>
            <a:r>
              <a:rPr lang="en-US">
                <a:latin typeface="Times" charset="0"/>
                <a:ea typeface="ＭＳ Ｐゴシック" charset="0"/>
                <a:cs typeface="ＭＳ Ｐゴシック" charset="0"/>
              </a:rPr>
              <a:t>When looking at the firm, you probably want to also look at the size of the market and the growth rate in that market. Even large firms may be able to get some breathing room on growth if they operate in markets that are growing - eg. Microsoft in the software market.</a:t>
            </a:r>
          </a:p>
          <a:p>
            <a:r>
              <a:rPr lang="en-US">
                <a:latin typeface="Times" charset="0"/>
                <a:ea typeface="ＭＳ Ｐゴシック" charset="0"/>
                <a:cs typeface="ＭＳ Ｐゴシック" charset="0"/>
              </a:rPr>
              <a:t>You want to give some weight to momentum in past growth. I would weight revenue growth a lot more than income growth, since accounting rules can be used to pump up the latter.</a:t>
            </a:r>
          </a:p>
          <a:p>
            <a:r>
              <a:rPr lang="en-US">
                <a:latin typeface="Times" charset="0"/>
                <a:ea typeface="ＭＳ Ｐゴシック" charset="0"/>
                <a:cs typeface="ＭＳ Ｐゴシック" charset="0"/>
              </a:rPr>
              <a:t>Ultimately, though, it is not growth that creates value but excess returns. The essence of value creating growth then is the existence of competitive advantages that are large and sustainable. The larger and more sustainable these advantages are, the longer the growth period can be.</a:t>
            </a:r>
          </a:p>
          <a:p>
            <a:r>
              <a:rPr lang="en-US" i="1">
                <a:latin typeface="Times" charset="0"/>
                <a:ea typeface="ＭＳ Ｐゴシック" charset="0"/>
                <a:cs typeface="ＭＳ Ｐゴシック" charset="0"/>
              </a:rPr>
              <a:t>Company	Competitive Advantage	Assessment</a:t>
            </a:r>
            <a:endParaRPr lang="en-US">
              <a:latin typeface="Times" charset="0"/>
              <a:ea typeface="ＭＳ Ｐゴシック" charset="0"/>
              <a:cs typeface="ＭＳ Ｐゴシック" charset="0"/>
            </a:endParaRPr>
          </a:p>
          <a:p>
            <a:r>
              <a:rPr lang="en-US">
                <a:latin typeface="Times" charset="0"/>
                <a:ea typeface="ＭＳ Ｐゴシック" charset="0"/>
                <a:cs typeface="ＭＳ Ｐゴシック" charset="0"/>
              </a:rPr>
              <a:t>Coca Cola	Brand Name		Large and sustainable. Difficult to 			replicate brand name.</a:t>
            </a:r>
          </a:p>
          <a:p>
            <a:r>
              <a:rPr lang="en-US">
                <a:latin typeface="Times" charset="0"/>
                <a:ea typeface="ＭＳ Ｐゴシック" charset="0"/>
                <a:cs typeface="ＭＳ Ｐゴシック" charset="0"/>
              </a:rPr>
              <a:t>Bristol Myers	Patents, R&amp;D		Large and sustainable because of 			legal protection in the U.S. Less 			so in overseas expansion.</a:t>
            </a:r>
          </a:p>
          <a:p>
            <a:r>
              <a:rPr lang="en-US">
                <a:latin typeface="Times" charset="0"/>
                <a:ea typeface="ＭＳ Ｐゴシック" charset="0"/>
                <a:cs typeface="ＭＳ Ｐゴシック" charset="0"/>
              </a:rPr>
              <a:t>Amazon	First Mover, Technological,	Firm seems to be still searching </a:t>
            </a:r>
          </a:p>
          <a:p>
            <a:r>
              <a:rPr lang="en-US">
                <a:latin typeface="Times" charset="0"/>
                <a:ea typeface="ＭＳ Ｐゴシック" charset="0"/>
                <a:cs typeface="ＭＳ Ｐゴシック" charset="0"/>
              </a:rPr>
              <a:t>	Brand Name 		for its advantage.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Rectangle 2"/>
          <p:cNvSpPr>
            <a:spLocks noGrp="1" noRot="1" noChangeAspect="1" noChangeArrowheads="1" noTextEdit="1"/>
          </p:cNvSpPr>
          <p:nvPr>
            <p:ph type="sldImg"/>
          </p:nvPr>
        </p:nvSpPr>
        <p:spPr>
          <a:xfrm>
            <a:off x="1150938" y="692150"/>
            <a:ext cx="4556125" cy="3416300"/>
          </a:xfrm>
          <a:ln/>
        </p:spPr>
      </p:sp>
      <p:sp>
        <p:nvSpPr>
          <p:cNvPr id="17305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Rectangle 2"/>
          <p:cNvSpPr>
            <a:spLocks noGrp="1" noRot="1" noChangeAspect="1" noChangeArrowheads="1" noTextEdit="1"/>
          </p:cNvSpPr>
          <p:nvPr>
            <p:ph type="sldImg"/>
          </p:nvPr>
        </p:nvSpPr>
        <p:spPr>
          <a:xfrm>
            <a:off x="1150938" y="692150"/>
            <a:ext cx="4556125" cy="3416300"/>
          </a:xfrm>
          <a:ln/>
        </p:spPr>
      </p:sp>
      <p:sp>
        <p:nvSpPr>
          <p:cNvPr id="17510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19867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93451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2763" y="228600"/>
            <a:ext cx="2033587"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28600"/>
            <a:ext cx="5948363"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749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06494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17700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828800"/>
            <a:ext cx="3800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95875" y="1828800"/>
            <a:ext cx="3800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77897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46082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7140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5115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6015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412880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236538" y="0"/>
            <a:ext cx="8896350" cy="6845300"/>
            <a:chOff x="149" y="0"/>
            <a:chExt cx="5604" cy="4312"/>
          </a:xfrm>
        </p:grpSpPr>
        <p:sp>
          <p:nvSpPr>
            <p:cNvPr id="1031" name="Rectangle 3"/>
            <p:cNvSpPr>
              <a:spLocks noChangeArrowheads="1"/>
            </p:cNvSpPr>
            <p:nvPr/>
          </p:nvSpPr>
          <p:spPr bwMode="auto">
            <a:xfrm>
              <a:off x="149" y="0"/>
              <a:ext cx="150" cy="4312"/>
            </a:xfrm>
            <a:prstGeom prst="rect">
              <a:avLst/>
            </a:prstGeom>
            <a:gradFill rotWithShape="0">
              <a:gsLst>
                <a:gs pos="0">
                  <a:srgbClr val="E9E9E9"/>
                </a:gs>
                <a:gs pos="100000">
                  <a:srgbClr val="919191"/>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032" name="Rectangle 4"/>
            <p:cNvSpPr>
              <a:spLocks noChangeArrowheads="1"/>
            </p:cNvSpPr>
            <p:nvPr/>
          </p:nvSpPr>
          <p:spPr bwMode="auto">
            <a:xfrm>
              <a:off x="277" y="0"/>
              <a:ext cx="235" cy="2940"/>
            </a:xfrm>
            <a:prstGeom prst="rect">
              <a:avLst/>
            </a:prstGeom>
            <a:gradFill rotWithShape="0">
              <a:gsLst>
                <a:gs pos="0">
                  <a:srgbClr val="E9E9E9"/>
                </a:gs>
                <a:gs pos="100000">
                  <a:srgbClr val="919191"/>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033" name="Rectangle 5"/>
            <p:cNvSpPr>
              <a:spLocks noChangeArrowheads="1"/>
            </p:cNvSpPr>
            <p:nvPr/>
          </p:nvSpPr>
          <p:spPr bwMode="auto">
            <a:xfrm>
              <a:off x="203" y="0"/>
              <a:ext cx="682" cy="2112"/>
            </a:xfrm>
            <a:prstGeom prst="rect">
              <a:avLst/>
            </a:prstGeom>
            <a:gradFill rotWithShape="0">
              <a:gsLst>
                <a:gs pos="0">
                  <a:srgbClr val="E9E9E9"/>
                </a:gs>
                <a:gs pos="100000">
                  <a:srgbClr val="919191"/>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034" name="Rectangle 6"/>
            <p:cNvSpPr>
              <a:spLocks noChangeArrowheads="1"/>
            </p:cNvSpPr>
            <p:nvPr/>
          </p:nvSpPr>
          <p:spPr bwMode="auto">
            <a:xfrm>
              <a:off x="256" y="0"/>
              <a:ext cx="192" cy="2448"/>
            </a:xfrm>
            <a:prstGeom prst="rect">
              <a:avLst/>
            </a:prstGeom>
            <a:gradFill rotWithShape="0">
              <a:gsLst>
                <a:gs pos="0">
                  <a:srgbClr val="E9E9E9"/>
                </a:gs>
                <a:gs pos="100000">
                  <a:srgbClr val="919191"/>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035" name="Rectangle 7"/>
            <p:cNvSpPr>
              <a:spLocks noChangeArrowheads="1"/>
            </p:cNvSpPr>
            <p:nvPr/>
          </p:nvSpPr>
          <p:spPr bwMode="auto">
            <a:xfrm>
              <a:off x="373" y="924"/>
              <a:ext cx="331" cy="768"/>
            </a:xfrm>
            <a:prstGeom prst="rect">
              <a:avLst/>
            </a:prstGeom>
            <a:gradFill rotWithShape="0">
              <a:gsLst>
                <a:gs pos="0">
                  <a:srgbClr val="E9E9E9"/>
                </a:gs>
                <a:gs pos="100000">
                  <a:srgbClr val="919191"/>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036" name="Rectangle 8"/>
            <p:cNvSpPr>
              <a:spLocks noChangeArrowheads="1"/>
            </p:cNvSpPr>
            <p:nvPr/>
          </p:nvSpPr>
          <p:spPr bwMode="auto">
            <a:xfrm>
              <a:off x="320" y="888"/>
              <a:ext cx="5433" cy="84"/>
            </a:xfrm>
            <a:prstGeom prst="rect">
              <a:avLst/>
            </a:prstGeom>
            <a:gradFill rotWithShape="0">
              <a:gsLst>
                <a:gs pos="0">
                  <a:srgbClr val="E9E9E9"/>
                </a:gs>
                <a:gs pos="100000">
                  <a:srgbClr val="919191"/>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037" name="Line 9"/>
            <p:cNvSpPr>
              <a:spLocks noChangeShapeType="1"/>
            </p:cNvSpPr>
            <p:nvPr/>
          </p:nvSpPr>
          <p:spPr bwMode="auto">
            <a:xfrm>
              <a:off x="153" y="888"/>
              <a:ext cx="55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27" name="Rectangle 10"/>
          <p:cNvSpPr>
            <a:spLocks noGrp="1" noChangeArrowheads="1"/>
          </p:cNvSpPr>
          <p:nvPr>
            <p:ph type="title"/>
          </p:nvPr>
        </p:nvSpPr>
        <p:spPr bwMode="auto">
          <a:xfrm>
            <a:off x="762000" y="228600"/>
            <a:ext cx="7696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487" tIns="44450" rIns="90487" bIns="44450" numCol="1" anchor="b" anchorCtr="0" compatLnSpc="1">
            <a:prstTxWarp prst="textNoShape">
              <a:avLst/>
            </a:prstTxWarp>
          </a:bodyPr>
          <a:lstStyle/>
          <a:p>
            <a:pPr lvl="0"/>
            <a:r>
              <a:rPr lang="en-US" smtClean="0"/>
              <a:t>Click to edit Master title style</a:t>
            </a:r>
            <a:endParaRPr lang="en-US"/>
          </a:p>
        </p:txBody>
      </p:sp>
      <p:sp>
        <p:nvSpPr>
          <p:cNvPr id="1028" name="Rectangle 11"/>
          <p:cNvSpPr>
            <a:spLocks noGrp="1" noChangeArrowheads="1"/>
          </p:cNvSpPr>
          <p:nvPr>
            <p:ph type="body" idx="1"/>
          </p:nvPr>
        </p:nvSpPr>
        <p:spPr bwMode="auto">
          <a:xfrm>
            <a:off x="1143000" y="1828800"/>
            <a:ext cx="775335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487" tIns="44450" rIns="90487"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29" name="Rectangle 12"/>
          <p:cNvSpPr>
            <a:spLocks noChangeArrowheads="1"/>
          </p:cNvSpPr>
          <p:nvPr/>
        </p:nvSpPr>
        <p:spPr bwMode="auto">
          <a:xfrm>
            <a:off x="92075" y="6486525"/>
            <a:ext cx="1738313"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nchor="ctr">
            <a:spAutoFit/>
          </a:bodyPr>
          <a:lstStyle/>
          <a:p>
            <a:r>
              <a:rPr lang="en-US" sz="1400"/>
              <a:t>Aswath Damodaran</a:t>
            </a:r>
          </a:p>
        </p:txBody>
      </p:sp>
      <p:sp>
        <p:nvSpPr>
          <p:cNvPr id="1030" name="Rectangle 13"/>
          <p:cNvSpPr>
            <a:spLocks noChangeArrowheads="1"/>
          </p:cNvSpPr>
          <p:nvPr/>
        </p:nvSpPr>
        <p:spPr bwMode="auto">
          <a:xfrm>
            <a:off x="8656638" y="6486525"/>
            <a:ext cx="398462"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nchor="ctr">
            <a:spAutoFit/>
          </a:bodyPr>
          <a:lstStyle/>
          <a:p>
            <a:pPr algn="r"/>
            <a:fld id="{F62F6059-8E93-E949-9B55-C1316D116290}" type="slidenum">
              <a:rPr lang="en-US" sz="1400"/>
              <a:pPr algn="r"/>
              <a:t>‹#›</a:t>
            </a:fld>
            <a:endParaRPr lang="en-US" sz="1400"/>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eaLnBrk="1" fontAlgn="base" hangingPunct="1">
        <a:spcBef>
          <a:spcPct val="0"/>
        </a:spcBef>
        <a:spcAft>
          <a:spcPct val="0"/>
        </a:spcAft>
        <a:defRPr sz="2400">
          <a:solidFill>
            <a:schemeClr val="tx2"/>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2400">
          <a:solidFill>
            <a:schemeClr val="tx2"/>
          </a:solidFill>
          <a:latin typeface="Times"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2400">
          <a:solidFill>
            <a:schemeClr val="tx2"/>
          </a:solidFill>
          <a:latin typeface="Times"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2400">
          <a:solidFill>
            <a:schemeClr val="tx2"/>
          </a:solidFill>
          <a:latin typeface="Times"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2400">
          <a:solidFill>
            <a:schemeClr val="tx2"/>
          </a:solidFill>
          <a:latin typeface="Times"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2400">
          <a:solidFill>
            <a:schemeClr val="tx2"/>
          </a:solidFill>
          <a:latin typeface="Times" pitchFamily="-65" charset="0"/>
        </a:defRPr>
      </a:lvl6pPr>
      <a:lvl7pPr marL="914400" algn="ctr" rtl="0" eaLnBrk="1" fontAlgn="base" hangingPunct="1">
        <a:spcBef>
          <a:spcPct val="0"/>
        </a:spcBef>
        <a:spcAft>
          <a:spcPct val="0"/>
        </a:spcAft>
        <a:defRPr sz="2400">
          <a:solidFill>
            <a:schemeClr val="tx2"/>
          </a:solidFill>
          <a:latin typeface="Times" pitchFamily="-65" charset="0"/>
        </a:defRPr>
      </a:lvl7pPr>
      <a:lvl8pPr marL="1371600" algn="ctr" rtl="0" eaLnBrk="1" fontAlgn="base" hangingPunct="1">
        <a:spcBef>
          <a:spcPct val="0"/>
        </a:spcBef>
        <a:spcAft>
          <a:spcPct val="0"/>
        </a:spcAft>
        <a:defRPr sz="2400">
          <a:solidFill>
            <a:schemeClr val="tx2"/>
          </a:solidFill>
          <a:latin typeface="Times" pitchFamily="-65" charset="0"/>
        </a:defRPr>
      </a:lvl8pPr>
      <a:lvl9pPr marL="1828800" algn="ctr" rtl="0" eaLnBrk="1" fontAlgn="base" hangingPunct="1">
        <a:spcBef>
          <a:spcPct val="0"/>
        </a:spcBef>
        <a:spcAft>
          <a:spcPct val="0"/>
        </a:spcAft>
        <a:defRPr sz="2400">
          <a:solidFill>
            <a:schemeClr val="tx2"/>
          </a:solidFill>
          <a:latin typeface="Times" pitchFamily="-65" charset="0"/>
        </a:defRPr>
      </a:lvl9pPr>
    </p:titleStyle>
    <p:bodyStyle>
      <a:lvl1pPr marL="342900" indent="-342900" algn="l" rtl="0" eaLnBrk="1" fontAlgn="base" hangingPunct="1">
        <a:spcBef>
          <a:spcPct val="20000"/>
        </a:spcBef>
        <a:spcAft>
          <a:spcPct val="0"/>
        </a:spcAft>
        <a:buClr>
          <a:schemeClr val="tx1"/>
        </a:buClr>
        <a:buSzPct val="75000"/>
        <a:buFont typeface="Monotype Sorts" charset="0"/>
        <a:buChar char=""/>
        <a:defRPr sz="2000">
          <a:solidFill>
            <a:schemeClr val="tx1"/>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lr>
          <a:schemeClr val="tx1"/>
        </a:buClr>
        <a:buSzPct val="100000"/>
        <a:buChar char="•"/>
        <a:defRPr sz="1600">
          <a:solidFill>
            <a:schemeClr val="tx1"/>
          </a:solidFill>
          <a:latin typeface="+mn-lt"/>
          <a:ea typeface="ＭＳ Ｐゴシック" pitchFamily="-65" charset="-128"/>
        </a:defRPr>
      </a:lvl2pPr>
      <a:lvl3pPr marL="1143000" indent="-228600" algn="l" rtl="0" eaLnBrk="1" fontAlgn="base" hangingPunct="1">
        <a:spcBef>
          <a:spcPct val="20000"/>
        </a:spcBef>
        <a:spcAft>
          <a:spcPct val="0"/>
        </a:spcAft>
        <a:buClr>
          <a:schemeClr val="tx1"/>
        </a:buClr>
        <a:buSzPct val="100000"/>
        <a:buChar char="–"/>
        <a:defRPr sz="1400">
          <a:solidFill>
            <a:schemeClr val="tx1"/>
          </a:solidFill>
          <a:latin typeface="+mn-lt"/>
          <a:ea typeface="ＭＳ Ｐゴシック" pitchFamily="-65" charset="-128"/>
        </a:defRPr>
      </a:lvl3pPr>
      <a:lvl4pPr marL="1600200" indent="-228600" algn="l" rtl="0" eaLnBrk="1" fontAlgn="base" hangingPunct="1">
        <a:spcBef>
          <a:spcPct val="20000"/>
        </a:spcBef>
        <a:spcAft>
          <a:spcPct val="0"/>
        </a:spcAft>
        <a:buClr>
          <a:schemeClr val="tx1"/>
        </a:buClr>
        <a:buSzPct val="100000"/>
        <a:buChar char="•"/>
        <a:defRPr sz="1400" i="1">
          <a:solidFill>
            <a:schemeClr val="tx1"/>
          </a:solidFill>
          <a:latin typeface="Helvetica" pitchFamily="-65" charset="0"/>
          <a:ea typeface="ＭＳ Ｐゴシック" pitchFamily="-65" charset="-128"/>
        </a:defRPr>
      </a:lvl4pPr>
      <a:lvl5pPr marL="2057400" indent="-228600" algn="l" rtl="0" eaLnBrk="1" fontAlgn="base" hangingPunct="1">
        <a:spcBef>
          <a:spcPct val="20000"/>
        </a:spcBef>
        <a:spcAft>
          <a:spcPct val="0"/>
        </a:spcAft>
        <a:buClr>
          <a:schemeClr val="tx1"/>
        </a:buClr>
        <a:buSzPct val="100000"/>
        <a:buChar char="–"/>
        <a:defRPr sz="1200" i="1">
          <a:solidFill>
            <a:schemeClr val="tx1"/>
          </a:solidFill>
          <a:latin typeface="Helvetica" pitchFamily="-65" charset="0"/>
          <a:ea typeface="ＭＳ Ｐゴシック" pitchFamily="-65" charset="-128"/>
        </a:defRPr>
      </a:lvl5pPr>
      <a:lvl6pPr marL="2514600" indent="-228600" algn="l" rtl="0" eaLnBrk="1" fontAlgn="base" hangingPunct="1">
        <a:spcBef>
          <a:spcPct val="20000"/>
        </a:spcBef>
        <a:spcAft>
          <a:spcPct val="0"/>
        </a:spcAft>
        <a:buClr>
          <a:schemeClr val="tx1"/>
        </a:buClr>
        <a:buSzPct val="100000"/>
        <a:buChar char="–"/>
        <a:defRPr sz="1200" i="1">
          <a:solidFill>
            <a:schemeClr val="tx1"/>
          </a:solidFill>
          <a:latin typeface="Helvetica" pitchFamily="-65" charset="0"/>
          <a:ea typeface="ＭＳ Ｐゴシック" pitchFamily="-65" charset="-128"/>
        </a:defRPr>
      </a:lvl6pPr>
      <a:lvl7pPr marL="2971800" indent="-228600" algn="l" rtl="0" eaLnBrk="1" fontAlgn="base" hangingPunct="1">
        <a:spcBef>
          <a:spcPct val="20000"/>
        </a:spcBef>
        <a:spcAft>
          <a:spcPct val="0"/>
        </a:spcAft>
        <a:buClr>
          <a:schemeClr val="tx1"/>
        </a:buClr>
        <a:buSzPct val="100000"/>
        <a:buChar char="–"/>
        <a:defRPr sz="1200" i="1">
          <a:solidFill>
            <a:schemeClr val="tx1"/>
          </a:solidFill>
          <a:latin typeface="Helvetica" pitchFamily="-65" charset="0"/>
          <a:ea typeface="ＭＳ Ｐゴシック" pitchFamily="-65" charset="-128"/>
        </a:defRPr>
      </a:lvl7pPr>
      <a:lvl8pPr marL="3429000" indent="-228600" algn="l" rtl="0" eaLnBrk="1" fontAlgn="base" hangingPunct="1">
        <a:spcBef>
          <a:spcPct val="20000"/>
        </a:spcBef>
        <a:spcAft>
          <a:spcPct val="0"/>
        </a:spcAft>
        <a:buClr>
          <a:schemeClr val="tx1"/>
        </a:buClr>
        <a:buSzPct val="100000"/>
        <a:buChar char="–"/>
        <a:defRPr sz="1200" i="1">
          <a:solidFill>
            <a:schemeClr val="tx1"/>
          </a:solidFill>
          <a:latin typeface="Helvetica" pitchFamily="-65" charset="0"/>
          <a:ea typeface="ＭＳ Ｐゴシック" pitchFamily="-65" charset="-128"/>
        </a:defRPr>
      </a:lvl8pPr>
      <a:lvl9pPr marL="3886200" indent="-228600" algn="l" rtl="0" eaLnBrk="1" fontAlgn="base" hangingPunct="1">
        <a:spcBef>
          <a:spcPct val="20000"/>
        </a:spcBef>
        <a:spcAft>
          <a:spcPct val="0"/>
        </a:spcAft>
        <a:buClr>
          <a:schemeClr val="tx1"/>
        </a:buClr>
        <a:buSzPct val="100000"/>
        <a:buChar char="–"/>
        <a:defRPr sz="1200" i="1">
          <a:solidFill>
            <a:schemeClr val="tx1"/>
          </a:solidFill>
          <a:latin typeface="Helvetica" pitchFamily="-65" charset="0"/>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6" Type="http://schemas.openxmlformats.org/officeDocument/2006/relationships/oleObject" Target="../embeddings/oleObject2.bin"/><Relationship Id="rId7"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60" name="Rectangle 2"/>
          <p:cNvSpPr>
            <a:spLocks noGrp="1" noChangeArrowheads="1"/>
          </p:cNvSpPr>
          <p:nvPr>
            <p:ph type="title"/>
          </p:nvPr>
        </p:nvSpPr>
        <p:spPr/>
        <p:txBody>
          <a:bodyPr/>
          <a:lstStyle/>
          <a:p>
            <a:pPr eaLnBrk="1" hangingPunct="1">
              <a:defRPr/>
            </a:pPr>
            <a:r>
              <a:rPr lang="en-US">
                <a:latin typeface="Helvetica" charset="0"/>
                <a:ea typeface="ＭＳ Ｐゴシック" charset="0"/>
                <a:cs typeface="ＭＳ Ｐゴシック" charset="0"/>
              </a:rPr>
              <a:t>Getting Closure in Valuation</a:t>
            </a:r>
          </a:p>
        </p:txBody>
      </p:sp>
      <p:sp>
        <p:nvSpPr>
          <p:cNvPr id="161794" name="Rectangle 3"/>
          <p:cNvSpPr>
            <a:spLocks noGrp="1" noChangeArrowheads="1"/>
          </p:cNvSpPr>
          <p:nvPr>
            <p:ph idx="1"/>
          </p:nvPr>
        </p:nvSpPr>
        <p:spPr/>
        <p:txBody>
          <a:bodyPr/>
          <a:lstStyle/>
          <a:p>
            <a:pPr eaLnBrk="1" hangingPunct="1"/>
            <a:r>
              <a:rPr lang="en-US">
                <a:latin typeface="Times" charset="0"/>
                <a:ea typeface="ＭＳ Ｐゴシック" charset="0"/>
                <a:cs typeface="ＭＳ Ｐゴシック" charset="0"/>
              </a:rPr>
              <a:t>A publicly traded firm potentially has an infinite life. The value is therefore the present value of cash flows forever.</a:t>
            </a:r>
          </a:p>
          <a:p>
            <a:pPr eaLnBrk="1" hangingPunct="1">
              <a:buFont typeface="Monotype Sorts" charset="0"/>
              <a:buNone/>
            </a:pPr>
            <a:endParaRPr lang="en-US">
              <a:latin typeface="Times" charset="0"/>
              <a:ea typeface="ＭＳ Ｐゴシック" charset="0"/>
              <a:cs typeface="ＭＳ Ｐゴシック" charset="0"/>
            </a:endParaRPr>
          </a:p>
          <a:p>
            <a:pPr eaLnBrk="1" hangingPunct="1">
              <a:buFont typeface="Monotype Sorts" charset="0"/>
              <a:buNone/>
            </a:pPr>
            <a:endParaRPr lang="en-US">
              <a:latin typeface="Times" charset="0"/>
              <a:ea typeface="ＭＳ Ｐゴシック" charset="0"/>
              <a:cs typeface="ＭＳ Ｐゴシック" charset="0"/>
            </a:endParaRPr>
          </a:p>
          <a:p>
            <a:pPr eaLnBrk="1" hangingPunct="1">
              <a:buFont typeface="Monotype Sorts" charset="0"/>
              <a:buNone/>
            </a:pPr>
            <a:endParaRPr lang="en-US">
              <a:latin typeface="Times" charset="0"/>
              <a:ea typeface="ＭＳ Ｐゴシック" charset="0"/>
              <a:cs typeface="ＭＳ Ｐゴシック" charset="0"/>
            </a:endParaRPr>
          </a:p>
          <a:p>
            <a:pPr eaLnBrk="1" hangingPunct="1"/>
            <a:r>
              <a:rPr lang="en-US">
                <a:latin typeface="Times" charset="0"/>
                <a:ea typeface="ＭＳ Ｐゴシック" charset="0"/>
                <a:cs typeface="ＭＳ Ｐゴシック" charset="0"/>
              </a:rPr>
              <a:t>Since we cannot estimate cash flows forever, we estimate cash flows for a </a:t>
            </a:r>
            <a:r>
              <a:rPr lang="ja-JP" altLang="en-US">
                <a:latin typeface="Times" charset="0"/>
                <a:ea typeface="ＭＳ Ｐゴシック" charset="0"/>
                <a:cs typeface="ＭＳ Ｐゴシック" charset="0"/>
              </a:rPr>
              <a:t>“</a:t>
            </a:r>
            <a:r>
              <a:rPr lang="en-US" altLang="ja-JP">
                <a:latin typeface="Times" charset="0"/>
                <a:ea typeface="ＭＳ Ｐゴシック" charset="0"/>
                <a:cs typeface="ＭＳ Ｐゴシック" charset="0"/>
              </a:rPr>
              <a:t>growth period</a:t>
            </a:r>
            <a:r>
              <a:rPr lang="ja-JP" altLang="en-US">
                <a:latin typeface="Times" charset="0"/>
                <a:ea typeface="ＭＳ Ｐゴシック" charset="0"/>
                <a:cs typeface="ＭＳ Ｐゴシック" charset="0"/>
              </a:rPr>
              <a:t>”</a:t>
            </a:r>
            <a:r>
              <a:rPr lang="en-US" altLang="ja-JP">
                <a:latin typeface="Times" charset="0"/>
                <a:ea typeface="ＭＳ Ｐゴシック" charset="0"/>
                <a:cs typeface="ＭＳ Ｐゴシック" charset="0"/>
              </a:rPr>
              <a:t> and then estimate a terminal value, to capture the value at the end of the period:</a:t>
            </a:r>
          </a:p>
          <a:p>
            <a:pPr eaLnBrk="1" hangingPunct="1"/>
            <a:endParaRPr lang="en-US">
              <a:latin typeface="Times" charset="0"/>
              <a:ea typeface="ＭＳ Ｐゴシック" charset="0"/>
              <a:cs typeface="ＭＳ Ｐゴシック" charset="0"/>
            </a:endParaRPr>
          </a:p>
        </p:txBody>
      </p:sp>
      <p:graphicFrame>
        <p:nvGraphicFramePr>
          <p:cNvPr id="161795" name="Object 2"/>
          <p:cNvGraphicFramePr>
            <a:graphicFrameLocks/>
          </p:cNvGraphicFramePr>
          <p:nvPr>
            <p:extLst>
              <p:ext uri="{D42A27DB-BD31-4B8C-83A1-F6EECF244321}">
                <p14:modId xmlns:p14="http://schemas.microsoft.com/office/powerpoint/2010/main" val="1336135179"/>
              </p:ext>
            </p:extLst>
          </p:nvPr>
        </p:nvGraphicFramePr>
        <p:xfrm>
          <a:off x="3657600" y="2611050"/>
          <a:ext cx="2259013" cy="787400"/>
        </p:xfrm>
        <a:graphic>
          <a:graphicData uri="http://schemas.openxmlformats.org/presentationml/2006/ole">
            <mc:AlternateContent xmlns:mc="http://schemas.openxmlformats.org/markup-compatibility/2006">
              <mc:Choice xmlns:v="urn:schemas-microsoft-com:vml" Requires="v">
                <p:oleObj spid="_x0000_s3085" name="Equation" r:id="rId4" imgW="2019300" imgH="711200" progId="Equation.3">
                  <p:embed/>
                </p:oleObj>
              </mc:Choice>
              <mc:Fallback>
                <p:oleObj name="Equation" r:id="rId4" imgW="2019300" imgH="711200" progId="Equation.3">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2611050"/>
                        <a:ext cx="2259013" cy="787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1796" name="Object 3"/>
          <p:cNvGraphicFramePr>
            <a:graphicFrameLocks/>
          </p:cNvGraphicFramePr>
          <p:nvPr>
            <p:extLst>
              <p:ext uri="{D42A27DB-BD31-4B8C-83A1-F6EECF244321}">
                <p14:modId xmlns:p14="http://schemas.microsoft.com/office/powerpoint/2010/main" val="4261715136"/>
              </p:ext>
            </p:extLst>
          </p:nvPr>
        </p:nvGraphicFramePr>
        <p:xfrm>
          <a:off x="3276600" y="4837112"/>
          <a:ext cx="3873500" cy="987425"/>
        </p:xfrm>
        <a:graphic>
          <a:graphicData uri="http://schemas.openxmlformats.org/presentationml/2006/ole">
            <mc:AlternateContent xmlns:mc="http://schemas.openxmlformats.org/markup-compatibility/2006">
              <mc:Choice xmlns:v="urn:schemas-microsoft-com:vml" Requires="v">
                <p:oleObj spid="_x0000_s3086" name="Equation" r:id="rId6" imgW="3454400" imgH="889000" progId="Equation.3">
                  <p:embed/>
                </p:oleObj>
              </mc:Choice>
              <mc:Fallback>
                <p:oleObj name="Equation" r:id="rId6" imgW="3454400" imgH="889000" progId="Equation.3">
                  <p:embed/>
                  <p:pic>
                    <p:nvPicPr>
                      <p:cNvPr id="0" name=""/>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4837112"/>
                        <a:ext cx="3873500" cy="9874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4948779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eaLnBrk="1" hangingPunct="1">
              <a:defRPr/>
            </a:pPr>
            <a:r>
              <a:rPr lang="en-US">
                <a:latin typeface="Helvetica" charset="0"/>
                <a:ea typeface="ＭＳ Ｐゴシック" charset="0"/>
                <a:cs typeface="ＭＳ Ｐゴシック" charset="0"/>
              </a:rPr>
              <a:t>Ways of Estimating Terminal Value</a:t>
            </a:r>
          </a:p>
        </p:txBody>
      </p:sp>
      <p:pic>
        <p:nvPicPr>
          <p:cNvPr id="163842"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t="450" b="450"/>
          <a:stretch>
            <a:fillRect/>
          </a:stretch>
        </p:blipFill>
        <p:spPr>
          <a:solidFill>
            <a:srgbClr val="FFFFFF"/>
          </a:solidFill>
        </p:spPr>
      </p:pic>
    </p:spTree>
    <p:extLst>
      <p:ext uri="{BB962C8B-B14F-4D97-AF65-F5344CB8AC3E}">
        <p14:creationId xmlns:p14="http://schemas.microsoft.com/office/powerpoint/2010/main" val="38239797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eaLnBrk="1" hangingPunct="1">
              <a:defRPr/>
            </a:pPr>
            <a:r>
              <a:rPr lang="en-US">
                <a:latin typeface="Helvetica" charset="0"/>
                <a:ea typeface="ＭＳ Ｐゴシック" charset="0"/>
                <a:cs typeface="ＭＳ Ｐゴシック" charset="0"/>
              </a:rPr>
              <a:t>Stable Growth and Terminal Value</a:t>
            </a:r>
          </a:p>
        </p:txBody>
      </p:sp>
      <p:sp>
        <p:nvSpPr>
          <p:cNvPr id="165890" name="Rectangle 3"/>
          <p:cNvSpPr>
            <a:spLocks noGrp="1" noChangeArrowheads="1"/>
          </p:cNvSpPr>
          <p:nvPr>
            <p:ph idx="1"/>
          </p:nvPr>
        </p:nvSpPr>
        <p:spPr/>
        <p:txBody>
          <a:bodyPr/>
          <a:lstStyle/>
          <a:p>
            <a:pPr eaLnBrk="1" hangingPunct="1">
              <a:lnSpc>
                <a:spcPct val="90000"/>
              </a:lnSpc>
            </a:pPr>
            <a:r>
              <a:rPr lang="en-US">
                <a:latin typeface="Times" charset="0"/>
                <a:ea typeface="ＭＳ Ｐゴシック" charset="0"/>
                <a:cs typeface="ＭＳ Ｐゴシック" charset="0"/>
              </a:rPr>
              <a:t>When a firm</a:t>
            </a:r>
            <a:r>
              <a:rPr lang="ja-JP" altLang="en-US">
                <a:latin typeface="Times" charset="0"/>
                <a:ea typeface="ＭＳ Ｐゴシック" charset="0"/>
                <a:cs typeface="ＭＳ Ｐゴシック" charset="0"/>
              </a:rPr>
              <a:t>’</a:t>
            </a:r>
            <a:r>
              <a:rPr lang="en-US" altLang="ja-JP">
                <a:latin typeface="Times" charset="0"/>
                <a:ea typeface="ＭＳ Ｐゴシック" charset="0"/>
                <a:cs typeface="ＭＳ Ｐゴシック" charset="0"/>
              </a:rPr>
              <a:t>s cash flows grow at a </a:t>
            </a:r>
            <a:r>
              <a:rPr lang="ja-JP" altLang="en-US">
                <a:latin typeface="Times" charset="0"/>
                <a:ea typeface="ＭＳ Ｐゴシック" charset="0"/>
                <a:cs typeface="ＭＳ Ｐゴシック" charset="0"/>
              </a:rPr>
              <a:t>“</a:t>
            </a:r>
            <a:r>
              <a:rPr lang="en-US" altLang="ja-JP">
                <a:latin typeface="Times" charset="0"/>
                <a:ea typeface="ＭＳ Ｐゴシック" charset="0"/>
                <a:cs typeface="ＭＳ Ｐゴシック" charset="0"/>
              </a:rPr>
              <a:t>constant</a:t>
            </a:r>
            <a:r>
              <a:rPr lang="ja-JP" altLang="en-US">
                <a:latin typeface="Times" charset="0"/>
                <a:ea typeface="ＭＳ Ｐゴシック" charset="0"/>
                <a:cs typeface="ＭＳ Ｐゴシック" charset="0"/>
              </a:rPr>
              <a:t>”</a:t>
            </a:r>
            <a:r>
              <a:rPr lang="en-US" altLang="ja-JP">
                <a:latin typeface="Times" charset="0"/>
                <a:ea typeface="ＭＳ Ｐゴシック" charset="0"/>
                <a:cs typeface="ＭＳ Ｐゴシック" charset="0"/>
              </a:rPr>
              <a:t> rate forever, the present value of those cash flows can be written as:</a:t>
            </a:r>
          </a:p>
          <a:p>
            <a:pPr lvl="1" eaLnBrk="1" hangingPunct="1">
              <a:lnSpc>
                <a:spcPct val="90000"/>
              </a:lnSpc>
              <a:buFontTx/>
              <a:buNone/>
            </a:pPr>
            <a:r>
              <a:rPr lang="en-US">
                <a:latin typeface="Times" charset="0"/>
                <a:ea typeface="ＭＳ Ｐゴシック" charset="0"/>
              </a:rPr>
              <a:t>Value = Expected Cash Flow Next Period / (r - g)</a:t>
            </a:r>
          </a:p>
          <a:p>
            <a:pPr lvl="1" eaLnBrk="1" hangingPunct="1">
              <a:lnSpc>
                <a:spcPct val="90000"/>
              </a:lnSpc>
              <a:buFontTx/>
              <a:buNone/>
            </a:pPr>
            <a:r>
              <a:rPr lang="en-US">
                <a:latin typeface="Times" charset="0"/>
                <a:ea typeface="ＭＳ Ｐゴシック" charset="0"/>
              </a:rPr>
              <a:t>where,</a:t>
            </a:r>
          </a:p>
          <a:p>
            <a:pPr lvl="1" eaLnBrk="1" hangingPunct="1">
              <a:lnSpc>
                <a:spcPct val="90000"/>
              </a:lnSpc>
              <a:buFontTx/>
              <a:buNone/>
            </a:pPr>
            <a:r>
              <a:rPr lang="en-US">
                <a:latin typeface="Times" charset="0"/>
                <a:ea typeface="ＭＳ Ｐゴシック" charset="0"/>
              </a:rPr>
              <a:t>	r = Discount rate (Cost of Equity or Cost of Capital)</a:t>
            </a:r>
          </a:p>
          <a:p>
            <a:pPr lvl="1" eaLnBrk="1" hangingPunct="1">
              <a:lnSpc>
                <a:spcPct val="90000"/>
              </a:lnSpc>
              <a:buFontTx/>
              <a:buNone/>
            </a:pPr>
            <a:r>
              <a:rPr lang="en-US">
                <a:latin typeface="Times" charset="0"/>
                <a:ea typeface="ＭＳ Ｐゴシック" charset="0"/>
              </a:rPr>
              <a:t>	g = Expected growth rate</a:t>
            </a:r>
          </a:p>
          <a:p>
            <a:pPr eaLnBrk="1" hangingPunct="1">
              <a:lnSpc>
                <a:spcPct val="90000"/>
              </a:lnSpc>
            </a:pPr>
            <a:r>
              <a:rPr lang="en-US">
                <a:latin typeface="Times" charset="0"/>
                <a:ea typeface="ＭＳ Ｐゴシック" charset="0"/>
                <a:cs typeface="ＭＳ Ｐゴシック" charset="0"/>
              </a:rPr>
              <a:t>This </a:t>
            </a:r>
            <a:r>
              <a:rPr lang="ja-JP" altLang="en-US">
                <a:latin typeface="Times" charset="0"/>
                <a:ea typeface="ＭＳ Ｐゴシック" charset="0"/>
                <a:cs typeface="ＭＳ Ｐゴシック" charset="0"/>
              </a:rPr>
              <a:t>“</a:t>
            </a:r>
            <a:r>
              <a:rPr lang="en-US" altLang="ja-JP">
                <a:latin typeface="Times" charset="0"/>
                <a:ea typeface="ＭＳ Ｐゴシック" charset="0"/>
                <a:cs typeface="ＭＳ Ｐゴシック" charset="0"/>
              </a:rPr>
              <a:t>constant</a:t>
            </a:r>
            <a:r>
              <a:rPr lang="ja-JP" altLang="en-US">
                <a:latin typeface="Times" charset="0"/>
                <a:ea typeface="ＭＳ Ｐゴシック" charset="0"/>
                <a:cs typeface="ＭＳ Ｐゴシック" charset="0"/>
              </a:rPr>
              <a:t>”</a:t>
            </a:r>
            <a:r>
              <a:rPr lang="en-US" altLang="ja-JP">
                <a:latin typeface="Times" charset="0"/>
                <a:ea typeface="ＭＳ Ｐゴシック" charset="0"/>
                <a:cs typeface="ＭＳ Ｐゴシック" charset="0"/>
              </a:rPr>
              <a:t> growth rate is called a </a:t>
            </a:r>
            <a:r>
              <a:rPr lang="en-US" altLang="ja-JP" u="sng">
                <a:latin typeface="Times" charset="0"/>
                <a:ea typeface="ＭＳ Ｐゴシック" charset="0"/>
                <a:cs typeface="ＭＳ Ｐゴシック" charset="0"/>
              </a:rPr>
              <a:t>stable growth rate </a:t>
            </a:r>
            <a:r>
              <a:rPr lang="en-US" altLang="ja-JP">
                <a:latin typeface="Times" charset="0"/>
                <a:ea typeface="ＭＳ Ｐゴシック" charset="0"/>
                <a:cs typeface="ＭＳ Ｐゴシック" charset="0"/>
              </a:rPr>
              <a:t>and </a:t>
            </a:r>
            <a:r>
              <a:rPr lang="en-US" altLang="ja-JP" u="sng">
                <a:latin typeface="Times" charset="0"/>
                <a:ea typeface="ＭＳ Ｐゴシック" charset="0"/>
                <a:cs typeface="ＭＳ Ｐゴシック" charset="0"/>
              </a:rPr>
              <a:t>cannot be higher than the growth rate of the economy </a:t>
            </a:r>
            <a:r>
              <a:rPr lang="en-US" altLang="ja-JP">
                <a:latin typeface="Times" charset="0"/>
                <a:ea typeface="ＭＳ Ｐゴシック" charset="0"/>
                <a:cs typeface="ＭＳ Ｐゴシック" charset="0"/>
              </a:rPr>
              <a:t>in which the firm operates.</a:t>
            </a:r>
          </a:p>
          <a:p>
            <a:pPr eaLnBrk="1" hangingPunct="1">
              <a:lnSpc>
                <a:spcPct val="90000"/>
              </a:lnSpc>
            </a:pPr>
            <a:r>
              <a:rPr lang="en-US">
                <a:latin typeface="Times" charset="0"/>
                <a:ea typeface="ＭＳ Ｐゴシック" charset="0"/>
                <a:cs typeface="ＭＳ Ｐゴシック" charset="0"/>
              </a:rPr>
              <a:t>While companies can maintain high growth rates for extended periods, they will all approach </a:t>
            </a:r>
            <a:r>
              <a:rPr lang="ja-JP" altLang="en-US">
                <a:latin typeface="Times" charset="0"/>
                <a:ea typeface="ＭＳ Ｐゴシック" charset="0"/>
                <a:cs typeface="ＭＳ Ｐゴシック" charset="0"/>
              </a:rPr>
              <a:t>“</a:t>
            </a:r>
            <a:r>
              <a:rPr lang="en-US" altLang="ja-JP">
                <a:latin typeface="Times" charset="0"/>
                <a:ea typeface="ＭＳ Ｐゴシック" charset="0"/>
                <a:cs typeface="ＭＳ Ｐゴシック" charset="0"/>
              </a:rPr>
              <a:t>stable growth</a:t>
            </a:r>
            <a:r>
              <a:rPr lang="ja-JP" altLang="en-US">
                <a:latin typeface="Times" charset="0"/>
                <a:ea typeface="ＭＳ Ｐゴシック" charset="0"/>
                <a:cs typeface="ＭＳ Ｐゴシック" charset="0"/>
              </a:rPr>
              <a:t>”</a:t>
            </a:r>
            <a:r>
              <a:rPr lang="en-US" altLang="ja-JP">
                <a:latin typeface="Times" charset="0"/>
                <a:ea typeface="ＭＳ Ｐゴシック" charset="0"/>
                <a:cs typeface="ＭＳ Ｐゴシック" charset="0"/>
              </a:rPr>
              <a:t> at some point in time.</a:t>
            </a:r>
            <a:endParaRPr lang="en-US">
              <a:latin typeface="Times" charset="0"/>
              <a:ea typeface="ＭＳ Ｐゴシック" charset="0"/>
              <a:cs typeface="ＭＳ Ｐゴシック" charset="0"/>
            </a:endParaRPr>
          </a:p>
        </p:txBody>
      </p:sp>
    </p:spTree>
    <p:extLst>
      <p:ext uri="{BB962C8B-B14F-4D97-AF65-F5344CB8AC3E}">
        <p14:creationId xmlns:p14="http://schemas.microsoft.com/office/powerpoint/2010/main" val="29941577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eaLnBrk="1" hangingPunct="1">
              <a:defRPr/>
            </a:pPr>
            <a:r>
              <a:rPr lang="en-US">
                <a:latin typeface="Helvetica" charset="0"/>
                <a:ea typeface="ＭＳ Ｐゴシック" charset="0"/>
                <a:cs typeface="ＭＳ Ｐゴシック" charset="0"/>
              </a:rPr>
              <a:t>1. How high can the stable growth rate be?</a:t>
            </a:r>
          </a:p>
        </p:txBody>
      </p:sp>
      <p:sp>
        <p:nvSpPr>
          <p:cNvPr id="167938" name="Rectangle 3"/>
          <p:cNvSpPr>
            <a:spLocks noGrp="1" noChangeArrowheads="1"/>
          </p:cNvSpPr>
          <p:nvPr>
            <p:ph idx="1"/>
          </p:nvPr>
        </p:nvSpPr>
        <p:spPr/>
        <p:txBody>
          <a:bodyPr/>
          <a:lstStyle/>
          <a:p>
            <a:pPr eaLnBrk="1" hangingPunct="1"/>
            <a:r>
              <a:rPr lang="en-US">
                <a:latin typeface="Times" charset="0"/>
                <a:ea typeface="ＭＳ Ｐゴシック" charset="0"/>
                <a:cs typeface="ＭＳ Ｐゴシック" charset="0"/>
              </a:rPr>
              <a:t>The stable growth rate </a:t>
            </a:r>
            <a:r>
              <a:rPr lang="en-US" u="sng">
                <a:latin typeface="Times" charset="0"/>
                <a:ea typeface="ＭＳ Ｐゴシック" charset="0"/>
                <a:cs typeface="ＭＳ Ｐゴシック" charset="0"/>
              </a:rPr>
              <a:t>cannot exceed the growth rate of the economy </a:t>
            </a:r>
            <a:r>
              <a:rPr lang="en-US">
                <a:latin typeface="Times" charset="0"/>
                <a:ea typeface="ＭＳ Ｐゴシック" charset="0"/>
                <a:cs typeface="ＭＳ Ｐゴシック" charset="0"/>
              </a:rPr>
              <a:t>but it can be set lower. </a:t>
            </a:r>
          </a:p>
          <a:p>
            <a:pPr lvl="1" eaLnBrk="1" hangingPunct="1"/>
            <a:r>
              <a:rPr lang="en-US">
                <a:latin typeface="Times" charset="0"/>
                <a:ea typeface="ＭＳ Ｐゴシック" charset="0"/>
              </a:rPr>
              <a:t>If you assume that the economy is composed of high growth and stable growth firms, the growth rate of the latter will probably be lower than the growth rate of the economy.</a:t>
            </a:r>
          </a:p>
          <a:p>
            <a:pPr lvl="1" eaLnBrk="1" hangingPunct="1"/>
            <a:r>
              <a:rPr lang="en-US">
                <a:latin typeface="Times" charset="0"/>
                <a:ea typeface="ＭＳ Ｐゴシック" charset="0"/>
              </a:rPr>
              <a:t>The stable growth rate can be negative. The terminal value will be lower and you are assuming that your firm will disappear over time. </a:t>
            </a:r>
          </a:p>
          <a:p>
            <a:pPr lvl="1" eaLnBrk="1" hangingPunct="1"/>
            <a:r>
              <a:rPr lang="en-US">
                <a:latin typeface="Times" charset="0"/>
                <a:ea typeface="ＭＳ Ｐゴシック" charset="0"/>
              </a:rPr>
              <a:t>If you use nominal cashflows and discount rates, the growth rate should be nominal </a:t>
            </a:r>
            <a:r>
              <a:rPr lang="en-US" u="sng">
                <a:latin typeface="Times" charset="0"/>
                <a:ea typeface="ＭＳ Ｐゴシック" charset="0"/>
              </a:rPr>
              <a:t>in the currency</a:t>
            </a:r>
            <a:r>
              <a:rPr lang="en-US">
                <a:latin typeface="Times" charset="0"/>
                <a:ea typeface="ＭＳ Ｐゴシック" charset="0"/>
              </a:rPr>
              <a:t> in which the valuation is denominated.</a:t>
            </a:r>
          </a:p>
          <a:p>
            <a:pPr eaLnBrk="1" hangingPunct="1"/>
            <a:r>
              <a:rPr lang="en-US">
                <a:latin typeface="Times" charset="0"/>
                <a:ea typeface="ＭＳ Ｐゴシック" charset="0"/>
                <a:cs typeface="ＭＳ Ｐゴシック" charset="0"/>
              </a:rPr>
              <a:t>One simple proxy for the nominal growth rate of the economy is the riskfree rate.</a:t>
            </a:r>
          </a:p>
          <a:p>
            <a:pPr lvl="1" eaLnBrk="1" hangingPunct="1"/>
            <a:r>
              <a:rPr lang="en-US">
                <a:latin typeface="Times" charset="0"/>
                <a:ea typeface="ＭＳ Ｐゴシック" charset="0"/>
              </a:rPr>
              <a:t>Riskfree rate = Expected inflation + Expected Real Interest Rate</a:t>
            </a:r>
          </a:p>
          <a:p>
            <a:pPr lvl="1" eaLnBrk="1" hangingPunct="1"/>
            <a:r>
              <a:rPr lang="en-US">
                <a:latin typeface="Times" charset="0"/>
                <a:ea typeface="ＭＳ Ｐゴシック" charset="0"/>
              </a:rPr>
              <a:t>Nominal growth rate in economy = Expected Inflation + Expected Real Growth</a:t>
            </a:r>
          </a:p>
        </p:txBody>
      </p:sp>
      <p:sp>
        <p:nvSpPr>
          <p:cNvPr id="167939" name="Rectangle 4"/>
          <p:cNvSpPr>
            <a:spLocks noChangeArrowheads="1"/>
          </p:cNvSpPr>
          <p:nvPr/>
        </p:nvSpPr>
        <p:spPr bwMode="auto">
          <a:xfrm>
            <a:off x="10690225" y="64738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p>
            <a:pPr eaLnBrk="0" hangingPunct="0"/>
            <a:endParaRPr lang="en-US"/>
          </a:p>
        </p:txBody>
      </p:sp>
    </p:spTree>
    <p:extLst>
      <p:ext uri="{BB962C8B-B14F-4D97-AF65-F5344CB8AC3E}">
        <p14:creationId xmlns:p14="http://schemas.microsoft.com/office/powerpoint/2010/main" val="295335139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eaLnBrk="1" hangingPunct="1">
              <a:defRPr/>
            </a:pPr>
            <a:r>
              <a:rPr lang="en-US">
                <a:latin typeface="Helvetica" charset="0"/>
                <a:ea typeface="ＭＳ Ｐゴシック" charset="0"/>
                <a:cs typeface="ＭＳ Ｐゴシック" charset="0"/>
              </a:rPr>
              <a:t>2. When will the firm reach stable growth?</a:t>
            </a:r>
          </a:p>
        </p:txBody>
      </p:sp>
      <p:sp>
        <p:nvSpPr>
          <p:cNvPr id="169986" name="Rectangle 3"/>
          <p:cNvSpPr>
            <a:spLocks noGrp="1" noChangeArrowheads="1"/>
          </p:cNvSpPr>
          <p:nvPr>
            <p:ph idx="1"/>
          </p:nvPr>
        </p:nvSpPr>
        <p:spPr/>
        <p:txBody>
          <a:bodyPr/>
          <a:lstStyle/>
          <a:p>
            <a:pPr eaLnBrk="1" hangingPunct="1">
              <a:lnSpc>
                <a:spcPct val="90000"/>
              </a:lnSpc>
            </a:pPr>
            <a:r>
              <a:rPr lang="en-US">
                <a:latin typeface="Times" charset="0"/>
                <a:ea typeface="ＭＳ Ｐゴシック" charset="0"/>
                <a:cs typeface="ＭＳ Ｐゴシック" charset="0"/>
              </a:rPr>
              <a:t>Size of the firm </a:t>
            </a:r>
          </a:p>
          <a:p>
            <a:pPr lvl="1" eaLnBrk="1" hangingPunct="1">
              <a:lnSpc>
                <a:spcPct val="90000"/>
              </a:lnSpc>
            </a:pPr>
            <a:r>
              <a:rPr lang="en-US">
                <a:latin typeface="Times" charset="0"/>
                <a:ea typeface="ＭＳ Ｐゴシック" charset="0"/>
              </a:rPr>
              <a:t>Success usually makes a firm larger. As firms </a:t>
            </a:r>
            <a:r>
              <a:rPr lang="en-US" u="sng">
                <a:latin typeface="Times" charset="0"/>
                <a:ea typeface="ＭＳ Ｐゴシック" charset="0"/>
              </a:rPr>
              <a:t>become larger</a:t>
            </a:r>
            <a:r>
              <a:rPr lang="en-US">
                <a:latin typeface="Times" charset="0"/>
                <a:ea typeface="ＭＳ Ｐゴシック" charset="0"/>
              </a:rPr>
              <a:t>, it becomes much more difficult for them to maintain high growth rates</a:t>
            </a:r>
          </a:p>
          <a:p>
            <a:pPr eaLnBrk="1" hangingPunct="1">
              <a:lnSpc>
                <a:spcPct val="90000"/>
              </a:lnSpc>
            </a:pPr>
            <a:r>
              <a:rPr lang="en-US">
                <a:latin typeface="Times" charset="0"/>
                <a:ea typeface="ＭＳ Ｐゴシック" charset="0"/>
                <a:cs typeface="ＭＳ Ｐゴシック" charset="0"/>
              </a:rPr>
              <a:t>Current growth rate </a:t>
            </a:r>
          </a:p>
          <a:p>
            <a:pPr lvl="1" eaLnBrk="1" hangingPunct="1">
              <a:lnSpc>
                <a:spcPct val="90000"/>
              </a:lnSpc>
            </a:pPr>
            <a:r>
              <a:rPr lang="en-US">
                <a:latin typeface="Times" charset="0"/>
                <a:ea typeface="ＭＳ Ｐゴシック" charset="0"/>
              </a:rPr>
              <a:t>While past growth is not always a reliable indicator of future growth, there is a </a:t>
            </a:r>
            <a:r>
              <a:rPr lang="en-US" u="sng">
                <a:latin typeface="Times" charset="0"/>
                <a:ea typeface="ＭＳ Ｐゴシック" charset="0"/>
              </a:rPr>
              <a:t>correlation between current growth and future growth</a:t>
            </a:r>
            <a:r>
              <a:rPr lang="en-US">
                <a:latin typeface="Times" charset="0"/>
                <a:ea typeface="ＭＳ Ｐゴシック" charset="0"/>
              </a:rPr>
              <a:t>. Thus, a firm growing at 30% currently probably has higher growth and a longer expected growth period than one growing 10% a year now.</a:t>
            </a:r>
          </a:p>
          <a:p>
            <a:pPr eaLnBrk="1" hangingPunct="1">
              <a:lnSpc>
                <a:spcPct val="90000"/>
              </a:lnSpc>
            </a:pPr>
            <a:r>
              <a:rPr lang="en-US">
                <a:latin typeface="Times" charset="0"/>
                <a:ea typeface="ＭＳ Ｐゴシック" charset="0"/>
                <a:cs typeface="ＭＳ Ｐゴシック" charset="0"/>
              </a:rPr>
              <a:t>Barriers to entry and differential advantages </a:t>
            </a:r>
          </a:p>
          <a:p>
            <a:pPr lvl="1" eaLnBrk="1" hangingPunct="1">
              <a:lnSpc>
                <a:spcPct val="90000"/>
              </a:lnSpc>
            </a:pPr>
            <a:r>
              <a:rPr lang="en-US">
                <a:latin typeface="Times" charset="0"/>
                <a:ea typeface="ＭＳ Ｐゴシック" charset="0"/>
              </a:rPr>
              <a:t>Ultimately, high growth comes from high project returns, which,  in turn, comes from </a:t>
            </a:r>
            <a:r>
              <a:rPr lang="en-US" u="sng">
                <a:latin typeface="Times" charset="0"/>
                <a:ea typeface="ＭＳ Ｐゴシック" charset="0"/>
              </a:rPr>
              <a:t>barriers to entry </a:t>
            </a:r>
            <a:r>
              <a:rPr lang="en-US">
                <a:latin typeface="Times" charset="0"/>
                <a:ea typeface="ＭＳ Ｐゴシック" charset="0"/>
              </a:rPr>
              <a:t>and </a:t>
            </a:r>
            <a:r>
              <a:rPr lang="en-US" u="sng">
                <a:latin typeface="Times" charset="0"/>
                <a:ea typeface="ＭＳ Ｐゴシック" charset="0"/>
              </a:rPr>
              <a:t>differential advantages</a:t>
            </a:r>
            <a:r>
              <a:rPr lang="en-US">
                <a:latin typeface="Times" charset="0"/>
                <a:ea typeface="ＭＳ Ｐゴシック" charset="0"/>
              </a:rPr>
              <a:t>.</a:t>
            </a:r>
          </a:p>
          <a:p>
            <a:pPr lvl="1" eaLnBrk="1" hangingPunct="1">
              <a:lnSpc>
                <a:spcPct val="90000"/>
              </a:lnSpc>
            </a:pPr>
            <a:r>
              <a:rPr lang="en-US">
                <a:latin typeface="Times" charset="0"/>
                <a:ea typeface="ＭＳ Ｐゴシック" charset="0"/>
              </a:rPr>
              <a:t>The question of how long growth will last and how high it will be can therefore be framed as a question about </a:t>
            </a:r>
            <a:r>
              <a:rPr lang="en-US" u="sng">
                <a:latin typeface="Times" charset="0"/>
                <a:ea typeface="ＭＳ Ｐゴシック" charset="0"/>
              </a:rPr>
              <a:t>what the barriers to entry are, how long they will stay up and how strong they will remain.</a:t>
            </a:r>
          </a:p>
        </p:txBody>
      </p:sp>
    </p:spTree>
    <p:extLst>
      <p:ext uri="{BB962C8B-B14F-4D97-AF65-F5344CB8AC3E}">
        <p14:creationId xmlns:p14="http://schemas.microsoft.com/office/powerpoint/2010/main" val="8246132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eaLnBrk="1" hangingPunct="1">
              <a:defRPr/>
            </a:pPr>
            <a:r>
              <a:rPr lang="en-US">
                <a:latin typeface="Helvetica" charset="0"/>
                <a:ea typeface="ＭＳ Ｐゴシック" charset="0"/>
                <a:cs typeface="ＭＳ Ｐゴシック" charset="0"/>
              </a:rPr>
              <a:t>3. What else should change in stable growth?</a:t>
            </a:r>
          </a:p>
        </p:txBody>
      </p:sp>
      <p:sp>
        <p:nvSpPr>
          <p:cNvPr id="172034" name="Rectangle 3"/>
          <p:cNvSpPr>
            <a:spLocks noGrp="1" noChangeArrowheads="1"/>
          </p:cNvSpPr>
          <p:nvPr>
            <p:ph idx="1"/>
          </p:nvPr>
        </p:nvSpPr>
        <p:spPr/>
        <p:txBody>
          <a:bodyPr/>
          <a:lstStyle/>
          <a:p>
            <a:pPr eaLnBrk="1" hangingPunct="1"/>
            <a:r>
              <a:rPr lang="en-US">
                <a:latin typeface="Times" charset="0"/>
                <a:ea typeface="ＭＳ Ｐゴシック" charset="0"/>
                <a:cs typeface="ＭＳ Ｐゴシック" charset="0"/>
              </a:rPr>
              <a:t>In stable growth, firms should have the characteristics of other stable growth firms. In particular,</a:t>
            </a:r>
          </a:p>
          <a:p>
            <a:pPr lvl="1" eaLnBrk="1" hangingPunct="1"/>
            <a:r>
              <a:rPr lang="en-US">
                <a:latin typeface="Times" charset="0"/>
                <a:ea typeface="ＭＳ Ｐゴシック" charset="0"/>
              </a:rPr>
              <a:t>The risk of the firm, as measured by beta and ratings, should reflect that of a stable growth firm.</a:t>
            </a:r>
          </a:p>
          <a:p>
            <a:pPr lvl="2" eaLnBrk="1" hangingPunct="1"/>
            <a:r>
              <a:rPr lang="en-US">
                <a:latin typeface="Times" charset="0"/>
                <a:ea typeface="ＭＳ Ｐゴシック" charset="0"/>
              </a:rPr>
              <a:t>Beta should move towards one</a:t>
            </a:r>
          </a:p>
          <a:p>
            <a:pPr lvl="2" eaLnBrk="1" hangingPunct="1"/>
            <a:r>
              <a:rPr lang="en-US">
                <a:latin typeface="Times" charset="0"/>
                <a:ea typeface="ＭＳ Ｐゴシック" charset="0"/>
              </a:rPr>
              <a:t>The cost of debt should reflect the safety of stable firms (BBB or higher)</a:t>
            </a:r>
          </a:p>
          <a:p>
            <a:pPr lvl="1" eaLnBrk="1" hangingPunct="1"/>
            <a:r>
              <a:rPr lang="en-US">
                <a:latin typeface="Times" charset="0"/>
                <a:ea typeface="ＭＳ Ｐゴシック" charset="0"/>
              </a:rPr>
              <a:t>The debt ratio of the firm might increase to reflect the larger and more stable earnings of these firms.</a:t>
            </a:r>
          </a:p>
          <a:p>
            <a:pPr lvl="2" eaLnBrk="1" hangingPunct="1"/>
            <a:r>
              <a:rPr lang="en-US">
                <a:latin typeface="Times" charset="0"/>
                <a:ea typeface="ＭＳ Ｐゴシック" charset="0"/>
              </a:rPr>
              <a:t>The debt ratio of the firm might moved to the optimal or an industry average</a:t>
            </a:r>
          </a:p>
          <a:p>
            <a:pPr lvl="2" eaLnBrk="1" hangingPunct="1"/>
            <a:r>
              <a:rPr lang="en-US">
                <a:latin typeface="Times" charset="0"/>
                <a:ea typeface="ＭＳ Ｐゴシック" charset="0"/>
              </a:rPr>
              <a:t>If the managers of the firm are deeply averse to debt, this may never happen</a:t>
            </a:r>
          </a:p>
          <a:p>
            <a:pPr lvl="1" eaLnBrk="1" hangingPunct="1"/>
            <a:r>
              <a:rPr lang="en-US">
                <a:latin typeface="Times" charset="0"/>
                <a:ea typeface="ＭＳ Ｐゴシック" charset="0"/>
              </a:rPr>
              <a:t>The return on capital generated on investments should move to sustainable levels, relative to both the sector and the company</a:t>
            </a:r>
            <a:r>
              <a:rPr lang="ja-JP" altLang="en-US">
                <a:latin typeface="Times" charset="0"/>
                <a:ea typeface="ＭＳ Ｐゴシック" charset="0"/>
              </a:rPr>
              <a:t>’</a:t>
            </a:r>
            <a:r>
              <a:rPr lang="en-US" altLang="ja-JP">
                <a:latin typeface="Times" charset="0"/>
                <a:ea typeface="ＭＳ Ｐゴシック" charset="0"/>
              </a:rPr>
              <a:t>s own cost of capital.</a:t>
            </a:r>
            <a:endParaRPr lang="en-US">
              <a:latin typeface="Times" charset="0"/>
              <a:ea typeface="ＭＳ Ｐゴシック" charset="0"/>
            </a:endParaRPr>
          </a:p>
        </p:txBody>
      </p:sp>
    </p:spTree>
    <p:extLst>
      <p:ext uri="{BB962C8B-B14F-4D97-AF65-F5344CB8AC3E}">
        <p14:creationId xmlns:p14="http://schemas.microsoft.com/office/powerpoint/2010/main" val="331014335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pPr eaLnBrk="1" hangingPunct="1">
              <a:defRPr/>
            </a:pPr>
            <a:r>
              <a:rPr lang="en-US">
                <a:latin typeface="Helvetica" charset="0"/>
                <a:ea typeface="ＭＳ Ｐゴシック" charset="0"/>
                <a:cs typeface="ＭＳ Ｐゴシック" charset="0"/>
              </a:rPr>
              <a:t>4. What excess returns will you generate in stable growth and why does it matter?</a:t>
            </a:r>
          </a:p>
        </p:txBody>
      </p:sp>
      <p:sp>
        <p:nvSpPr>
          <p:cNvPr id="174082" name="Rectangle 3"/>
          <p:cNvSpPr>
            <a:spLocks noGrp="1" noChangeArrowheads="1"/>
          </p:cNvSpPr>
          <p:nvPr>
            <p:ph idx="1"/>
          </p:nvPr>
        </p:nvSpPr>
        <p:spPr/>
        <p:txBody>
          <a:bodyPr/>
          <a:lstStyle/>
          <a:p>
            <a:pPr eaLnBrk="1" hangingPunct="1"/>
            <a:r>
              <a:rPr lang="en-US">
                <a:latin typeface="Times" charset="0"/>
                <a:ea typeface="ＭＳ Ｐゴシック" charset="0"/>
                <a:cs typeface="ＭＳ Ｐゴシック" charset="0"/>
              </a:rPr>
              <a:t>Strange though this may seem, the terminal value is not as much a function of stable growth as it is a function of what you assume about excess returns in stable growth.</a:t>
            </a:r>
          </a:p>
          <a:p>
            <a:pPr eaLnBrk="1" hangingPunct="1"/>
            <a:r>
              <a:rPr lang="en-US">
                <a:latin typeface="Times" charset="0"/>
                <a:ea typeface="ＭＳ Ｐゴシック" charset="0"/>
                <a:cs typeface="ＭＳ Ｐゴシック" charset="0"/>
              </a:rPr>
              <a:t>The key connecting link is the reinvestment rate that you have in stable growth, which is a function of your return on capital:</a:t>
            </a:r>
          </a:p>
          <a:p>
            <a:pPr algn="ctr" eaLnBrk="1" hangingPunct="1">
              <a:buFont typeface="Monotype Sorts" charset="0"/>
              <a:buNone/>
            </a:pPr>
            <a:r>
              <a:rPr lang="en-US">
                <a:latin typeface="Times" charset="0"/>
                <a:ea typeface="ＭＳ Ｐゴシック" charset="0"/>
                <a:cs typeface="ＭＳ Ｐゴシック" charset="0"/>
              </a:rPr>
              <a:t>Reinvestment Rate = Stable growth rate/ Stable ROC</a:t>
            </a:r>
          </a:p>
          <a:p>
            <a:pPr eaLnBrk="1" hangingPunct="1">
              <a:buFont typeface="Monotype Sorts" charset="0"/>
              <a:buNone/>
            </a:pPr>
            <a:r>
              <a:rPr lang="en-US">
                <a:latin typeface="Times" charset="0"/>
                <a:ea typeface="ＭＳ Ｐゴシック" charset="0"/>
                <a:cs typeface="ＭＳ Ｐゴシック" charset="0"/>
              </a:rPr>
              <a:t>	The terminal value can be written in terms of ROC as follows:</a:t>
            </a:r>
          </a:p>
          <a:p>
            <a:pPr algn="ctr" eaLnBrk="1" hangingPunct="1">
              <a:buFont typeface="Monotype Sorts" charset="0"/>
              <a:buNone/>
            </a:pPr>
            <a:r>
              <a:rPr lang="en-US">
                <a:latin typeface="Times" charset="0"/>
                <a:ea typeface="ＭＳ Ｐゴシック" charset="0"/>
                <a:cs typeface="ＭＳ Ｐゴシック" charset="0"/>
              </a:rPr>
              <a:t>Terminal Value = EBIT</a:t>
            </a:r>
            <a:r>
              <a:rPr lang="en-US" baseline="-25000">
                <a:latin typeface="Times" charset="0"/>
                <a:ea typeface="ＭＳ Ｐゴシック" charset="0"/>
                <a:cs typeface="ＭＳ Ｐゴシック" charset="0"/>
              </a:rPr>
              <a:t>n+1</a:t>
            </a:r>
            <a:r>
              <a:rPr lang="en-US">
                <a:latin typeface="Times" charset="0"/>
                <a:ea typeface="ＭＳ Ｐゴシック" charset="0"/>
                <a:cs typeface="ＭＳ Ｐゴシック" charset="0"/>
              </a:rPr>
              <a:t> (1-t) (1 – g/ ROC)/ (Cost of capital – g)</a:t>
            </a:r>
          </a:p>
          <a:p>
            <a:pPr eaLnBrk="1" hangingPunct="1"/>
            <a:r>
              <a:rPr lang="en-US">
                <a:latin typeface="Times" charset="0"/>
                <a:ea typeface="ＭＳ Ｐゴシック" charset="0"/>
                <a:cs typeface="ＭＳ Ｐゴシック" charset="0"/>
              </a:rPr>
              <a:t>In the scenario where you assume that a firm earns a return on capital equal to its cost of capital in stable growth, the terminal value will not change as the growth rate changes. </a:t>
            </a:r>
          </a:p>
          <a:p>
            <a:pPr eaLnBrk="1" hangingPunct="1"/>
            <a:r>
              <a:rPr lang="en-US">
                <a:latin typeface="Times" charset="0"/>
                <a:ea typeface="ＭＳ Ｐゴシック" charset="0"/>
                <a:cs typeface="ＭＳ Ｐゴシック" charset="0"/>
              </a:rPr>
              <a:t>If you assume that your firm will earn positive (negative) excess returns in perpetuity, the terminal value will increase (decrease) as the stable growth rate increases.</a:t>
            </a:r>
          </a:p>
        </p:txBody>
      </p:sp>
    </p:spTree>
    <p:extLst>
      <p:ext uri="{BB962C8B-B14F-4D97-AF65-F5344CB8AC3E}">
        <p14:creationId xmlns:p14="http://schemas.microsoft.com/office/powerpoint/2010/main" val="42004085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These are things (critiques) you should not worry about…</a:t>
            </a:r>
            <a:endParaRPr lang="en-US" dirty="0"/>
          </a:p>
        </p:txBody>
      </p:sp>
      <p:sp>
        <p:nvSpPr>
          <p:cNvPr id="3" name="Content Placeholder 2"/>
          <p:cNvSpPr>
            <a:spLocks noGrp="1"/>
          </p:cNvSpPr>
          <p:nvPr>
            <p:ph idx="1"/>
          </p:nvPr>
        </p:nvSpPr>
        <p:spPr/>
        <p:txBody>
          <a:bodyPr/>
          <a:lstStyle/>
          <a:p>
            <a:r>
              <a:rPr lang="en-US" dirty="0" smtClean="0"/>
              <a:t>The terminal value is a high percentage of the estimated value of the firm today. Critics of DCF often argue that since the terminal value is a high percentage of the value today (80% or higher) that</a:t>
            </a:r>
          </a:p>
          <a:p>
            <a:pPr lvl="1"/>
            <a:r>
              <a:rPr lang="en-US" dirty="0" smtClean="0"/>
              <a:t>Your assumptions about the high growth period don’t matter; this is not true since the base on which you compute your terminal value (earnings, cash flows) are affected by your high growth inputs</a:t>
            </a:r>
          </a:p>
          <a:p>
            <a:pPr lvl="1"/>
            <a:r>
              <a:rPr lang="en-US" dirty="0" smtClean="0"/>
              <a:t>DCF is flawed; Why? It reflects the reality that the bulk of your returns from buying stocks comes from price appreciation.</a:t>
            </a:r>
          </a:p>
          <a:p>
            <a:r>
              <a:rPr lang="en-US" dirty="0" smtClean="0"/>
              <a:t>The terminal value can be made as high as you want it to be, if you play with the growth rate. </a:t>
            </a:r>
          </a:p>
          <a:p>
            <a:pPr lvl="1"/>
            <a:r>
              <a:rPr lang="en-US" dirty="0" smtClean="0"/>
              <a:t>That is true, if you play with the growth rate. It is not true, if you follow the four rules we laid out.</a:t>
            </a:r>
          </a:p>
          <a:p>
            <a:pPr lvl="1"/>
            <a:r>
              <a:rPr lang="en-US" dirty="0" smtClean="0"/>
              <a:t>Bottom line: Tie growth to reinvestment and excess returns and cap your growth rate at the </a:t>
            </a:r>
            <a:r>
              <a:rPr lang="en-US" dirty="0" err="1" smtClean="0"/>
              <a:t>riskfree</a:t>
            </a:r>
            <a:r>
              <a:rPr lang="en-US" smtClean="0"/>
              <a:t> rate.</a:t>
            </a:r>
            <a:endParaRPr lang="en-US" dirty="0"/>
          </a:p>
        </p:txBody>
      </p:sp>
    </p:spTree>
    <p:extLst>
      <p:ext uri="{BB962C8B-B14F-4D97-AF65-F5344CB8AC3E}">
        <p14:creationId xmlns:p14="http://schemas.microsoft.com/office/powerpoint/2010/main" val="630171836"/>
      </p:ext>
    </p:extLst>
  </p:cSld>
  <p:clrMapOvr>
    <a:masterClrMapping/>
  </p:clrMapOvr>
</p:sld>
</file>

<file path=ppt/theme/theme1.xml><?xml version="1.0" encoding="utf-8"?>
<a:theme xmlns:a="http://schemas.openxmlformats.org/drawingml/2006/main" name="HGV slides">
  <a:themeElements>
    <a:clrScheme name="">
      <a:dk1>
        <a:srgbClr val="000000"/>
      </a:dk1>
      <a:lt1>
        <a:srgbClr val="FFFFFF"/>
      </a:lt1>
      <a:dk2>
        <a:srgbClr val="000000"/>
      </a:dk2>
      <a:lt2>
        <a:srgbClr val="DADADA"/>
      </a:lt2>
      <a:accent1>
        <a:srgbClr val="919191"/>
      </a:accent1>
      <a:accent2>
        <a:srgbClr val="676767"/>
      </a:accent2>
      <a:accent3>
        <a:srgbClr val="FFFFFF"/>
      </a:accent3>
      <a:accent4>
        <a:srgbClr val="000000"/>
      </a:accent4>
      <a:accent5>
        <a:srgbClr val="C7C7C7"/>
      </a:accent5>
      <a:accent6>
        <a:srgbClr val="5D5D5D"/>
      </a:accent6>
      <a:hlink>
        <a:srgbClr val="474747"/>
      </a:hlink>
      <a:folHlink>
        <a:srgbClr val="CECECE"/>
      </a:folHlink>
    </a:clrScheme>
    <a:fontScheme name="AdvVal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a:ln>
              <a:noFill/>
            </a:ln>
            <a:solidFill>
              <a:schemeClr val="tx1"/>
            </a:solidFill>
            <a:effectLst/>
            <a:latin typeface="Helvetica"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a:ln>
              <a:noFill/>
            </a:ln>
            <a:solidFill>
              <a:schemeClr val="tx1"/>
            </a:solidFill>
            <a:effectLst/>
            <a:latin typeface="Helvetica" pitchFamily="-65" charset="0"/>
          </a:defRPr>
        </a:defPPr>
      </a:lstStyle>
    </a:lnDef>
  </a:objectDefaults>
  <a:extraClrSchemeLst>
    <a:extraClrScheme>
      <a:clrScheme name="AdvVal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dvVal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dvVal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dvVal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dvVal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dvVal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dvVal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HGV slides.thmx</Template>
  <TotalTime>4</TotalTime>
  <Words>1297</Words>
  <Application>Microsoft Macintosh PowerPoint</Application>
  <PresentationFormat>Letter Paper (8.5x11 in)</PresentationFormat>
  <Paragraphs>72</Paragraphs>
  <Slides>8</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HGV slides</vt:lpstr>
      <vt:lpstr>Equation</vt:lpstr>
      <vt:lpstr>Getting Closure in Valuation</vt:lpstr>
      <vt:lpstr>Ways of Estimating Terminal Value</vt:lpstr>
      <vt:lpstr>Stable Growth and Terminal Value</vt:lpstr>
      <vt:lpstr>1. How high can the stable growth rate be?</vt:lpstr>
      <vt:lpstr>2. When will the firm reach stable growth?</vt:lpstr>
      <vt:lpstr>3. What else should change in stable growth?</vt:lpstr>
      <vt:lpstr>4. What excess returns will you generate in stable growth and why does it matter?</vt:lpstr>
      <vt:lpstr>These are things (critiques) you should not worry about…</vt:lpstr>
    </vt:vector>
  </TitlesOfParts>
  <Company>Stern School of Business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Aswath Damodaran</dc:creator>
  <cp:lastModifiedBy>Department of Finance</cp:lastModifiedBy>
  <cp:revision>5</cp:revision>
  <dcterms:created xsi:type="dcterms:W3CDTF">2011-11-03T12:34:39Z</dcterms:created>
  <dcterms:modified xsi:type="dcterms:W3CDTF">2015-09-18T02:44:32Z</dcterms:modified>
</cp:coreProperties>
</file>