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4"/>
  </p:notesMasterIdLst>
  <p:sldIdLst>
    <p:sldId id="311" r:id="rId2"/>
    <p:sldId id="315" r:id="rId3"/>
    <p:sldId id="316" r:id="rId4"/>
    <p:sldId id="283" r:id="rId5"/>
    <p:sldId id="317" r:id="rId6"/>
    <p:sldId id="312" r:id="rId7"/>
    <p:sldId id="310" r:id="rId8"/>
    <p:sldId id="318" r:id="rId9"/>
    <p:sldId id="319" r:id="rId10"/>
    <p:sldId id="308" r:id="rId11"/>
    <p:sldId id="307" r:id="rId12"/>
    <p:sldId id="320" r:id="rId13"/>
    <p:sldId id="313" r:id="rId14"/>
    <p:sldId id="285" r:id="rId15"/>
    <p:sldId id="286" r:id="rId16"/>
    <p:sldId id="291" r:id="rId17"/>
    <p:sldId id="292" r:id="rId18"/>
    <p:sldId id="293" r:id="rId19"/>
    <p:sldId id="294" r:id="rId20"/>
    <p:sldId id="295" r:id="rId21"/>
    <p:sldId id="297" r:id="rId22"/>
    <p:sldId id="296" r:id="rId23"/>
    <p:sldId id="298" r:id="rId24"/>
    <p:sldId id="299" r:id="rId25"/>
    <p:sldId id="304" r:id="rId26"/>
    <p:sldId id="300" r:id="rId27"/>
    <p:sldId id="301" r:id="rId28"/>
    <p:sldId id="305" r:id="rId29"/>
    <p:sldId id="302" r:id="rId30"/>
    <p:sldId id="303" r:id="rId31"/>
    <p:sldId id="314" r:id="rId32"/>
    <p:sldId id="321"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212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R:\MBA\Project-Rahul.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R:\MBA\Project-Rahul.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R:\MBA\Project-Rahul.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R:\MBA\Project-Rahul.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R:\MBA\Project-Rahul.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R:\MBA\Project-Rahul.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R:\MBA\Project-Rahul.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R:\MBA\Project-Rahul.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R:\MBA\Project-Rahul.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R:\MBA\Project-Rahul.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R:\MBA\Project-Rahul.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R:\MBA\Project-Rahul.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R:\MBA\Project-Rahul.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R:\MBA\Project-Rahul.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R:\MBA\Project-Rahul.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R:\MBA\Project-Rahu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Overvalued</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graph'!$W$75:$W$81</c:f>
              <c:numCache>
                <c:formatCode>0%</c:formatCode>
                <c:ptCount val="7"/>
                <c:pt idx="0">
                  <c:v>0.8889</c:v>
                </c:pt>
                <c:pt idx="1">
                  <c:v>1.0</c:v>
                </c:pt>
                <c:pt idx="2">
                  <c:v>0.700000000000001</c:v>
                </c:pt>
                <c:pt idx="3">
                  <c:v>0.700000000000001</c:v>
                </c:pt>
                <c:pt idx="4">
                  <c:v>0.5</c:v>
                </c:pt>
                <c:pt idx="5">
                  <c:v>0.625000000000001</c:v>
                </c:pt>
                <c:pt idx="6">
                  <c:v>0.5556</c:v>
                </c:pt>
              </c:numCache>
            </c:numRef>
          </c:val>
        </c:ser>
        <c:ser>
          <c:idx val="1"/>
          <c:order val="1"/>
          <c:tx>
            <c:v>Growth</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graph'!$X$75:$X$81</c:f>
              <c:numCache>
                <c:formatCode>0%</c:formatCode>
                <c:ptCount val="7"/>
                <c:pt idx="0">
                  <c:v>0.0</c:v>
                </c:pt>
                <c:pt idx="1">
                  <c:v>0.0</c:v>
                </c:pt>
                <c:pt idx="2">
                  <c:v>0.0</c:v>
                </c:pt>
                <c:pt idx="3">
                  <c:v>0.0</c:v>
                </c:pt>
                <c:pt idx="4">
                  <c:v>0.1</c:v>
                </c:pt>
                <c:pt idx="5">
                  <c:v>0.125</c:v>
                </c:pt>
                <c:pt idx="6">
                  <c:v>0.1111</c:v>
                </c:pt>
              </c:numCache>
            </c:numRef>
          </c:val>
        </c:ser>
        <c:ser>
          <c:idx val="2"/>
          <c:order val="2"/>
          <c:tx>
            <c:v>Value</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graph'!$Y$75:$Y$81</c:f>
              <c:numCache>
                <c:formatCode>0%</c:formatCode>
                <c:ptCount val="7"/>
                <c:pt idx="0">
                  <c:v>0.1111</c:v>
                </c:pt>
                <c:pt idx="1">
                  <c:v>0.0</c:v>
                </c:pt>
                <c:pt idx="2">
                  <c:v>0.1</c:v>
                </c:pt>
                <c:pt idx="3">
                  <c:v>0.3</c:v>
                </c:pt>
                <c:pt idx="4">
                  <c:v>0.3</c:v>
                </c:pt>
                <c:pt idx="5">
                  <c:v>0.25</c:v>
                </c:pt>
                <c:pt idx="6">
                  <c:v>0.0</c:v>
                </c:pt>
              </c:numCache>
            </c:numRef>
          </c:val>
        </c:ser>
        <c:ser>
          <c:idx val="3"/>
          <c:order val="3"/>
          <c:tx>
            <c:v>Undervalued</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graph'!$Z$75:$Z$81</c:f>
              <c:numCache>
                <c:formatCode>0%</c:formatCode>
                <c:ptCount val="7"/>
                <c:pt idx="0">
                  <c:v>0.0</c:v>
                </c:pt>
                <c:pt idx="1">
                  <c:v>0.0</c:v>
                </c:pt>
                <c:pt idx="2">
                  <c:v>0.2</c:v>
                </c:pt>
                <c:pt idx="3">
                  <c:v>0.0</c:v>
                </c:pt>
                <c:pt idx="4">
                  <c:v>0.0</c:v>
                </c:pt>
                <c:pt idx="5">
                  <c:v>0.0</c:v>
                </c:pt>
                <c:pt idx="6">
                  <c:v>0.2222</c:v>
                </c:pt>
              </c:numCache>
            </c:numRef>
          </c:val>
        </c:ser>
        <c:ser>
          <c:idx val="4"/>
          <c:order val="4"/>
          <c:tx>
            <c:v>Inconclusive</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graph'!$AA$75:$AA$81</c:f>
              <c:numCache>
                <c:formatCode>0%</c:formatCode>
                <c:ptCount val="7"/>
                <c:pt idx="0">
                  <c:v>0.0</c:v>
                </c:pt>
                <c:pt idx="1">
                  <c:v>0.0</c:v>
                </c:pt>
                <c:pt idx="2">
                  <c:v>0.0</c:v>
                </c:pt>
                <c:pt idx="3">
                  <c:v>0.0</c:v>
                </c:pt>
                <c:pt idx="4">
                  <c:v>0.1</c:v>
                </c:pt>
                <c:pt idx="5">
                  <c:v>0.0</c:v>
                </c:pt>
                <c:pt idx="6">
                  <c:v>0.1111</c:v>
                </c:pt>
              </c:numCache>
            </c:numRef>
          </c:val>
        </c:ser>
        <c:dLbls>
          <c:showLegendKey val="0"/>
          <c:showVal val="0"/>
          <c:showCatName val="0"/>
          <c:showSerName val="0"/>
          <c:showPercent val="0"/>
          <c:showBubbleSize val="0"/>
        </c:dLbls>
        <c:gapWidth val="150"/>
        <c:axId val="2144052728"/>
        <c:axId val="2144040536"/>
      </c:barChart>
      <c:catAx>
        <c:axId val="2144052728"/>
        <c:scaling>
          <c:orientation val="minMax"/>
        </c:scaling>
        <c:delete val="0"/>
        <c:axPos val="b"/>
        <c:numFmt formatCode="General" sourceLinked="1"/>
        <c:majorTickMark val="none"/>
        <c:minorTickMark val="none"/>
        <c:tickLblPos val="nextTo"/>
        <c:crossAx val="2144040536"/>
        <c:crosses val="autoZero"/>
        <c:auto val="1"/>
        <c:lblAlgn val="ctr"/>
        <c:lblOffset val="100"/>
        <c:noMultiLvlLbl val="0"/>
      </c:catAx>
      <c:valAx>
        <c:axId val="2144040536"/>
        <c:scaling>
          <c:orientation val="minMax"/>
        </c:scaling>
        <c:delete val="0"/>
        <c:axPos val="l"/>
        <c:majorGridlines/>
        <c:numFmt formatCode="0%" sourceLinked="1"/>
        <c:majorTickMark val="none"/>
        <c:minorTickMark val="none"/>
        <c:tickLblPos val="nextTo"/>
        <c:crossAx val="2144052728"/>
        <c:crosses val="autoZero"/>
        <c:crossBetween val="between"/>
      </c:valAx>
      <c:dTable>
        <c:showHorzBorder val="1"/>
        <c:showVertBorder val="1"/>
        <c:showOutline val="1"/>
        <c:showKeys val="1"/>
        <c:txPr>
          <a:bodyPr/>
          <a:lstStyle/>
          <a:p>
            <a:pPr rtl="0">
              <a:defRPr sz="1600">
                <a:latin typeface="Palatino Linotype" pitchFamily="18" charset="0"/>
              </a:defRPr>
            </a:pPr>
            <a:endParaRPr lang="en-US"/>
          </a:p>
        </c:txPr>
      </c:dTable>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Overvalued</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graphs'!$AA$4:$AA$10</c:f>
              <c:numCache>
                <c:formatCode>0%</c:formatCode>
                <c:ptCount val="7"/>
                <c:pt idx="0">
                  <c:v>0.333300000000001</c:v>
                </c:pt>
                <c:pt idx="1">
                  <c:v>0.333300000000001</c:v>
                </c:pt>
                <c:pt idx="2">
                  <c:v>0.4167</c:v>
                </c:pt>
                <c:pt idx="3">
                  <c:v>0.0833</c:v>
                </c:pt>
                <c:pt idx="4">
                  <c:v>0.0</c:v>
                </c:pt>
                <c:pt idx="5">
                  <c:v>0.1667</c:v>
                </c:pt>
                <c:pt idx="6">
                  <c:v>0.25</c:v>
                </c:pt>
              </c:numCache>
            </c:numRef>
          </c:val>
        </c:ser>
        <c:ser>
          <c:idx val="1"/>
          <c:order val="1"/>
          <c:tx>
            <c:v>Growth</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graphs'!$AB$4:$AB$10</c:f>
              <c:numCache>
                <c:formatCode>0%</c:formatCode>
                <c:ptCount val="7"/>
                <c:pt idx="0">
                  <c:v>0.1667</c:v>
                </c:pt>
                <c:pt idx="1">
                  <c:v>0.1667</c:v>
                </c:pt>
                <c:pt idx="2">
                  <c:v>0.1667</c:v>
                </c:pt>
                <c:pt idx="3">
                  <c:v>0.333300000000001</c:v>
                </c:pt>
                <c:pt idx="4">
                  <c:v>0.333300000000001</c:v>
                </c:pt>
                <c:pt idx="5">
                  <c:v>0.25</c:v>
                </c:pt>
                <c:pt idx="6">
                  <c:v>0.333300000000001</c:v>
                </c:pt>
              </c:numCache>
            </c:numRef>
          </c:val>
        </c:ser>
        <c:ser>
          <c:idx val="2"/>
          <c:order val="2"/>
          <c:tx>
            <c:v>Value</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graphs'!$AC$4:$AC$10</c:f>
              <c:numCache>
                <c:formatCode>0%</c:formatCode>
                <c:ptCount val="7"/>
                <c:pt idx="0">
                  <c:v>0.0833</c:v>
                </c:pt>
                <c:pt idx="1">
                  <c:v>0.0833</c:v>
                </c:pt>
                <c:pt idx="2">
                  <c:v>0.0</c:v>
                </c:pt>
                <c:pt idx="3">
                  <c:v>0.333300000000001</c:v>
                </c:pt>
                <c:pt idx="4">
                  <c:v>0.4167</c:v>
                </c:pt>
                <c:pt idx="5">
                  <c:v>0.1667</c:v>
                </c:pt>
                <c:pt idx="6">
                  <c:v>0.0833</c:v>
                </c:pt>
              </c:numCache>
            </c:numRef>
          </c:val>
        </c:ser>
        <c:ser>
          <c:idx val="3"/>
          <c:order val="3"/>
          <c:tx>
            <c:v>Undervalued</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graphs'!$AD$4:$AD$10</c:f>
              <c:numCache>
                <c:formatCode>0%</c:formatCode>
                <c:ptCount val="7"/>
                <c:pt idx="0">
                  <c:v>0.4167</c:v>
                </c:pt>
                <c:pt idx="1">
                  <c:v>0.4167</c:v>
                </c:pt>
                <c:pt idx="2">
                  <c:v>0.333300000000001</c:v>
                </c:pt>
                <c:pt idx="3">
                  <c:v>0.25</c:v>
                </c:pt>
                <c:pt idx="4">
                  <c:v>0.25</c:v>
                </c:pt>
                <c:pt idx="5">
                  <c:v>0.333300000000001</c:v>
                </c:pt>
                <c:pt idx="6">
                  <c:v>0.25</c:v>
                </c:pt>
              </c:numCache>
            </c:numRef>
          </c:val>
        </c:ser>
        <c:ser>
          <c:idx val="4"/>
          <c:order val="4"/>
          <c:tx>
            <c:v>Inconclusive</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graphs'!$AE$4:$AE$10</c:f>
              <c:numCache>
                <c:formatCode>0%</c:formatCode>
                <c:ptCount val="7"/>
                <c:pt idx="0">
                  <c:v>0.0</c:v>
                </c:pt>
                <c:pt idx="1">
                  <c:v>0.0</c:v>
                </c:pt>
                <c:pt idx="2">
                  <c:v>0.0833</c:v>
                </c:pt>
                <c:pt idx="3">
                  <c:v>0.0</c:v>
                </c:pt>
                <c:pt idx="4">
                  <c:v>0.0</c:v>
                </c:pt>
                <c:pt idx="5">
                  <c:v>0.0833</c:v>
                </c:pt>
                <c:pt idx="6">
                  <c:v>0.0833</c:v>
                </c:pt>
              </c:numCache>
            </c:numRef>
          </c:val>
        </c:ser>
        <c:dLbls>
          <c:showLegendKey val="0"/>
          <c:showVal val="0"/>
          <c:showCatName val="0"/>
          <c:showSerName val="0"/>
          <c:showPercent val="0"/>
          <c:showBubbleSize val="0"/>
        </c:dLbls>
        <c:gapWidth val="150"/>
        <c:axId val="2145951352"/>
        <c:axId val="2146124664"/>
      </c:barChart>
      <c:catAx>
        <c:axId val="2145951352"/>
        <c:scaling>
          <c:orientation val="minMax"/>
        </c:scaling>
        <c:delete val="0"/>
        <c:axPos val="b"/>
        <c:numFmt formatCode="General" sourceLinked="1"/>
        <c:majorTickMark val="none"/>
        <c:minorTickMark val="none"/>
        <c:tickLblPos val="nextTo"/>
        <c:crossAx val="2146124664"/>
        <c:crosses val="autoZero"/>
        <c:auto val="1"/>
        <c:lblAlgn val="ctr"/>
        <c:lblOffset val="100"/>
        <c:noMultiLvlLbl val="0"/>
      </c:catAx>
      <c:valAx>
        <c:axId val="2146124664"/>
        <c:scaling>
          <c:orientation val="minMax"/>
        </c:scaling>
        <c:delete val="0"/>
        <c:axPos val="l"/>
        <c:majorGridlines/>
        <c:numFmt formatCode="0%" sourceLinked="1"/>
        <c:majorTickMark val="none"/>
        <c:minorTickMark val="none"/>
        <c:tickLblPos val="nextTo"/>
        <c:crossAx val="2145951352"/>
        <c:crosses val="autoZero"/>
        <c:crossBetween val="between"/>
      </c:valAx>
      <c:dTable>
        <c:showHorzBorder val="1"/>
        <c:showVertBorder val="1"/>
        <c:showOutline val="1"/>
        <c:showKeys val="1"/>
        <c:txPr>
          <a:bodyPr/>
          <a:lstStyle/>
          <a:p>
            <a:pPr rtl="0">
              <a:defRPr sz="1800">
                <a:latin typeface="Palatino Linotype" pitchFamily="18" charset="0"/>
              </a:defRPr>
            </a:pPr>
            <a:endParaRPr lang="en-US"/>
          </a:p>
        </c:txPr>
      </c:dTable>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Overvalued</c:v>
          </c:tx>
          <c:invertIfNegative val="0"/>
          <c:dLbls>
            <c:showLegendKey val="0"/>
            <c:showVal val="1"/>
            <c:showCatName val="0"/>
            <c:showSerName val="0"/>
            <c:showPercent val="0"/>
            <c:showBubbleSize val="0"/>
            <c:showLeaderLines val="0"/>
          </c:dLbls>
          <c:cat>
            <c:numLit>
              <c:formatCode>General</c:formatCode>
              <c:ptCount val="7"/>
              <c:pt idx="0">
                <c:v>2009.0</c:v>
              </c:pt>
              <c:pt idx="1">
                <c:v>2010.0</c:v>
              </c:pt>
              <c:pt idx="2">
                <c:v>2011.0</c:v>
              </c:pt>
              <c:pt idx="3">
                <c:v>2012.0</c:v>
              </c:pt>
              <c:pt idx="4">
                <c:v>2013.0</c:v>
              </c:pt>
              <c:pt idx="5">
                <c:v>2014.0</c:v>
              </c:pt>
              <c:pt idx="6">
                <c:v>2015.0</c:v>
              </c:pt>
            </c:numLit>
          </c:cat>
          <c:val>
            <c:numRef>
              <c:f>'new graph'!$C$5:$C$11</c:f>
              <c:numCache>
                <c:formatCode>0%</c:formatCode>
                <c:ptCount val="7"/>
                <c:pt idx="0">
                  <c:v>1.0</c:v>
                </c:pt>
                <c:pt idx="1">
                  <c:v>1.0</c:v>
                </c:pt>
                <c:pt idx="2">
                  <c:v>1.0</c:v>
                </c:pt>
                <c:pt idx="3">
                  <c:v>0.750000000000001</c:v>
                </c:pt>
                <c:pt idx="4">
                  <c:v>1.0</c:v>
                </c:pt>
                <c:pt idx="5">
                  <c:v>1.0</c:v>
                </c:pt>
                <c:pt idx="6">
                  <c:v>1.0</c:v>
                </c:pt>
              </c:numCache>
            </c:numRef>
          </c:val>
        </c:ser>
        <c:ser>
          <c:idx val="1"/>
          <c:order val="1"/>
          <c:tx>
            <c:v>Valued</c:v>
          </c:tx>
          <c:invertIfNegative val="0"/>
          <c:dLbls>
            <c:dLbl>
              <c:idx val="0"/>
              <c:layout>
                <c:manualLayout>
                  <c:x val="0.00833333333333334"/>
                  <c:y val="0.0"/>
                </c:manualLayout>
              </c:layout>
              <c:showLegendKey val="0"/>
              <c:showVal val="1"/>
              <c:showCatName val="0"/>
              <c:showSerName val="0"/>
              <c:showPercent val="0"/>
              <c:showBubbleSize val="0"/>
            </c:dLbl>
            <c:dLbl>
              <c:idx val="1"/>
              <c:layout>
                <c:manualLayout>
                  <c:x val="0.00833333333333331"/>
                  <c:y val="0.0"/>
                </c:manualLayout>
              </c:layout>
              <c:showLegendKey val="0"/>
              <c:showVal val="1"/>
              <c:showCatName val="0"/>
              <c:showSerName val="0"/>
              <c:showPercent val="0"/>
              <c:showBubbleSize val="0"/>
            </c:dLbl>
            <c:dLbl>
              <c:idx val="2"/>
              <c:layout>
                <c:manualLayout>
                  <c:x val="0.00833333333333334"/>
                  <c:y val="0.0"/>
                </c:manualLayout>
              </c:layout>
              <c:showLegendKey val="0"/>
              <c:showVal val="1"/>
              <c:showCatName val="0"/>
              <c:showSerName val="0"/>
              <c:showPercent val="0"/>
              <c:showBubbleSize val="0"/>
            </c:dLbl>
            <c:dLbl>
              <c:idx val="3"/>
              <c:layout>
                <c:manualLayout>
                  <c:x val="0.0111111111111111"/>
                  <c:y val="0.0"/>
                </c:manualLayout>
              </c:layout>
              <c:showLegendKey val="0"/>
              <c:showVal val="1"/>
              <c:showCatName val="0"/>
              <c:showSerName val="0"/>
              <c:showPercent val="0"/>
              <c:showBubbleSize val="0"/>
            </c:dLbl>
            <c:dLbl>
              <c:idx val="4"/>
              <c:layout>
                <c:manualLayout>
                  <c:x val="0.0166666666666667"/>
                  <c:y val="0.0138888888888889"/>
                </c:manualLayout>
              </c:layout>
              <c:showLegendKey val="0"/>
              <c:showVal val="1"/>
              <c:showCatName val="0"/>
              <c:showSerName val="0"/>
              <c:showPercent val="0"/>
              <c:showBubbleSize val="0"/>
            </c:dLbl>
            <c:dLbl>
              <c:idx val="5"/>
              <c:layout>
                <c:manualLayout>
                  <c:x val="0.00833333333333345"/>
                  <c:y val="0.0092592592592593"/>
                </c:manualLayout>
              </c:layout>
              <c:showLegendKey val="0"/>
              <c:showVal val="1"/>
              <c:showCatName val="0"/>
              <c:showSerName val="0"/>
              <c:showPercent val="0"/>
              <c:showBubbleSize val="0"/>
            </c:dLbl>
            <c:dLbl>
              <c:idx val="6"/>
              <c:layout>
                <c:manualLayout>
                  <c:x val="0.00833333333333325"/>
                  <c:y val="0.0138888888888889"/>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Lit>
              <c:formatCode>General</c:formatCode>
              <c:ptCount val="7"/>
              <c:pt idx="0">
                <c:v>2009.0</c:v>
              </c:pt>
              <c:pt idx="1">
                <c:v>2010.0</c:v>
              </c:pt>
              <c:pt idx="2">
                <c:v>2011.0</c:v>
              </c:pt>
              <c:pt idx="3">
                <c:v>2012.0</c:v>
              </c:pt>
              <c:pt idx="4">
                <c:v>2013.0</c:v>
              </c:pt>
              <c:pt idx="5">
                <c:v>2014.0</c:v>
              </c:pt>
              <c:pt idx="6">
                <c:v>2015.0</c:v>
              </c:pt>
            </c:numLit>
          </c:cat>
          <c:val>
            <c:numRef>
              <c:f>'new graph'!$D$5:$D$11</c:f>
              <c:numCache>
                <c:formatCode>0%</c:formatCode>
                <c:ptCount val="7"/>
                <c:pt idx="0">
                  <c:v>0.0</c:v>
                </c:pt>
                <c:pt idx="1">
                  <c:v>0.0</c:v>
                </c:pt>
                <c:pt idx="2">
                  <c:v>0.0</c:v>
                </c:pt>
                <c:pt idx="3">
                  <c:v>0.25</c:v>
                </c:pt>
                <c:pt idx="4">
                  <c:v>0.0</c:v>
                </c:pt>
                <c:pt idx="5">
                  <c:v>0.0</c:v>
                </c:pt>
                <c:pt idx="6">
                  <c:v>0.0</c:v>
                </c:pt>
              </c:numCache>
            </c:numRef>
          </c:val>
        </c:ser>
        <c:dLbls>
          <c:showLegendKey val="0"/>
          <c:showVal val="0"/>
          <c:showCatName val="0"/>
          <c:showSerName val="0"/>
          <c:showPercent val="0"/>
          <c:showBubbleSize val="0"/>
        </c:dLbls>
        <c:gapWidth val="150"/>
        <c:axId val="-2132104760"/>
        <c:axId val="2146151032"/>
      </c:barChart>
      <c:catAx>
        <c:axId val="-2132104760"/>
        <c:scaling>
          <c:orientation val="minMax"/>
        </c:scaling>
        <c:delete val="0"/>
        <c:axPos val="b"/>
        <c:numFmt formatCode="General" sourceLinked="1"/>
        <c:majorTickMark val="none"/>
        <c:minorTickMark val="none"/>
        <c:tickLblPos val="nextTo"/>
        <c:crossAx val="2146151032"/>
        <c:crosses val="autoZero"/>
        <c:auto val="1"/>
        <c:lblAlgn val="ctr"/>
        <c:lblOffset val="100"/>
        <c:noMultiLvlLbl val="0"/>
      </c:catAx>
      <c:valAx>
        <c:axId val="2146151032"/>
        <c:scaling>
          <c:orientation val="minMax"/>
        </c:scaling>
        <c:delete val="0"/>
        <c:axPos val="l"/>
        <c:numFmt formatCode="0%" sourceLinked="1"/>
        <c:majorTickMark val="none"/>
        <c:minorTickMark val="none"/>
        <c:tickLblPos val="nextTo"/>
        <c:crossAx val="-2132104760"/>
        <c:crosses val="autoZero"/>
        <c:crossBetween val="between"/>
      </c:valAx>
      <c:dTable>
        <c:showHorzBorder val="1"/>
        <c:showVertBorder val="1"/>
        <c:showOutline val="1"/>
        <c:showKeys val="1"/>
        <c:txPr>
          <a:bodyPr/>
          <a:lstStyle/>
          <a:p>
            <a:pPr rtl="0">
              <a:defRPr sz="1800">
                <a:latin typeface="Palatino Linotype" pitchFamily="18" charset="0"/>
              </a:defRPr>
            </a:pPr>
            <a:endParaRPr lang="en-US"/>
          </a:p>
        </c:txPr>
      </c:dTable>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Overvalued</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graph'!$F$5:$F$11</c:f>
              <c:numCache>
                <c:formatCode>0%</c:formatCode>
                <c:ptCount val="7"/>
                <c:pt idx="0">
                  <c:v>0.25</c:v>
                </c:pt>
                <c:pt idx="1">
                  <c:v>0.5</c:v>
                </c:pt>
                <c:pt idx="2">
                  <c:v>0.5</c:v>
                </c:pt>
                <c:pt idx="3">
                  <c:v>0.0</c:v>
                </c:pt>
                <c:pt idx="4">
                  <c:v>0.0</c:v>
                </c:pt>
                <c:pt idx="5">
                  <c:v>0.5</c:v>
                </c:pt>
                <c:pt idx="6">
                  <c:v>0.25</c:v>
                </c:pt>
              </c:numCache>
            </c:numRef>
          </c:val>
        </c:ser>
        <c:ser>
          <c:idx val="1"/>
          <c:order val="1"/>
          <c:tx>
            <c:v>Growth</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graph'!$G$5:$G$11</c:f>
              <c:numCache>
                <c:formatCode>0%</c:formatCode>
                <c:ptCount val="7"/>
                <c:pt idx="0">
                  <c:v>0.0</c:v>
                </c:pt>
                <c:pt idx="1">
                  <c:v>0.5</c:v>
                </c:pt>
                <c:pt idx="2">
                  <c:v>0.5</c:v>
                </c:pt>
                <c:pt idx="3">
                  <c:v>0.25</c:v>
                </c:pt>
                <c:pt idx="4">
                  <c:v>0.0</c:v>
                </c:pt>
                <c:pt idx="5">
                  <c:v>0.25</c:v>
                </c:pt>
                <c:pt idx="6">
                  <c:v>0.25</c:v>
                </c:pt>
              </c:numCache>
            </c:numRef>
          </c:val>
        </c:ser>
        <c:ser>
          <c:idx val="2"/>
          <c:order val="2"/>
          <c:tx>
            <c:v>Value</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graph'!$H$5:$H$11</c:f>
              <c:numCache>
                <c:formatCode>0%</c:formatCode>
                <c:ptCount val="7"/>
                <c:pt idx="0">
                  <c:v>0.25</c:v>
                </c:pt>
                <c:pt idx="1">
                  <c:v>0.0</c:v>
                </c:pt>
                <c:pt idx="2">
                  <c:v>0.0</c:v>
                </c:pt>
                <c:pt idx="3">
                  <c:v>0.5</c:v>
                </c:pt>
                <c:pt idx="4">
                  <c:v>0.5</c:v>
                </c:pt>
                <c:pt idx="5">
                  <c:v>0.0</c:v>
                </c:pt>
                <c:pt idx="6">
                  <c:v>0.0</c:v>
                </c:pt>
              </c:numCache>
            </c:numRef>
          </c:val>
        </c:ser>
        <c:ser>
          <c:idx val="3"/>
          <c:order val="3"/>
          <c:tx>
            <c:v>Undervalued</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graph'!$I$5:$I$11</c:f>
              <c:numCache>
                <c:formatCode>0%</c:formatCode>
                <c:ptCount val="7"/>
                <c:pt idx="0">
                  <c:v>0.5</c:v>
                </c:pt>
                <c:pt idx="1">
                  <c:v>0.0</c:v>
                </c:pt>
                <c:pt idx="2">
                  <c:v>0.0</c:v>
                </c:pt>
                <c:pt idx="3">
                  <c:v>0.25</c:v>
                </c:pt>
                <c:pt idx="4">
                  <c:v>0.5</c:v>
                </c:pt>
                <c:pt idx="5">
                  <c:v>0.25</c:v>
                </c:pt>
                <c:pt idx="6">
                  <c:v>0.5</c:v>
                </c:pt>
              </c:numCache>
            </c:numRef>
          </c:val>
        </c:ser>
        <c:dLbls>
          <c:showLegendKey val="0"/>
          <c:showVal val="0"/>
          <c:showCatName val="0"/>
          <c:showSerName val="0"/>
          <c:showPercent val="0"/>
          <c:showBubbleSize val="0"/>
        </c:dLbls>
        <c:gapWidth val="150"/>
        <c:axId val="2145401416"/>
        <c:axId val="-2131886248"/>
      </c:barChart>
      <c:catAx>
        <c:axId val="2145401416"/>
        <c:scaling>
          <c:orientation val="minMax"/>
        </c:scaling>
        <c:delete val="0"/>
        <c:axPos val="b"/>
        <c:numFmt formatCode="General" sourceLinked="1"/>
        <c:majorTickMark val="none"/>
        <c:minorTickMark val="none"/>
        <c:tickLblPos val="nextTo"/>
        <c:crossAx val="-2131886248"/>
        <c:crosses val="autoZero"/>
        <c:auto val="1"/>
        <c:lblAlgn val="ctr"/>
        <c:lblOffset val="100"/>
        <c:noMultiLvlLbl val="0"/>
      </c:catAx>
      <c:valAx>
        <c:axId val="-2131886248"/>
        <c:scaling>
          <c:orientation val="minMax"/>
        </c:scaling>
        <c:delete val="0"/>
        <c:axPos val="l"/>
        <c:numFmt formatCode="0%" sourceLinked="1"/>
        <c:majorTickMark val="none"/>
        <c:minorTickMark val="none"/>
        <c:tickLblPos val="nextTo"/>
        <c:crossAx val="2145401416"/>
        <c:crosses val="autoZero"/>
        <c:crossBetween val="between"/>
      </c:valAx>
      <c:dTable>
        <c:showHorzBorder val="1"/>
        <c:showVertBorder val="1"/>
        <c:showOutline val="1"/>
        <c:showKeys val="1"/>
        <c:txPr>
          <a:bodyPr/>
          <a:lstStyle/>
          <a:p>
            <a:pPr rtl="0">
              <a:defRPr sz="1600">
                <a:latin typeface="Palatino Linotype" pitchFamily="18" charset="0"/>
              </a:defRPr>
            </a:pPr>
            <a:endParaRPr lang="en-US"/>
          </a:p>
        </c:txPr>
      </c:dTable>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Overvalued</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graph'!$X$5:$X$11</c:f>
              <c:numCache>
                <c:formatCode>0%</c:formatCode>
                <c:ptCount val="7"/>
                <c:pt idx="0">
                  <c:v>1.0</c:v>
                </c:pt>
                <c:pt idx="1">
                  <c:v>1.0</c:v>
                </c:pt>
                <c:pt idx="2">
                  <c:v>1.0</c:v>
                </c:pt>
                <c:pt idx="3">
                  <c:v>0.5</c:v>
                </c:pt>
                <c:pt idx="4">
                  <c:v>0.666700000000002</c:v>
                </c:pt>
                <c:pt idx="5">
                  <c:v>0.666700000000002</c:v>
                </c:pt>
                <c:pt idx="6">
                  <c:v>0.330000000000001</c:v>
                </c:pt>
              </c:numCache>
            </c:numRef>
          </c:val>
        </c:ser>
        <c:ser>
          <c:idx val="1"/>
          <c:order val="1"/>
          <c:tx>
            <c:v>Growth</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graph'!$Y$5:$Y$11</c:f>
              <c:numCache>
                <c:formatCode>0%</c:formatCode>
                <c:ptCount val="7"/>
                <c:pt idx="0">
                  <c:v>0.0</c:v>
                </c:pt>
                <c:pt idx="1">
                  <c:v>0.0</c:v>
                </c:pt>
                <c:pt idx="2">
                  <c:v>0.0</c:v>
                </c:pt>
                <c:pt idx="3">
                  <c:v>0.5</c:v>
                </c:pt>
                <c:pt idx="4">
                  <c:v>0.330000000000001</c:v>
                </c:pt>
                <c:pt idx="5">
                  <c:v>0.330000000000001</c:v>
                </c:pt>
                <c:pt idx="6">
                  <c:v>0.670000000000001</c:v>
                </c:pt>
              </c:numCache>
            </c:numRef>
          </c:val>
        </c:ser>
        <c:dLbls>
          <c:showLegendKey val="0"/>
          <c:showVal val="0"/>
          <c:showCatName val="0"/>
          <c:showSerName val="0"/>
          <c:showPercent val="0"/>
          <c:showBubbleSize val="0"/>
        </c:dLbls>
        <c:gapWidth val="150"/>
        <c:axId val="2146111720"/>
        <c:axId val="2145453544"/>
      </c:barChart>
      <c:catAx>
        <c:axId val="2146111720"/>
        <c:scaling>
          <c:orientation val="minMax"/>
        </c:scaling>
        <c:delete val="0"/>
        <c:axPos val="b"/>
        <c:numFmt formatCode="General" sourceLinked="1"/>
        <c:majorTickMark val="none"/>
        <c:minorTickMark val="none"/>
        <c:tickLblPos val="nextTo"/>
        <c:crossAx val="2145453544"/>
        <c:crosses val="autoZero"/>
        <c:auto val="1"/>
        <c:lblAlgn val="ctr"/>
        <c:lblOffset val="100"/>
        <c:noMultiLvlLbl val="0"/>
      </c:catAx>
      <c:valAx>
        <c:axId val="2145453544"/>
        <c:scaling>
          <c:orientation val="minMax"/>
        </c:scaling>
        <c:delete val="0"/>
        <c:axPos val="l"/>
        <c:majorGridlines/>
        <c:numFmt formatCode="0%" sourceLinked="1"/>
        <c:majorTickMark val="none"/>
        <c:minorTickMark val="none"/>
        <c:tickLblPos val="nextTo"/>
        <c:crossAx val="2146111720"/>
        <c:crosses val="autoZero"/>
        <c:crossBetween val="between"/>
      </c:valAx>
      <c:dTable>
        <c:showHorzBorder val="1"/>
        <c:showVertBorder val="1"/>
        <c:showOutline val="1"/>
        <c:showKeys val="1"/>
        <c:txPr>
          <a:bodyPr/>
          <a:lstStyle/>
          <a:p>
            <a:pPr rtl="0">
              <a:defRPr sz="1600">
                <a:latin typeface="Palatino Linotype" pitchFamily="18" charset="0"/>
              </a:defRPr>
            </a:pPr>
            <a:endParaRPr lang="en-US"/>
          </a:p>
        </c:txPr>
      </c:dTable>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Growth </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graph'!$AA$5:$AA$11</c:f>
              <c:numCache>
                <c:formatCode>0%</c:formatCode>
                <c:ptCount val="7"/>
                <c:pt idx="0">
                  <c:v>0.5</c:v>
                </c:pt>
                <c:pt idx="1">
                  <c:v>0.25</c:v>
                </c:pt>
                <c:pt idx="2">
                  <c:v>0.25</c:v>
                </c:pt>
                <c:pt idx="3">
                  <c:v>0.25</c:v>
                </c:pt>
                <c:pt idx="4">
                  <c:v>0.750000000000001</c:v>
                </c:pt>
                <c:pt idx="5">
                  <c:v>1.0</c:v>
                </c:pt>
                <c:pt idx="6">
                  <c:v>0.750000000000001</c:v>
                </c:pt>
              </c:numCache>
            </c:numRef>
          </c:val>
        </c:ser>
        <c:ser>
          <c:idx val="1"/>
          <c:order val="1"/>
          <c:tx>
            <c:v>Undervalued</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graph'!$AB$5:$AB$11</c:f>
              <c:numCache>
                <c:formatCode>0%</c:formatCode>
                <c:ptCount val="7"/>
                <c:pt idx="0">
                  <c:v>0.5</c:v>
                </c:pt>
                <c:pt idx="1">
                  <c:v>0.750000000000001</c:v>
                </c:pt>
                <c:pt idx="2">
                  <c:v>0.750000000000001</c:v>
                </c:pt>
                <c:pt idx="3">
                  <c:v>0.750000000000001</c:v>
                </c:pt>
                <c:pt idx="4">
                  <c:v>0.25</c:v>
                </c:pt>
                <c:pt idx="5">
                  <c:v>0.0</c:v>
                </c:pt>
                <c:pt idx="6">
                  <c:v>0.25</c:v>
                </c:pt>
              </c:numCache>
            </c:numRef>
          </c:val>
        </c:ser>
        <c:dLbls>
          <c:showLegendKey val="0"/>
          <c:showVal val="0"/>
          <c:showCatName val="0"/>
          <c:showSerName val="0"/>
          <c:showPercent val="0"/>
          <c:showBubbleSize val="0"/>
        </c:dLbls>
        <c:gapWidth val="150"/>
        <c:axId val="2145444504"/>
        <c:axId val="-2132053080"/>
      </c:barChart>
      <c:catAx>
        <c:axId val="2145444504"/>
        <c:scaling>
          <c:orientation val="minMax"/>
        </c:scaling>
        <c:delete val="0"/>
        <c:axPos val="b"/>
        <c:numFmt formatCode="General" sourceLinked="1"/>
        <c:majorTickMark val="none"/>
        <c:minorTickMark val="none"/>
        <c:tickLblPos val="nextTo"/>
        <c:crossAx val="-2132053080"/>
        <c:crosses val="autoZero"/>
        <c:auto val="1"/>
        <c:lblAlgn val="ctr"/>
        <c:lblOffset val="100"/>
        <c:noMultiLvlLbl val="0"/>
      </c:catAx>
      <c:valAx>
        <c:axId val="-2132053080"/>
        <c:scaling>
          <c:orientation val="minMax"/>
        </c:scaling>
        <c:delete val="0"/>
        <c:axPos val="l"/>
        <c:majorGridlines/>
        <c:numFmt formatCode="0%" sourceLinked="1"/>
        <c:majorTickMark val="none"/>
        <c:minorTickMark val="none"/>
        <c:tickLblPos val="nextTo"/>
        <c:crossAx val="2145444504"/>
        <c:crosses val="autoZero"/>
        <c:crossBetween val="between"/>
      </c:valAx>
      <c:dTable>
        <c:showHorzBorder val="1"/>
        <c:showVertBorder val="1"/>
        <c:showOutline val="1"/>
        <c:showKeys val="1"/>
        <c:txPr>
          <a:bodyPr/>
          <a:lstStyle/>
          <a:p>
            <a:pPr rtl="0">
              <a:defRPr sz="1600">
                <a:latin typeface="Palatino Linotype" pitchFamily="18" charset="0"/>
              </a:defRPr>
            </a:pPr>
            <a:endParaRPr lang="en-US"/>
          </a:p>
        </c:txPr>
      </c:dTable>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Overvalued</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graphs'!$C$5:$C$11</c:f>
              <c:numCache>
                <c:formatCode>0%</c:formatCode>
                <c:ptCount val="7"/>
                <c:pt idx="0">
                  <c:v>1.0</c:v>
                </c:pt>
                <c:pt idx="1">
                  <c:v>1.0</c:v>
                </c:pt>
                <c:pt idx="2">
                  <c:v>1.0</c:v>
                </c:pt>
                <c:pt idx="3" formatCode="0.00%">
                  <c:v>0.666700000000002</c:v>
                </c:pt>
                <c:pt idx="4">
                  <c:v>1.0</c:v>
                </c:pt>
                <c:pt idx="5" formatCode="0.00%">
                  <c:v>0.666700000000002</c:v>
                </c:pt>
                <c:pt idx="6" formatCode="0.00%">
                  <c:v>0.666700000000002</c:v>
                </c:pt>
              </c:numCache>
            </c:numRef>
          </c:val>
        </c:ser>
        <c:ser>
          <c:idx val="1"/>
          <c:order val="1"/>
          <c:tx>
            <c:v>Growth</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graphs'!$D$5:$D$11</c:f>
              <c:numCache>
                <c:formatCode>0%</c:formatCode>
                <c:ptCount val="7"/>
                <c:pt idx="0">
                  <c:v>0.0</c:v>
                </c:pt>
                <c:pt idx="1">
                  <c:v>0.0</c:v>
                </c:pt>
                <c:pt idx="2">
                  <c:v>0.0</c:v>
                </c:pt>
                <c:pt idx="3" formatCode="0.00%">
                  <c:v>0.333300000000001</c:v>
                </c:pt>
                <c:pt idx="4">
                  <c:v>0.0</c:v>
                </c:pt>
                <c:pt idx="5" formatCode="0.00%">
                  <c:v>0.333300000000001</c:v>
                </c:pt>
                <c:pt idx="6" formatCode="0.00%">
                  <c:v>0.333300000000001</c:v>
                </c:pt>
              </c:numCache>
            </c:numRef>
          </c:val>
        </c:ser>
        <c:dLbls>
          <c:showLegendKey val="0"/>
          <c:showVal val="0"/>
          <c:showCatName val="0"/>
          <c:showSerName val="0"/>
          <c:showPercent val="0"/>
          <c:showBubbleSize val="0"/>
        </c:dLbls>
        <c:gapWidth val="150"/>
        <c:axId val="-2135779080"/>
        <c:axId val="-2135776072"/>
      </c:barChart>
      <c:catAx>
        <c:axId val="-2135779080"/>
        <c:scaling>
          <c:orientation val="minMax"/>
        </c:scaling>
        <c:delete val="0"/>
        <c:axPos val="b"/>
        <c:numFmt formatCode="General" sourceLinked="1"/>
        <c:majorTickMark val="none"/>
        <c:minorTickMark val="none"/>
        <c:tickLblPos val="nextTo"/>
        <c:crossAx val="-2135776072"/>
        <c:crosses val="autoZero"/>
        <c:auto val="1"/>
        <c:lblAlgn val="ctr"/>
        <c:lblOffset val="100"/>
        <c:noMultiLvlLbl val="0"/>
      </c:catAx>
      <c:valAx>
        <c:axId val="-2135776072"/>
        <c:scaling>
          <c:orientation val="minMax"/>
        </c:scaling>
        <c:delete val="0"/>
        <c:axPos val="l"/>
        <c:majorGridlines/>
        <c:numFmt formatCode="0%" sourceLinked="1"/>
        <c:majorTickMark val="none"/>
        <c:minorTickMark val="none"/>
        <c:tickLblPos val="nextTo"/>
        <c:crossAx val="-2135779080"/>
        <c:crosses val="autoZero"/>
        <c:crossBetween val="between"/>
      </c:valAx>
      <c:dTable>
        <c:showHorzBorder val="1"/>
        <c:showVertBorder val="1"/>
        <c:showOutline val="1"/>
        <c:showKeys val="1"/>
        <c:txPr>
          <a:bodyPr/>
          <a:lstStyle/>
          <a:p>
            <a:pPr rtl="0">
              <a:defRPr sz="1600">
                <a:latin typeface="Palatino Linotype" pitchFamily="18" charset="0"/>
              </a:defRPr>
            </a:pPr>
            <a:endParaRPr lang="en-US"/>
          </a:p>
        </c:txPr>
      </c:dTable>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Overvalued</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graphs'!$F$5:$F$11</c:f>
              <c:numCache>
                <c:formatCode>0%</c:formatCode>
                <c:ptCount val="7"/>
                <c:pt idx="0" formatCode="0.00%">
                  <c:v>0.333300000000001</c:v>
                </c:pt>
                <c:pt idx="1">
                  <c:v>0.0</c:v>
                </c:pt>
                <c:pt idx="2">
                  <c:v>0.0</c:v>
                </c:pt>
                <c:pt idx="3">
                  <c:v>0.0</c:v>
                </c:pt>
                <c:pt idx="4">
                  <c:v>0.0</c:v>
                </c:pt>
                <c:pt idx="5">
                  <c:v>0.0</c:v>
                </c:pt>
                <c:pt idx="6" formatCode="0.00%">
                  <c:v>0.333300000000001</c:v>
                </c:pt>
              </c:numCache>
            </c:numRef>
          </c:val>
        </c:ser>
        <c:ser>
          <c:idx val="1"/>
          <c:order val="1"/>
          <c:tx>
            <c:v>Growth</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graphs'!$G$5:$G$11</c:f>
              <c:numCache>
                <c:formatCode>0.0%</c:formatCode>
                <c:ptCount val="7"/>
                <c:pt idx="0">
                  <c:v>0.0</c:v>
                </c:pt>
                <c:pt idx="1">
                  <c:v>0.0</c:v>
                </c:pt>
                <c:pt idx="2" formatCode="0.00%">
                  <c:v>0.333300000000001</c:v>
                </c:pt>
                <c:pt idx="3" formatCode="0.00%">
                  <c:v>0.333300000000001</c:v>
                </c:pt>
                <c:pt idx="4" formatCode="0.00%">
                  <c:v>0.333300000000001</c:v>
                </c:pt>
                <c:pt idx="5" formatCode="0.00%">
                  <c:v>0.333300000000001</c:v>
                </c:pt>
                <c:pt idx="6" formatCode="0.00%">
                  <c:v>0.333300000000001</c:v>
                </c:pt>
              </c:numCache>
            </c:numRef>
          </c:val>
        </c:ser>
        <c:ser>
          <c:idx val="2"/>
          <c:order val="2"/>
          <c:tx>
            <c:v>Value</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graphs'!$H$5:$H$11</c:f>
              <c:numCache>
                <c:formatCode>0.00%</c:formatCode>
                <c:ptCount val="7"/>
                <c:pt idx="0">
                  <c:v>0.333300000000001</c:v>
                </c:pt>
                <c:pt idx="1">
                  <c:v>0.666700000000002</c:v>
                </c:pt>
                <c:pt idx="2">
                  <c:v>0.666700000000002</c:v>
                </c:pt>
                <c:pt idx="3">
                  <c:v>0.666700000000002</c:v>
                </c:pt>
                <c:pt idx="4">
                  <c:v>0.666700000000002</c:v>
                </c:pt>
                <c:pt idx="5">
                  <c:v>0.666700000000002</c:v>
                </c:pt>
                <c:pt idx="6">
                  <c:v>0.333300000000001</c:v>
                </c:pt>
              </c:numCache>
            </c:numRef>
          </c:val>
        </c:ser>
        <c:ser>
          <c:idx val="3"/>
          <c:order val="3"/>
          <c:tx>
            <c:v>Undervalued</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graphs'!$I$5:$I$11</c:f>
              <c:numCache>
                <c:formatCode>0.00%</c:formatCode>
                <c:ptCount val="7"/>
                <c:pt idx="0">
                  <c:v>0.333300000000001</c:v>
                </c:pt>
                <c:pt idx="1">
                  <c:v>0.333300000000001</c:v>
                </c:pt>
                <c:pt idx="2" formatCode="0%">
                  <c:v>0.0</c:v>
                </c:pt>
                <c:pt idx="3" formatCode="0%">
                  <c:v>0.0</c:v>
                </c:pt>
                <c:pt idx="4" formatCode="0%">
                  <c:v>0.0</c:v>
                </c:pt>
                <c:pt idx="5" formatCode="0%">
                  <c:v>0.0</c:v>
                </c:pt>
                <c:pt idx="6" formatCode="0%">
                  <c:v>0.0</c:v>
                </c:pt>
              </c:numCache>
            </c:numRef>
          </c:val>
        </c:ser>
        <c:dLbls>
          <c:showLegendKey val="0"/>
          <c:showVal val="0"/>
          <c:showCatName val="0"/>
          <c:showSerName val="0"/>
          <c:showPercent val="0"/>
          <c:showBubbleSize val="0"/>
        </c:dLbls>
        <c:gapWidth val="150"/>
        <c:axId val="-2135039752"/>
        <c:axId val="-2131042712"/>
      </c:barChart>
      <c:catAx>
        <c:axId val="-2135039752"/>
        <c:scaling>
          <c:orientation val="minMax"/>
        </c:scaling>
        <c:delete val="0"/>
        <c:axPos val="b"/>
        <c:numFmt formatCode="General" sourceLinked="1"/>
        <c:majorTickMark val="none"/>
        <c:minorTickMark val="none"/>
        <c:tickLblPos val="nextTo"/>
        <c:crossAx val="-2131042712"/>
        <c:crosses val="autoZero"/>
        <c:auto val="1"/>
        <c:lblAlgn val="ctr"/>
        <c:lblOffset val="100"/>
        <c:noMultiLvlLbl val="0"/>
      </c:catAx>
      <c:valAx>
        <c:axId val="-2131042712"/>
        <c:scaling>
          <c:orientation val="minMax"/>
        </c:scaling>
        <c:delete val="0"/>
        <c:axPos val="l"/>
        <c:majorGridlines/>
        <c:numFmt formatCode="0.00%" sourceLinked="1"/>
        <c:majorTickMark val="none"/>
        <c:minorTickMark val="none"/>
        <c:tickLblPos val="nextTo"/>
        <c:crossAx val="-2135039752"/>
        <c:crosses val="autoZero"/>
        <c:crossBetween val="between"/>
      </c:valAx>
      <c:dTable>
        <c:showHorzBorder val="1"/>
        <c:showVertBorder val="1"/>
        <c:showOutline val="1"/>
        <c:showKeys val="1"/>
        <c:txPr>
          <a:bodyPr/>
          <a:lstStyle/>
          <a:p>
            <a:pPr rtl="0">
              <a:defRPr sz="1600">
                <a:latin typeface="Palatino Linotype" pitchFamily="18" charset="0"/>
              </a:defRPr>
            </a:pPr>
            <a:endParaRPr lang="en-US"/>
          </a:p>
        </c:txPr>
      </c:dTable>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Overvalued</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graph'!$AB$75:$AB$81</c:f>
              <c:numCache>
                <c:formatCode>0%</c:formatCode>
                <c:ptCount val="7"/>
                <c:pt idx="0">
                  <c:v>0.3</c:v>
                </c:pt>
                <c:pt idx="1">
                  <c:v>0.4</c:v>
                </c:pt>
                <c:pt idx="2">
                  <c:v>0.2</c:v>
                </c:pt>
                <c:pt idx="3">
                  <c:v>0.5</c:v>
                </c:pt>
                <c:pt idx="4">
                  <c:v>0.2</c:v>
                </c:pt>
                <c:pt idx="5">
                  <c:v>0.4</c:v>
                </c:pt>
                <c:pt idx="6">
                  <c:v>0.600000000000001</c:v>
                </c:pt>
              </c:numCache>
            </c:numRef>
          </c:val>
        </c:ser>
        <c:ser>
          <c:idx val="1"/>
          <c:order val="1"/>
          <c:tx>
            <c:v>Growth</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graph'!$AC$75:$AC$81</c:f>
              <c:numCache>
                <c:formatCode>0%</c:formatCode>
                <c:ptCount val="7"/>
                <c:pt idx="0">
                  <c:v>0.1</c:v>
                </c:pt>
                <c:pt idx="1">
                  <c:v>0.1</c:v>
                </c:pt>
                <c:pt idx="2">
                  <c:v>0.2</c:v>
                </c:pt>
                <c:pt idx="3">
                  <c:v>0.0</c:v>
                </c:pt>
                <c:pt idx="4">
                  <c:v>0.1</c:v>
                </c:pt>
                <c:pt idx="5">
                  <c:v>0.1</c:v>
                </c:pt>
                <c:pt idx="6">
                  <c:v>0.1</c:v>
                </c:pt>
              </c:numCache>
            </c:numRef>
          </c:val>
        </c:ser>
        <c:ser>
          <c:idx val="2"/>
          <c:order val="2"/>
          <c:tx>
            <c:v>Value</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graph'!$AD$75:$AD$81</c:f>
              <c:numCache>
                <c:formatCode>0%</c:formatCode>
                <c:ptCount val="7"/>
                <c:pt idx="0">
                  <c:v>0.4</c:v>
                </c:pt>
                <c:pt idx="1">
                  <c:v>0.3</c:v>
                </c:pt>
                <c:pt idx="2">
                  <c:v>0.5</c:v>
                </c:pt>
                <c:pt idx="3">
                  <c:v>0.2</c:v>
                </c:pt>
                <c:pt idx="4">
                  <c:v>0.4</c:v>
                </c:pt>
                <c:pt idx="5">
                  <c:v>0.1</c:v>
                </c:pt>
                <c:pt idx="6">
                  <c:v>0.1</c:v>
                </c:pt>
              </c:numCache>
            </c:numRef>
          </c:val>
        </c:ser>
        <c:ser>
          <c:idx val="3"/>
          <c:order val="3"/>
          <c:tx>
            <c:v>Undervalued</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graph'!$AE$75:$AE$81</c:f>
              <c:numCache>
                <c:formatCode>0%</c:formatCode>
                <c:ptCount val="7"/>
                <c:pt idx="0">
                  <c:v>0.2</c:v>
                </c:pt>
                <c:pt idx="1">
                  <c:v>0.2</c:v>
                </c:pt>
                <c:pt idx="2">
                  <c:v>0.1</c:v>
                </c:pt>
                <c:pt idx="3">
                  <c:v>0.3</c:v>
                </c:pt>
                <c:pt idx="4">
                  <c:v>0.2</c:v>
                </c:pt>
                <c:pt idx="5">
                  <c:v>0.2</c:v>
                </c:pt>
                <c:pt idx="6">
                  <c:v>0.1</c:v>
                </c:pt>
              </c:numCache>
            </c:numRef>
          </c:val>
        </c:ser>
        <c:ser>
          <c:idx val="4"/>
          <c:order val="4"/>
          <c:tx>
            <c:v>Inconclusive</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graph'!$AF$75:$AF$81</c:f>
              <c:numCache>
                <c:formatCode>0%</c:formatCode>
                <c:ptCount val="7"/>
                <c:pt idx="0">
                  <c:v>0.0</c:v>
                </c:pt>
                <c:pt idx="1">
                  <c:v>0.0</c:v>
                </c:pt>
                <c:pt idx="2">
                  <c:v>0.0</c:v>
                </c:pt>
                <c:pt idx="3">
                  <c:v>0.0</c:v>
                </c:pt>
                <c:pt idx="4">
                  <c:v>0.1</c:v>
                </c:pt>
                <c:pt idx="5">
                  <c:v>0.2</c:v>
                </c:pt>
                <c:pt idx="6">
                  <c:v>0.1</c:v>
                </c:pt>
              </c:numCache>
            </c:numRef>
          </c:val>
        </c:ser>
        <c:dLbls>
          <c:showLegendKey val="0"/>
          <c:showVal val="0"/>
          <c:showCatName val="0"/>
          <c:showSerName val="0"/>
          <c:showPercent val="0"/>
          <c:showBubbleSize val="0"/>
        </c:dLbls>
        <c:gapWidth val="150"/>
        <c:axId val="2143978024"/>
        <c:axId val="2143981144"/>
      </c:barChart>
      <c:catAx>
        <c:axId val="2143978024"/>
        <c:scaling>
          <c:orientation val="minMax"/>
        </c:scaling>
        <c:delete val="0"/>
        <c:axPos val="b"/>
        <c:numFmt formatCode="General" sourceLinked="1"/>
        <c:majorTickMark val="none"/>
        <c:minorTickMark val="none"/>
        <c:tickLblPos val="nextTo"/>
        <c:crossAx val="2143981144"/>
        <c:crosses val="autoZero"/>
        <c:auto val="1"/>
        <c:lblAlgn val="ctr"/>
        <c:lblOffset val="100"/>
        <c:noMultiLvlLbl val="0"/>
      </c:catAx>
      <c:valAx>
        <c:axId val="2143981144"/>
        <c:scaling>
          <c:orientation val="minMax"/>
        </c:scaling>
        <c:delete val="0"/>
        <c:axPos val="l"/>
        <c:majorGridlines/>
        <c:numFmt formatCode="0%" sourceLinked="1"/>
        <c:majorTickMark val="none"/>
        <c:minorTickMark val="none"/>
        <c:tickLblPos val="nextTo"/>
        <c:crossAx val="2143978024"/>
        <c:crosses val="autoZero"/>
        <c:crossBetween val="between"/>
      </c:valAx>
      <c:dTable>
        <c:showHorzBorder val="1"/>
        <c:showVertBorder val="1"/>
        <c:showOutline val="1"/>
        <c:showKeys val="1"/>
        <c:txPr>
          <a:bodyPr/>
          <a:lstStyle/>
          <a:p>
            <a:pPr rtl="0">
              <a:defRPr sz="1600">
                <a:latin typeface="Palatino Linotype" pitchFamily="18" charset="0"/>
              </a:defRPr>
            </a:pPr>
            <a:endParaRPr lang="en-US"/>
          </a:p>
        </c:txPr>
      </c:dTable>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v>Overvalued</c:v>
          </c:tx>
          <c:dLbls>
            <c:dLbl>
              <c:idx val="0"/>
              <c:layout>
                <c:manualLayout>
                  <c:x val="-0.0555555555555554"/>
                  <c:y val="-0.0653060944641515"/>
                </c:manualLayout>
              </c:layout>
              <c:showLegendKey val="0"/>
              <c:showVal val="1"/>
              <c:showCatName val="0"/>
              <c:showSerName val="0"/>
              <c:showPercent val="0"/>
              <c:showBubbleSize val="0"/>
            </c:dLbl>
            <c:dLbl>
              <c:idx val="1"/>
              <c:layout>
                <c:manualLayout>
                  <c:x val="-0.0611111111111112"/>
                  <c:y val="-0.0489795708481137"/>
                </c:manualLayout>
              </c:layout>
              <c:showLegendKey val="0"/>
              <c:showVal val="1"/>
              <c:showCatName val="0"/>
              <c:showSerName val="0"/>
              <c:showPercent val="0"/>
              <c:showBubbleSize val="0"/>
            </c:dLbl>
            <c:dLbl>
              <c:idx val="2"/>
              <c:layout>
                <c:manualLayout>
                  <c:x val="-0.05"/>
                  <c:y val="-0.0653060944641515"/>
                </c:manualLayout>
              </c:layout>
              <c:showLegendKey val="0"/>
              <c:showVal val="1"/>
              <c:showCatName val="0"/>
              <c:showSerName val="0"/>
              <c:showPercent val="0"/>
              <c:showBubbleSize val="0"/>
            </c:dLbl>
            <c:dLbl>
              <c:idx val="3"/>
              <c:layout>
                <c:manualLayout>
                  <c:x val="-0.0416666666666667"/>
                  <c:y val="-0.0489795708481137"/>
                </c:manualLayout>
              </c:layout>
              <c:showLegendKey val="0"/>
              <c:showVal val="1"/>
              <c:showCatName val="0"/>
              <c:showSerName val="0"/>
              <c:showPercent val="0"/>
              <c:showBubbleSize val="0"/>
            </c:dLbl>
            <c:dLbl>
              <c:idx val="4"/>
              <c:layout>
                <c:manualLayout>
                  <c:x val="-0.05"/>
                  <c:y val="-0.0598639199254725"/>
                </c:manualLayout>
              </c:layout>
              <c:showLegendKey val="0"/>
              <c:showVal val="1"/>
              <c:showCatName val="0"/>
              <c:showSerName val="0"/>
              <c:showPercent val="0"/>
              <c:showBubbleSize val="0"/>
            </c:dLbl>
            <c:dLbl>
              <c:idx val="5"/>
              <c:layout>
                <c:manualLayout>
                  <c:x val="-0.0472222222222223"/>
                  <c:y val="-0.038095221770755"/>
                </c:manualLayout>
              </c:layout>
              <c:showLegendKey val="0"/>
              <c:showVal val="1"/>
              <c:showCatName val="0"/>
              <c:showSerName val="0"/>
              <c:showPercent val="0"/>
              <c:showBubbleSize val="0"/>
            </c:dLbl>
            <c:dLbl>
              <c:idx val="6"/>
              <c:layout>
                <c:manualLayout>
                  <c:x val="-0.0611111111111113"/>
                  <c:y val="-0.0653060944641515"/>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Lit>
              <c:formatCode>General</c:formatCode>
              <c:ptCount val="7"/>
              <c:pt idx="0">
                <c:v>2009.0</c:v>
              </c:pt>
              <c:pt idx="1">
                <c:v>2010.0</c:v>
              </c:pt>
              <c:pt idx="2">
                <c:v>2011.0</c:v>
              </c:pt>
              <c:pt idx="3">
                <c:v>2012.0</c:v>
              </c:pt>
              <c:pt idx="4">
                <c:v>2013.0</c:v>
              </c:pt>
              <c:pt idx="5">
                <c:v>2014.0</c:v>
              </c:pt>
              <c:pt idx="6">
                <c:v>2015.0</c:v>
              </c:pt>
            </c:numLit>
          </c:cat>
          <c:val>
            <c:numRef>
              <c:f>'new graph'!$AP$5:$AP$11</c:f>
              <c:numCache>
                <c:formatCode>0%</c:formatCode>
                <c:ptCount val="7"/>
                <c:pt idx="0">
                  <c:v>1.0</c:v>
                </c:pt>
                <c:pt idx="1">
                  <c:v>1.0</c:v>
                </c:pt>
                <c:pt idx="2">
                  <c:v>0.8889</c:v>
                </c:pt>
                <c:pt idx="3">
                  <c:v>0.857100000000001</c:v>
                </c:pt>
                <c:pt idx="4">
                  <c:v>0.8333</c:v>
                </c:pt>
                <c:pt idx="5">
                  <c:v>0.777800000000001</c:v>
                </c:pt>
                <c:pt idx="6">
                  <c:v>0.777800000000001</c:v>
                </c:pt>
              </c:numCache>
            </c:numRef>
          </c:val>
          <c:smooth val="0"/>
        </c:ser>
        <c:ser>
          <c:idx val="1"/>
          <c:order val="1"/>
          <c:tx>
            <c:v>Growth</c:v>
          </c:tx>
          <c:dLbls>
            <c:dLbl>
              <c:idx val="0"/>
              <c:delete val="1"/>
            </c:dLbl>
            <c:dLbl>
              <c:idx val="1"/>
              <c:delete val="1"/>
            </c:dLbl>
            <c:dLbl>
              <c:idx val="2"/>
              <c:delete val="1"/>
            </c:dLbl>
            <c:dLbl>
              <c:idx val="3"/>
              <c:layout>
                <c:manualLayout>
                  <c:x val="-0.0416666666666667"/>
                  <c:y val="-0.0816326180801895"/>
                </c:manualLayout>
              </c:layout>
              <c:showLegendKey val="0"/>
              <c:showVal val="1"/>
              <c:showCatName val="0"/>
              <c:showSerName val="0"/>
              <c:showPercent val="0"/>
              <c:showBubbleSize val="0"/>
            </c:dLbl>
            <c:dLbl>
              <c:idx val="4"/>
              <c:layout>
                <c:manualLayout>
                  <c:x val="-0.0555555555555554"/>
                  <c:y val="-0.0489795708481137"/>
                </c:manualLayout>
              </c:layout>
              <c:showLegendKey val="0"/>
              <c:showVal val="1"/>
              <c:showCatName val="0"/>
              <c:showSerName val="0"/>
              <c:showPercent val="0"/>
              <c:showBubbleSize val="0"/>
            </c:dLbl>
            <c:dLbl>
              <c:idx val="5"/>
              <c:layout>
                <c:manualLayout>
                  <c:x val="-0.0555555555555554"/>
                  <c:y val="-0.0653060944641515"/>
                </c:manualLayout>
              </c:layout>
              <c:showLegendKey val="0"/>
              <c:showVal val="1"/>
              <c:showCatName val="0"/>
              <c:showSerName val="0"/>
              <c:showPercent val="0"/>
              <c:showBubbleSize val="0"/>
            </c:dLbl>
            <c:dLbl>
              <c:idx val="6"/>
              <c:layout>
                <c:manualLayout>
                  <c:x val="-0.0555555555555557"/>
                  <c:y val="-0.070748269002830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Lit>
              <c:formatCode>General</c:formatCode>
              <c:ptCount val="7"/>
              <c:pt idx="0">
                <c:v>2009.0</c:v>
              </c:pt>
              <c:pt idx="1">
                <c:v>2010.0</c:v>
              </c:pt>
              <c:pt idx="2">
                <c:v>2011.0</c:v>
              </c:pt>
              <c:pt idx="3">
                <c:v>2012.0</c:v>
              </c:pt>
              <c:pt idx="4">
                <c:v>2013.0</c:v>
              </c:pt>
              <c:pt idx="5">
                <c:v>2014.0</c:v>
              </c:pt>
              <c:pt idx="6">
                <c:v>2015.0</c:v>
              </c:pt>
            </c:numLit>
          </c:cat>
          <c:val>
            <c:numRef>
              <c:f>'new graph'!$AQ$5:$AQ$11</c:f>
              <c:numCache>
                <c:formatCode>0%</c:formatCode>
                <c:ptCount val="7"/>
                <c:pt idx="0">
                  <c:v>0.0</c:v>
                </c:pt>
                <c:pt idx="1">
                  <c:v>0.0</c:v>
                </c:pt>
                <c:pt idx="2">
                  <c:v>0.0</c:v>
                </c:pt>
                <c:pt idx="3">
                  <c:v>0.1429</c:v>
                </c:pt>
                <c:pt idx="4">
                  <c:v>0.1667</c:v>
                </c:pt>
                <c:pt idx="5">
                  <c:v>0.2222</c:v>
                </c:pt>
                <c:pt idx="6">
                  <c:v>0.2222</c:v>
                </c:pt>
              </c:numCache>
            </c:numRef>
          </c:val>
          <c:smooth val="0"/>
        </c:ser>
        <c:ser>
          <c:idx val="2"/>
          <c:order val="2"/>
          <c:tx>
            <c:v>Value</c:v>
          </c:tx>
          <c:dLbls>
            <c:dLbl>
              <c:idx val="0"/>
              <c:delete val="1"/>
            </c:dLbl>
            <c:dLbl>
              <c:idx val="1"/>
              <c:delete val="1"/>
            </c:dLbl>
            <c:dLbl>
              <c:idx val="2"/>
              <c:layout>
                <c:manualLayout>
                  <c:x val="-0.05"/>
                  <c:y val="-0.0653060944641515"/>
                </c:manualLayout>
              </c:layout>
              <c:showLegendKey val="0"/>
              <c:showVal val="1"/>
              <c:showCatName val="0"/>
              <c:showSerName val="0"/>
              <c:showPercent val="0"/>
              <c:showBubbleSize val="0"/>
            </c:dLbl>
            <c:dLbl>
              <c:idx val="3"/>
              <c:delete val="1"/>
            </c:dLbl>
            <c:dLbl>
              <c:idx val="4"/>
              <c:delete val="1"/>
            </c:dLbl>
            <c:dLbl>
              <c:idx val="5"/>
              <c:delete val="1"/>
            </c:dLbl>
            <c:dLbl>
              <c:idx val="6"/>
              <c:delete val="1"/>
            </c:dLbl>
            <c:showLegendKey val="0"/>
            <c:showVal val="1"/>
            <c:showCatName val="0"/>
            <c:showSerName val="0"/>
            <c:showPercent val="0"/>
            <c:showBubbleSize val="0"/>
            <c:showLeaderLines val="0"/>
          </c:dLbls>
          <c:cat>
            <c:numLit>
              <c:formatCode>General</c:formatCode>
              <c:ptCount val="7"/>
              <c:pt idx="0">
                <c:v>2009.0</c:v>
              </c:pt>
              <c:pt idx="1">
                <c:v>2010.0</c:v>
              </c:pt>
              <c:pt idx="2">
                <c:v>2011.0</c:v>
              </c:pt>
              <c:pt idx="3">
                <c:v>2012.0</c:v>
              </c:pt>
              <c:pt idx="4">
                <c:v>2013.0</c:v>
              </c:pt>
              <c:pt idx="5">
                <c:v>2014.0</c:v>
              </c:pt>
              <c:pt idx="6">
                <c:v>2015.0</c:v>
              </c:pt>
            </c:numLit>
          </c:cat>
          <c:val>
            <c:numRef>
              <c:f>'new graph'!$AR$5:$AR$11</c:f>
              <c:numCache>
                <c:formatCode>0%</c:formatCode>
                <c:ptCount val="7"/>
                <c:pt idx="0">
                  <c:v>0.0</c:v>
                </c:pt>
                <c:pt idx="1">
                  <c:v>0.0</c:v>
                </c:pt>
                <c:pt idx="2">
                  <c:v>0.1111</c:v>
                </c:pt>
                <c:pt idx="3">
                  <c:v>0.0</c:v>
                </c:pt>
                <c:pt idx="4">
                  <c:v>0.0</c:v>
                </c:pt>
                <c:pt idx="5">
                  <c:v>0.0</c:v>
                </c:pt>
                <c:pt idx="6">
                  <c:v>0.0</c:v>
                </c:pt>
              </c:numCache>
            </c:numRef>
          </c:val>
          <c:smooth val="0"/>
        </c:ser>
        <c:dLbls>
          <c:showLegendKey val="0"/>
          <c:showVal val="0"/>
          <c:showCatName val="0"/>
          <c:showSerName val="0"/>
          <c:showPercent val="0"/>
          <c:showBubbleSize val="0"/>
        </c:dLbls>
        <c:marker val="1"/>
        <c:smooth val="0"/>
        <c:axId val="2143882424"/>
        <c:axId val="2143877560"/>
      </c:lineChart>
      <c:catAx>
        <c:axId val="2143882424"/>
        <c:scaling>
          <c:orientation val="minMax"/>
        </c:scaling>
        <c:delete val="0"/>
        <c:axPos val="b"/>
        <c:numFmt formatCode="General" sourceLinked="1"/>
        <c:majorTickMark val="none"/>
        <c:minorTickMark val="none"/>
        <c:tickLblPos val="nextTo"/>
        <c:crossAx val="2143877560"/>
        <c:crosses val="autoZero"/>
        <c:auto val="1"/>
        <c:lblAlgn val="ctr"/>
        <c:lblOffset val="100"/>
        <c:noMultiLvlLbl val="0"/>
      </c:catAx>
      <c:valAx>
        <c:axId val="2143877560"/>
        <c:scaling>
          <c:orientation val="minMax"/>
        </c:scaling>
        <c:delete val="0"/>
        <c:axPos val="l"/>
        <c:numFmt formatCode="0%" sourceLinked="1"/>
        <c:majorTickMark val="none"/>
        <c:minorTickMark val="none"/>
        <c:tickLblPos val="nextTo"/>
        <c:crossAx val="2143882424"/>
        <c:crosses val="autoZero"/>
        <c:crossBetween val="between"/>
      </c:valAx>
      <c:dTable>
        <c:showHorzBorder val="1"/>
        <c:showVertBorder val="1"/>
        <c:showOutline val="1"/>
        <c:showKeys val="1"/>
        <c:txPr>
          <a:bodyPr/>
          <a:lstStyle/>
          <a:p>
            <a:pPr rtl="0">
              <a:defRPr sz="1600">
                <a:latin typeface="Palatino Linotype" pitchFamily="18" charset="0"/>
              </a:defRPr>
            </a:pPr>
            <a:endParaRPr lang="en-US"/>
          </a:p>
        </c:txPr>
      </c:dTable>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Overvalued</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graph'!$AT$5:$AT$11</c:f>
              <c:numCache>
                <c:formatCode>0%</c:formatCode>
                <c:ptCount val="7"/>
                <c:pt idx="0">
                  <c:v>0.4</c:v>
                </c:pt>
                <c:pt idx="1">
                  <c:v>0.2</c:v>
                </c:pt>
                <c:pt idx="2">
                  <c:v>0.3</c:v>
                </c:pt>
                <c:pt idx="3">
                  <c:v>0.4</c:v>
                </c:pt>
                <c:pt idx="4">
                  <c:v>0.3</c:v>
                </c:pt>
                <c:pt idx="5">
                  <c:v>0.2</c:v>
                </c:pt>
                <c:pt idx="6">
                  <c:v>0.2</c:v>
                </c:pt>
              </c:numCache>
            </c:numRef>
          </c:val>
        </c:ser>
        <c:ser>
          <c:idx val="1"/>
          <c:order val="1"/>
          <c:tx>
            <c:v>Growth</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graph'!$AU$5:$AU$11</c:f>
              <c:numCache>
                <c:formatCode>0%</c:formatCode>
                <c:ptCount val="7"/>
                <c:pt idx="0">
                  <c:v>0.2</c:v>
                </c:pt>
                <c:pt idx="1">
                  <c:v>0.1</c:v>
                </c:pt>
                <c:pt idx="2">
                  <c:v>0.2</c:v>
                </c:pt>
                <c:pt idx="3">
                  <c:v>0.3</c:v>
                </c:pt>
                <c:pt idx="4">
                  <c:v>0.600000000000001</c:v>
                </c:pt>
                <c:pt idx="5">
                  <c:v>0.3</c:v>
                </c:pt>
                <c:pt idx="6">
                  <c:v>0.3</c:v>
                </c:pt>
              </c:numCache>
            </c:numRef>
          </c:val>
        </c:ser>
        <c:ser>
          <c:idx val="2"/>
          <c:order val="2"/>
          <c:tx>
            <c:v>Value</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graph'!$AV$5:$AV$11</c:f>
              <c:numCache>
                <c:formatCode>0%</c:formatCode>
                <c:ptCount val="7"/>
                <c:pt idx="0">
                  <c:v>0.0</c:v>
                </c:pt>
                <c:pt idx="1">
                  <c:v>0.2</c:v>
                </c:pt>
                <c:pt idx="2">
                  <c:v>0.1</c:v>
                </c:pt>
                <c:pt idx="3">
                  <c:v>0.0</c:v>
                </c:pt>
                <c:pt idx="4">
                  <c:v>0.1</c:v>
                </c:pt>
                <c:pt idx="5">
                  <c:v>0.1</c:v>
                </c:pt>
                <c:pt idx="6">
                  <c:v>0.2</c:v>
                </c:pt>
              </c:numCache>
            </c:numRef>
          </c:val>
        </c:ser>
        <c:ser>
          <c:idx val="3"/>
          <c:order val="3"/>
          <c:tx>
            <c:v>Undervalued</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graph'!$AW$5:$AW$11</c:f>
              <c:numCache>
                <c:formatCode>0%</c:formatCode>
                <c:ptCount val="7"/>
                <c:pt idx="0">
                  <c:v>0.4</c:v>
                </c:pt>
                <c:pt idx="1">
                  <c:v>0.5</c:v>
                </c:pt>
                <c:pt idx="2">
                  <c:v>0.4</c:v>
                </c:pt>
                <c:pt idx="3">
                  <c:v>0.2</c:v>
                </c:pt>
                <c:pt idx="4">
                  <c:v>0.0</c:v>
                </c:pt>
                <c:pt idx="5">
                  <c:v>0.3</c:v>
                </c:pt>
                <c:pt idx="6">
                  <c:v>0.3</c:v>
                </c:pt>
              </c:numCache>
            </c:numRef>
          </c:val>
        </c:ser>
        <c:ser>
          <c:idx val="4"/>
          <c:order val="4"/>
          <c:tx>
            <c:v>Inconclusive</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graph'!$AX$5:$AX$11</c:f>
              <c:numCache>
                <c:formatCode>0%</c:formatCode>
                <c:ptCount val="7"/>
                <c:pt idx="0">
                  <c:v>0.0</c:v>
                </c:pt>
                <c:pt idx="1">
                  <c:v>0.0</c:v>
                </c:pt>
                <c:pt idx="2">
                  <c:v>0.0</c:v>
                </c:pt>
                <c:pt idx="3">
                  <c:v>0.1</c:v>
                </c:pt>
                <c:pt idx="4">
                  <c:v>0.0</c:v>
                </c:pt>
                <c:pt idx="5">
                  <c:v>0.1</c:v>
                </c:pt>
                <c:pt idx="6">
                  <c:v>0.0</c:v>
                </c:pt>
              </c:numCache>
            </c:numRef>
          </c:val>
        </c:ser>
        <c:dLbls>
          <c:showLegendKey val="0"/>
          <c:showVal val="0"/>
          <c:showCatName val="0"/>
          <c:showSerName val="0"/>
          <c:showPercent val="0"/>
          <c:showBubbleSize val="0"/>
        </c:dLbls>
        <c:gapWidth val="150"/>
        <c:axId val="2140606600"/>
        <c:axId val="-2137215528"/>
      </c:barChart>
      <c:catAx>
        <c:axId val="2140606600"/>
        <c:scaling>
          <c:orientation val="minMax"/>
        </c:scaling>
        <c:delete val="0"/>
        <c:axPos val="b"/>
        <c:numFmt formatCode="General" sourceLinked="1"/>
        <c:majorTickMark val="none"/>
        <c:minorTickMark val="none"/>
        <c:tickLblPos val="nextTo"/>
        <c:crossAx val="-2137215528"/>
        <c:crosses val="autoZero"/>
        <c:auto val="1"/>
        <c:lblAlgn val="ctr"/>
        <c:lblOffset val="100"/>
        <c:noMultiLvlLbl val="0"/>
      </c:catAx>
      <c:valAx>
        <c:axId val="-2137215528"/>
        <c:scaling>
          <c:orientation val="minMax"/>
        </c:scaling>
        <c:delete val="0"/>
        <c:axPos val="l"/>
        <c:majorGridlines/>
        <c:numFmt formatCode="0%" sourceLinked="1"/>
        <c:majorTickMark val="none"/>
        <c:minorTickMark val="none"/>
        <c:tickLblPos val="nextTo"/>
        <c:crossAx val="2140606600"/>
        <c:crosses val="autoZero"/>
        <c:crossBetween val="between"/>
      </c:valAx>
      <c:dTable>
        <c:showHorzBorder val="1"/>
        <c:showVertBorder val="1"/>
        <c:showOutline val="1"/>
        <c:showKeys val="1"/>
        <c:txPr>
          <a:bodyPr/>
          <a:lstStyle/>
          <a:p>
            <a:pPr rtl="0">
              <a:defRPr sz="1600">
                <a:latin typeface="Palatino Linotype" pitchFamily="18" charset="0"/>
              </a:defRPr>
            </a:pPr>
            <a:endParaRPr lang="en-US"/>
          </a:p>
        </c:txPr>
      </c:dTable>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v>Overvalued</c:v>
          </c:tx>
          <c:dLbls>
            <c:dLbl>
              <c:idx val="0"/>
              <c:layout>
                <c:manualLayout>
                  <c:x val="-0.05"/>
                  <c:y val="-0.0555555555555554"/>
                </c:manualLayout>
              </c:layout>
              <c:showLegendKey val="0"/>
              <c:showVal val="1"/>
              <c:showCatName val="0"/>
              <c:showSerName val="0"/>
              <c:showPercent val="0"/>
              <c:showBubbleSize val="0"/>
            </c:dLbl>
            <c:dLbl>
              <c:idx val="1"/>
              <c:layout>
                <c:manualLayout>
                  <c:x val="-0.0555555555555555"/>
                  <c:y val="-0.0416666666666667"/>
                </c:manualLayout>
              </c:layout>
              <c:showLegendKey val="0"/>
              <c:showVal val="1"/>
              <c:showCatName val="0"/>
              <c:showSerName val="0"/>
              <c:showPercent val="0"/>
              <c:showBubbleSize val="0"/>
            </c:dLbl>
            <c:dLbl>
              <c:idx val="2"/>
              <c:layout>
                <c:manualLayout>
                  <c:x val="-0.0583333333333335"/>
                  <c:y val="-0.0555555555555554"/>
                </c:manualLayout>
              </c:layout>
              <c:showLegendKey val="0"/>
              <c:showVal val="1"/>
              <c:showCatName val="0"/>
              <c:showSerName val="0"/>
              <c:showPercent val="0"/>
              <c:showBubbleSize val="0"/>
            </c:dLbl>
            <c:dLbl>
              <c:idx val="3"/>
              <c:layout>
                <c:manualLayout>
                  <c:x val="-0.0583333333333335"/>
                  <c:y val="0.0462962962962964"/>
                </c:manualLayout>
              </c:layout>
              <c:showLegendKey val="0"/>
              <c:showVal val="1"/>
              <c:showCatName val="0"/>
              <c:showSerName val="0"/>
              <c:showPercent val="0"/>
              <c:showBubbleSize val="0"/>
            </c:dLbl>
            <c:dLbl>
              <c:idx val="4"/>
              <c:layout>
                <c:manualLayout>
                  <c:x val="-0.0666666666666667"/>
                  <c:y val="-0.0416666666666667"/>
                </c:manualLayout>
              </c:layout>
              <c:showLegendKey val="0"/>
              <c:showVal val="1"/>
              <c:showCatName val="0"/>
              <c:showSerName val="0"/>
              <c:showPercent val="0"/>
              <c:showBubbleSize val="0"/>
            </c:dLbl>
            <c:dLbl>
              <c:idx val="5"/>
              <c:layout>
                <c:manualLayout>
                  <c:x val="-0.05"/>
                  <c:y val="0.0740740740740741"/>
                </c:manualLayout>
              </c:layout>
              <c:showLegendKey val="0"/>
              <c:showVal val="1"/>
              <c:showCatName val="0"/>
              <c:showSerName val="0"/>
              <c:showPercent val="0"/>
              <c:showBubbleSize val="0"/>
            </c:dLbl>
            <c:dLbl>
              <c:idx val="6"/>
              <c:layout>
                <c:manualLayout>
                  <c:x val="-0.0388888888888889"/>
                  <c:y val="-0.064814814814815"/>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Lit>
              <c:formatCode>General</c:formatCode>
              <c:ptCount val="7"/>
              <c:pt idx="0">
                <c:v>2009.0</c:v>
              </c:pt>
              <c:pt idx="1">
                <c:v>2010.0</c:v>
              </c:pt>
              <c:pt idx="2">
                <c:v>2011.0</c:v>
              </c:pt>
              <c:pt idx="3">
                <c:v>2012.0</c:v>
              </c:pt>
              <c:pt idx="4">
                <c:v>2013.0</c:v>
              </c:pt>
              <c:pt idx="5">
                <c:v>2014.0</c:v>
              </c:pt>
              <c:pt idx="6">
                <c:v>2015.0</c:v>
              </c:pt>
            </c:numLit>
          </c:cat>
          <c:val>
            <c:numRef>
              <c:f>'new graph'!$D$76:$D$82</c:f>
              <c:numCache>
                <c:formatCode>0%</c:formatCode>
                <c:ptCount val="7"/>
                <c:pt idx="0">
                  <c:v>1.0</c:v>
                </c:pt>
                <c:pt idx="1">
                  <c:v>1.0</c:v>
                </c:pt>
                <c:pt idx="2" formatCode="0.00%">
                  <c:v>0.8462</c:v>
                </c:pt>
                <c:pt idx="3">
                  <c:v>0.750000000000001</c:v>
                </c:pt>
                <c:pt idx="4" formatCode="0.00%">
                  <c:v>0.8333</c:v>
                </c:pt>
                <c:pt idx="5" formatCode="0.00%">
                  <c:v>0.916700000000001</c:v>
                </c:pt>
                <c:pt idx="6" formatCode="0.00%">
                  <c:v>0.8333</c:v>
                </c:pt>
              </c:numCache>
            </c:numRef>
          </c:val>
          <c:smooth val="0"/>
        </c:ser>
        <c:ser>
          <c:idx val="1"/>
          <c:order val="1"/>
          <c:tx>
            <c:v>Growth</c:v>
          </c:tx>
          <c:dLbls>
            <c:dLbl>
              <c:idx val="0"/>
              <c:layout>
                <c:manualLayout>
                  <c:x val="-0.05"/>
                  <c:y val="-0.0509259259259259"/>
                </c:manualLayout>
              </c:layout>
              <c:showLegendKey val="0"/>
              <c:showVal val="1"/>
              <c:showCatName val="0"/>
              <c:showSerName val="0"/>
              <c:showPercent val="0"/>
              <c:showBubbleSize val="0"/>
            </c:dLbl>
            <c:dLbl>
              <c:idx val="1"/>
              <c:layout>
                <c:manualLayout>
                  <c:x val="-0.0500000000000001"/>
                  <c:y val="-0.0694444444444445"/>
                </c:manualLayout>
              </c:layout>
              <c:showLegendKey val="0"/>
              <c:showVal val="1"/>
              <c:showCatName val="0"/>
              <c:showSerName val="0"/>
              <c:showPercent val="0"/>
              <c:showBubbleSize val="0"/>
            </c:dLbl>
            <c:dLbl>
              <c:idx val="2"/>
              <c:layout>
                <c:manualLayout>
                  <c:x val="-0.0666666666666667"/>
                  <c:y val="-0.0648148148148151"/>
                </c:manualLayout>
              </c:layout>
              <c:showLegendKey val="0"/>
              <c:showVal val="1"/>
              <c:showCatName val="0"/>
              <c:showSerName val="0"/>
              <c:showPercent val="0"/>
              <c:showBubbleSize val="0"/>
            </c:dLbl>
            <c:dLbl>
              <c:idx val="3"/>
              <c:layout>
                <c:manualLayout>
                  <c:x val="-0.0666666666666667"/>
                  <c:y val="-0.0555555555555554"/>
                </c:manualLayout>
              </c:layout>
              <c:showLegendKey val="0"/>
              <c:showVal val="1"/>
              <c:showCatName val="0"/>
              <c:showSerName val="0"/>
              <c:showPercent val="0"/>
              <c:showBubbleSize val="0"/>
            </c:dLbl>
            <c:dLbl>
              <c:idx val="4"/>
              <c:layout>
                <c:manualLayout>
                  <c:x val="-0.0666666666666667"/>
                  <c:y val="-0.0694448089822105"/>
                </c:manualLayout>
              </c:layout>
              <c:showLegendKey val="0"/>
              <c:showVal val="1"/>
              <c:showCatName val="0"/>
              <c:showSerName val="0"/>
              <c:showPercent val="0"/>
              <c:showBubbleSize val="0"/>
            </c:dLbl>
            <c:dLbl>
              <c:idx val="5"/>
              <c:layout>
                <c:manualLayout>
                  <c:x val="-0.0416666666666667"/>
                  <c:y val="-0.0370370370370371"/>
                </c:manualLayout>
              </c:layout>
              <c:showLegendKey val="0"/>
              <c:showVal val="1"/>
              <c:showCatName val="0"/>
              <c:showSerName val="0"/>
              <c:showPercent val="0"/>
              <c:showBubbleSize val="0"/>
            </c:dLbl>
            <c:dLbl>
              <c:idx val="6"/>
              <c:layout>
                <c:manualLayout>
                  <c:x val="-0.0361111111111112"/>
                  <c:y val="-0.0509259259259261"/>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Lit>
              <c:formatCode>General</c:formatCode>
              <c:ptCount val="7"/>
              <c:pt idx="0">
                <c:v>2009.0</c:v>
              </c:pt>
              <c:pt idx="1">
                <c:v>2010.0</c:v>
              </c:pt>
              <c:pt idx="2">
                <c:v>2011.0</c:v>
              </c:pt>
              <c:pt idx="3">
                <c:v>2012.0</c:v>
              </c:pt>
              <c:pt idx="4">
                <c:v>2013.0</c:v>
              </c:pt>
              <c:pt idx="5">
                <c:v>2014.0</c:v>
              </c:pt>
              <c:pt idx="6">
                <c:v>2015.0</c:v>
              </c:pt>
            </c:numLit>
          </c:cat>
          <c:val>
            <c:numRef>
              <c:f>'new graph'!$E$76:$E$82</c:f>
              <c:numCache>
                <c:formatCode>0%</c:formatCode>
                <c:ptCount val="7"/>
                <c:pt idx="0">
                  <c:v>0.0</c:v>
                </c:pt>
                <c:pt idx="1">
                  <c:v>0.0</c:v>
                </c:pt>
                <c:pt idx="2" formatCode="0.00%">
                  <c:v>0.1538</c:v>
                </c:pt>
                <c:pt idx="3">
                  <c:v>0.25</c:v>
                </c:pt>
                <c:pt idx="4" formatCode="0.00%">
                  <c:v>0.1667</c:v>
                </c:pt>
                <c:pt idx="5" formatCode="0.00%">
                  <c:v>0.0833</c:v>
                </c:pt>
                <c:pt idx="6" formatCode="0.00%">
                  <c:v>0.1667</c:v>
                </c:pt>
              </c:numCache>
            </c:numRef>
          </c:val>
          <c:smooth val="0"/>
        </c:ser>
        <c:dLbls>
          <c:showLegendKey val="0"/>
          <c:showVal val="0"/>
          <c:showCatName val="0"/>
          <c:showSerName val="0"/>
          <c:showPercent val="0"/>
          <c:showBubbleSize val="0"/>
        </c:dLbls>
        <c:marker val="1"/>
        <c:smooth val="0"/>
        <c:axId val="2143399800"/>
        <c:axId val="2143402840"/>
      </c:lineChart>
      <c:catAx>
        <c:axId val="2143399800"/>
        <c:scaling>
          <c:orientation val="minMax"/>
        </c:scaling>
        <c:delete val="0"/>
        <c:axPos val="b"/>
        <c:numFmt formatCode="General" sourceLinked="1"/>
        <c:majorTickMark val="none"/>
        <c:minorTickMark val="none"/>
        <c:tickLblPos val="nextTo"/>
        <c:crossAx val="2143402840"/>
        <c:crosses val="autoZero"/>
        <c:auto val="1"/>
        <c:lblAlgn val="ctr"/>
        <c:lblOffset val="100"/>
        <c:noMultiLvlLbl val="0"/>
      </c:catAx>
      <c:valAx>
        <c:axId val="2143402840"/>
        <c:scaling>
          <c:orientation val="minMax"/>
        </c:scaling>
        <c:delete val="0"/>
        <c:axPos val="l"/>
        <c:numFmt formatCode="0%" sourceLinked="1"/>
        <c:majorTickMark val="none"/>
        <c:minorTickMark val="none"/>
        <c:tickLblPos val="nextTo"/>
        <c:crossAx val="2143399800"/>
        <c:crosses val="autoZero"/>
        <c:crossBetween val="between"/>
      </c:valAx>
      <c:dTable>
        <c:showHorzBorder val="1"/>
        <c:showVertBorder val="1"/>
        <c:showOutline val="1"/>
        <c:showKeys val="1"/>
        <c:txPr>
          <a:bodyPr/>
          <a:lstStyle/>
          <a:p>
            <a:pPr rtl="0">
              <a:defRPr sz="1800">
                <a:latin typeface="Palatino Linotype" pitchFamily="18" charset="0"/>
              </a:defRPr>
            </a:pPr>
            <a:endParaRPr lang="en-US"/>
          </a:p>
        </c:txPr>
      </c:dTable>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Overvalued</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graph'!$G$76:$G$82</c:f>
              <c:numCache>
                <c:formatCode>0%</c:formatCode>
                <c:ptCount val="7"/>
                <c:pt idx="0">
                  <c:v>0.1538</c:v>
                </c:pt>
                <c:pt idx="1">
                  <c:v>0.1538</c:v>
                </c:pt>
                <c:pt idx="2">
                  <c:v>0.307</c:v>
                </c:pt>
                <c:pt idx="3">
                  <c:v>0.4615</c:v>
                </c:pt>
                <c:pt idx="4">
                  <c:v>0.4615</c:v>
                </c:pt>
                <c:pt idx="5">
                  <c:v>0.2308</c:v>
                </c:pt>
                <c:pt idx="6">
                  <c:v>0.2308</c:v>
                </c:pt>
              </c:numCache>
            </c:numRef>
          </c:val>
        </c:ser>
        <c:ser>
          <c:idx val="1"/>
          <c:order val="1"/>
          <c:tx>
            <c:v>Growth</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graph'!$H$76:$H$82</c:f>
              <c:numCache>
                <c:formatCode>0%</c:formatCode>
                <c:ptCount val="7"/>
                <c:pt idx="0">
                  <c:v>0.1538</c:v>
                </c:pt>
                <c:pt idx="1">
                  <c:v>0.2308</c:v>
                </c:pt>
                <c:pt idx="2">
                  <c:v>0.385000000000001</c:v>
                </c:pt>
                <c:pt idx="3">
                  <c:v>0.3077</c:v>
                </c:pt>
                <c:pt idx="4">
                  <c:v>0.4615</c:v>
                </c:pt>
                <c:pt idx="5">
                  <c:v>0.1538</c:v>
                </c:pt>
                <c:pt idx="6">
                  <c:v>0.1538</c:v>
                </c:pt>
              </c:numCache>
            </c:numRef>
          </c:val>
        </c:ser>
        <c:ser>
          <c:idx val="2"/>
          <c:order val="2"/>
          <c:tx>
            <c:v>Value</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graph'!$I$76:$I$82</c:f>
              <c:numCache>
                <c:formatCode>0%</c:formatCode>
                <c:ptCount val="7"/>
                <c:pt idx="0">
                  <c:v>0.3077</c:v>
                </c:pt>
                <c:pt idx="1">
                  <c:v>0.3846</c:v>
                </c:pt>
                <c:pt idx="2">
                  <c:v>0.231</c:v>
                </c:pt>
                <c:pt idx="3">
                  <c:v>0.0769</c:v>
                </c:pt>
                <c:pt idx="4">
                  <c:v>0.0769</c:v>
                </c:pt>
                <c:pt idx="5">
                  <c:v>0.2308</c:v>
                </c:pt>
                <c:pt idx="6">
                  <c:v>0.3077</c:v>
                </c:pt>
              </c:numCache>
            </c:numRef>
          </c:val>
        </c:ser>
        <c:ser>
          <c:idx val="3"/>
          <c:order val="3"/>
          <c:tx>
            <c:v>Undervalued</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graph'!$J$76:$J$82</c:f>
              <c:numCache>
                <c:formatCode>0%</c:formatCode>
                <c:ptCount val="7"/>
                <c:pt idx="0">
                  <c:v>0.3077</c:v>
                </c:pt>
                <c:pt idx="1">
                  <c:v>0.1538</c:v>
                </c:pt>
                <c:pt idx="2">
                  <c:v>0.077</c:v>
                </c:pt>
                <c:pt idx="3">
                  <c:v>0.1538</c:v>
                </c:pt>
                <c:pt idx="4">
                  <c:v>0.1538</c:v>
                </c:pt>
                <c:pt idx="5">
                  <c:v>0.3077</c:v>
                </c:pt>
                <c:pt idx="6">
                  <c:v>0.3077</c:v>
                </c:pt>
              </c:numCache>
            </c:numRef>
          </c:val>
        </c:ser>
        <c:ser>
          <c:idx val="4"/>
          <c:order val="4"/>
          <c:tx>
            <c:v>Inconclusive</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graph'!$K$76:$K$82</c:f>
              <c:numCache>
                <c:formatCode>0%</c:formatCode>
                <c:ptCount val="7"/>
                <c:pt idx="0">
                  <c:v>0.0769</c:v>
                </c:pt>
                <c:pt idx="1">
                  <c:v>0.077</c:v>
                </c:pt>
                <c:pt idx="2">
                  <c:v>0.0</c:v>
                </c:pt>
                <c:pt idx="3">
                  <c:v>0.0</c:v>
                </c:pt>
                <c:pt idx="4">
                  <c:v>0.0</c:v>
                </c:pt>
                <c:pt idx="5">
                  <c:v>0.0769</c:v>
                </c:pt>
                <c:pt idx="6">
                  <c:v>0.0</c:v>
                </c:pt>
              </c:numCache>
            </c:numRef>
          </c:val>
        </c:ser>
        <c:dLbls>
          <c:showLegendKey val="0"/>
          <c:showVal val="0"/>
          <c:showCatName val="0"/>
          <c:showSerName val="0"/>
          <c:showPercent val="0"/>
          <c:showBubbleSize val="0"/>
        </c:dLbls>
        <c:gapWidth val="150"/>
        <c:axId val="2142754296"/>
        <c:axId val="2142662664"/>
      </c:barChart>
      <c:catAx>
        <c:axId val="2142754296"/>
        <c:scaling>
          <c:orientation val="minMax"/>
        </c:scaling>
        <c:delete val="0"/>
        <c:axPos val="b"/>
        <c:numFmt formatCode="General" sourceLinked="1"/>
        <c:majorTickMark val="none"/>
        <c:minorTickMark val="none"/>
        <c:tickLblPos val="nextTo"/>
        <c:crossAx val="2142662664"/>
        <c:crosses val="autoZero"/>
        <c:auto val="1"/>
        <c:lblAlgn val="ctr"/>
        <c:lblOffset val="100"/>
        <c:noMultiLvlLbl val="0"/>
      </c:catAx>
      <c:valAx>
        <c:axId val="2142662664"/>
        <c:scaling>
          <c:orientation val="minMax"/>
        </c:scaling>
        <c:delete val="0"/>
        <c:axPos val="l"/>
        <c:majorGridlines/>
        <c:numFmt formatCode="0%" sourceLinked="1"/>
        <c:majorTickMark val="none"/>
        <c:minorTickMark val="none"/>
        <c:tickLblPos val="nextTo"/>
        <c:crossAx val="2142754296"/>
        <c:crosses val="autoZero"/>
        <c:crossBetween val="between"/>
      </c:valAx>
      <c:dTable>
        <c:showHorzBorder val="1"/>
        <c:showVertBorder val="1"/>
        <c:showOutline val="1"/>
        <c:showKeys val="1"/>
        <c:txPr>
          <a:bodyPr/>
          <a:lstStyle/>
          <a:p>
            <a:pPr rtl="0">
              <a:defRPr sz="1600">
                <a:latin typeface="Palatino Linotype" pitchFamily="18" charset="0"/>
              </a:defRPr>
            </a:pPr>
            <a:endParaRPr lang="en-US"/>
          </a:p>
        </c:txPr>
      </c:dTable>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Overvalued</c:v>
          </c:tx>
          <c:invertIfNegative val="0"/>
          <c:dLbls>
            <c:showLegendKey val="0"/>
            <c:showVal val="1"/>
            <c:showCatName val="0"/>
            <c:showSerName val="0"/>
            <c:showPercent val="0"/>
            <c:showBubbleSize val="0"/>
            <c:showLeaderLines val="0"/>
          </c:dLbls>
          <c:cat>
            <c:numLit>
              <c:formatCode>General</c:formatCode>
              <c:ptCount val="7"/>
              <c:pt idx="0">
                <c:v>2009.0</c:v>
              </c:pt>
              <c:pt idx="1">
                <c:v>2010.0</c:v>
              </c:pt>
              <c:pt idx="2">
                <c:v>2011.0</c:v>
              </c:pt>
              <c:pt idx="3">
                <c:v>2012.0</c:v>
              </c:pt>
              <c:pt idx="4">
                <c:v>2013.0</c:v>
              </c:pt>
              <c:pt idx="5">
                <c:v>2014.0</c:v>
              </c:pt>
              <c:pt idx="6">
                <c:v>2015.0</c:v>
              </c:pt>
            </c:numLit>
          </c:cat>
          <c:val>
            <c:numRef>
              <c:f>'new graph'!$D$44:$D$50</c:f>
              <c:numCache>
                <c:formatCode>0.0%</c:formatCode>
                <c:ptCount val="7"/>
                <c:pt idx="0">
                  <c:v>0.9231</c:v>
                </c:pt>
                <c:pt idx="1">
                  <c:v>1.0</c:v>
                </c:pt>
                <c:pt idx="2">
                  <c:v>0.8824</c:v>
                </c:pt>
                <c:pt idx="3">
                  <c:v>0.7143</c:v>
                </c:pt>
                <c:pt idx="4">
                  <c:v>0.866700000000001</c:v>
                </c:pt>
                <c:pt idx="5">
                  <c:v>0.6875</c:v>
                </c:pt>
                <c:pt idx="6">
                  <c:v>0.5</c:v>
                </c:pt>
              </c:numCache>
            </c:numRef>
          </c:val>
        </c:ser>
        <c:ser>
          <c:idx val="1"/>
          <c:order val="1"/>
          <c:tx>
            <c:v>Growth</c:v>
          </c:tx>
          <c:invertIfNegative val="0"/>
          <c:dLbls>
            <c:dLbl>
              <c:idx val="0"/>
              <c:layout>
                <c:manualLayout>
                  <c:x val="0.0155189146242186"/>
                  <c:y val="0.00851667468783924"/>
                </c:manualLayout>
              </c:layout>
              <c:showLegendKey val="0"/>
              <c:showVal val="1"/>
              <c:showCatName val="0"/>
              <c:showSerName val="0"/>
              <c:showPercent val="0"/>
              <c:showBubbleSize val="0"/>
            </c:dLbl>
            <c:dLbl>
              <c:idx val="1"/>
              <c:delete val="1"/>
            </c:dLbl>
            <c:dLbl>
              <c:idx val="2"/>
              <c:layout>
                <c:manualLayout>
                  <c:x val="0.00775945731210932"/>
                  <c:y val="-0.00283889156261309"/>
                </c:manualLayout>
              </c:layout>
              <c:showLegendKey val="0"/>
              <c:showVal val="1"/>
              <c:showCatName val="0"/>
              <c:showSerName val="0"/>
              <c:showPercent val="0"/>
              <c:showBubbleSize val="0"/>
            </c:dLbl>
            <c:dLbl>
              <c:idx val="3"/>
              <c:layout>
                <c:manualLayout>
                  <c:x val="0.00310378292484373"/>
                  <c:y val="-0.00851667468783929"/>
                </c:manualLayout>
              </c:layout>
              <c:showLegendKey val="0"/>
              <c:showVal val="1"/>
              <c:showCatName val="0"/>
              <c:showSerName val="0"/>
              <c:showPercent val="0"/>
              <c:showBubbleSize val="0"/>
            </c:dLbl>
            <c:dLbl>
              <c:idx val="4"/>
              <c:layout>
                <c:manualLayout>
                  <c:x val="0.00465567438726559"/>
                  <c:y val="-5.20457440776967E-17"/>
                </c:manualLayout>
              </c:layout>
              <c:showLegendKey val="0"/>
              <c:showVal val="1"/>
              <c:showCatName val="0"/>
              <c:showSerName val="0"/>
              <c:showPercent val="0"/>
              <c:showBubbleSize val="0"/>
            </c:dLbl>
            <c:dLbl>
              <c:idx val="5"/>
              <c:layout>
                <c:manualLayout>
                  <c:x val="0.00775945731210932"/>
                  <c:y val="0.00851667468783929"/>
                </c:manualLayout>
              </c:layout>
              <c:showLegendKey val="0"/>
              <c:showVal val="1"/>
              <c:showCatName val="0"/>
              <c:showSerName val="0"/>
              <c:showPercent val="0"/>
              <c:showBubbleSize val="0"/>
            </c:dLbl>
            <c:dLbl>
              <c:idx val="6"/>
              <c:layout>
                <c:manualLayout>
                  <c:x val="0.00931134877453119"/>
                  <c:y val="-0.00567778312522619"/>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Lit>
              <c:formatCode>General</c:formatCode>
              <c:ptCount val="7"/>
              <c:pt idx="0">
                <c:v>2009.0</c:v>
              </c:pt>
              <c:pt idx="1">
                <c:v>2010.0</c:v>
              </c:pt>
              <c:pt idx="2">
                <c:v>2011.0</c:v>
              </c:pt>
              <c:pt idx="3">
                <c:v>2012.0</c:v>
              </c:pt>
              <c:pt idx="4">
                <c:v>2013.0</c:v>
              </c:pt>
              <c:pt idx="5">
                <c:v>2014.0</c:v>
              </c:pt>
              <c:pt idx="6">
                <c:v>2015.0</c:v>
              </c:pt>
            </c:numLit>
          </c:cat>
          <c:val>
            <c:numRef>
              <c:f>'new graph'!$E$44:$E$50</c:f>
              <c:numCache>
                <c:formatCode>0.0%</c:formatCode>
                <c:ptCount val="7"/>
                <c:pt idx="0">
                  <c:v>0.0769</c:v>
                </c:pt>
                <c:pt idx="1">
                  <c:v>0.0</c:v>
                </c:pt>
                <c:pt idx="2">
                  <c:v>0.1176</c:v>
                </c:pt>
                <c:pt idx="3">
                  <c:v>0.1429</c:v>
                </c:pt>
                <c:pt idx="4">
                  <c:v>0.1333</c:v>
                </c:pt>
                <c:pt idx="5">
                  <c:v>0.1875</c:v>
                </c:pt>
                <c:pt idx="6">
                  <c:v>0.375</c:v>
                </c:pt>
              </c:numCache>
            </c:numRef>
          </c:val>
        </c:ser>
        <c:ser>
          <c:idx val="2"/>
          <c:order val="2"/>
          <c:tx>
            <c:v>Value</c:v>
          </c:tx>
          <c:invertIfNegative val="0"/>
          <c:dLbls>
            <c:dLbl>
              <c:idx val="0"/>
              <c:delete val="1"/>
            </c:dLbl>
            <c:dLbl>
              <c:idx val="1"/>
              <c:delete val="1"/>
            </c:dLbl>
            <c:dLbl>
              <c:idx val="2"/>
              <c:delete val="1"/>
            </c:dLbl>
            <c:dLbl>
              <c:idx val="3"/>
              <c:delete val="1"/>
            </c:dLbl>
            <c:dLbl>
              <c:idx val="4"/>
              <c:delete val="1"/>
            </c:dLbl>
            <c:dLbl>
              <c:idx val="5"/>
              <c:layout>
                <c:manualLayout>
                  <c:x val="0.00310378292484373"/>
                  <c:y val="0.00283889156261309"/>
                </c:manualLayout>
              </c:layout>
              <c:showLegendKey val="0"/>
              <c:showVal val="1"/>
              <c:showCatName val="0"/>
              <c:showSerName val="0"/>
              <c:showPercent val="0"/>
              <c:showBubbleSize val="0"/>
            </c:dLbl>
            <c:dLbl>
              <c:idx val="6"/>
              <c:layout>
                <c:manualLayout>
                  <c:x val="0.0108632402369529"/>
                  <c:y val="0.0141944578130654"/>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Lit>
              <c:formatCode>General</c:formatCode>
              <c:ptCount val="7"/>
              <c:pt idx="0">
                <c:v>2009.0</c:v>
              </c:pt>
              <c:pt idx="1">
                <c:v>2010.0</c:v>
              </c:pt>
              <c:pt idx="2">
                <c:v>2011.0</c:v>
              </c:pt>
              <c:pt idx="3">
                <c:v>2012.0</c:v>
              </c:pt>
              <c:pt idx="4">
                <c:v>2013.0</c:v>
              </c:pt>
              <c:pt idx="5">
                <c:v>2014.0</c:v>
              </c:pt>
              <c:pt idx="6">
                <c:v>2015.0</c:v>
              </c:pt>
            </c:numLit>
          </c:cat>
          <c:val>
            <c:numRef>
              <c:f>'new graph'!$F$44:$F$50</c:f>
              <c:numCache>
                <c:formatCode>0.0%</c:formatCode>
                <c:ptCount val="7"/>
                <c:pt idx="0">
                  <c:v>0.0</c:v>
                </c:pt>
                <c:pt idx="1">
                  <c:v>0.0</c:v>
                </c:pt>
                <c:pt idx="2">
                  <c:v>0.0</c:v>
                </c:pt>
                <c:pt idx="3">
                  <c:v>0.0</c:v>
                </c:pt>
                <c:pt idx="4">
                  <c:v>0.0</c:v>
                </c:pt>
                <c:pt idx="5">
                  <c:v>0.0625</c:v>
                </c:pt>
                <c:pt idx="6">
                  <c:v>0.125</c:v>
                </c:pt>
              </c:numCache>
            </c:numRef>
          </c:val>
        </c:ser>
        <c:ser>
          <c:idx val="3"/>
          <c:order val="3"/>
          <c:tx>
            <c:v>Undervalued</c:v>
          </c:tx>
          <c:invertIfNegative val="0"/>
          <c:dLbls>
            <c:dLbl>
              <c:idx val="0"/>
              <c:delete val="1"/>
            </c:dLbl>
            <c:dLbl>
              <c:idx val="1"/>
              <c:delete val="1"/>
            </c:dLbl>
            <c:dLbl>
              <c:idx val="2"/>
              <c:delete val="1"/>
            </c:dLbl>
            <c:dLbl>
              <c:idx val="3"/>
              <c:layout>
                <c:manualLayout>
                  <c:x val="0.00310378292484373"/>
                  <c:y val="0.0227111325009048"/>
                </c:manualLayout>
              </c:layout>
              <c:showLegendKey val="0"/>
              <c:showVal val="1"/>
              <c:showCatName val="0"/>
              <c:showSerName val="0"/>
              <c:showPercent val="0"/>
              <c:showBubbleSize val="0"/>
            </c:dLbl>
            <c:dLbl>
              <c:idx val="4"/>
              <c:delete val="1"/>
            </c:dLbl>
            <c:dLbl>
              <c:idx val="5"/>
              <c:delete val="1"/>
            </c:dLbl>
            <c:dLbl>
              <c:idx val="6"/>
              <c:delete val="1"/>
            </c:dLbl>
            <c:showLegendKey val="0"/>
            <c:showVal val="1"/>
            <c:showCatName val="0"/>
            <c:showSerName val="0"/>
            <c:showPercent val="0"/>
            <c:showBubbleSize val="0"/>
            <c:showLeaderLines val="0"/>
          </c:dLbls>
          <c:cat>
            <c:numLit>
              <c:formatCode>General</c:formatCode>
              <c:ptCount val="7"/>
              <c:pt idx="0">
                <c:v>2009.0</c:v>
              </c:pt>
              <c:pt idx="1">
                <c:v>2010.0</c:v>
              </c:pt>
              <c:pt idx="2">
                <c:v>2011.0</c:v>
              </c:pt>
              <c:pt idx="3">
                <c:v>2012.0</c:v>
              </c:pt>
              <c:pt idx="4">
                <c:v>2013.0</c:v>
              </c:pt>
              <c:pt idx="5">
                <c:v>2014.0</c:v>
              </c:pt>
              <c:pt idx="6">
                <c:v>2015.0</c:v>
              </c:pt>
            </c:numLit>
          </c:cat>
          <c:val>
            <c:numRef>
              <c:f>'new graph'!$G$44:$G$50</c:f>
              <c:numCache>
                <c:formatCode>0.0%</c:formatCode>
                <c:ptCount val="7"/>
                <c:pt idx="0">
                  <c:v>0.0</c:v>
                </c:pt>
                <c:pt idx="1">
                  <c:v>0.0</c:v>
                </c:pt>
                <c:pt idx="2">
                  <c:v>0.0</c:v>
                </c:pt>
                <c:pt idx="3" formatCode="0.00%">
                  <c:v>0.0714</c:v>
                </c:pt>
                <c:pt idx="4">
                  <c:v>0.0</c:v>
                </c:pt>
                <c:pt idx="5">
                  <c:v>0.0</c:v>
                </c:pt>
                <c:pt idx="6">
                  <c:v>0.0</c:v>
                </c:pt>
              </c:numCache>
            </c:numRef>
          </c:val>
        </c:ser>
        <c:ser>
          <c:idx val="4"/>
          <c:order val="4"/>
          <c:tx>
            <c:v>Inconclusive</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graph'!$H$44:$H$50</c:f>
              <c:numCache>
                <c:formatCode>0.0%</c:formatCode>
                <c:ptCount val="7"/>
                <c:pt idx="0">
                  <c:v>0.0</c:v>
                </c:pt>
                <c:pt idx="1">
                  <c:v>0.0</c:v>
                </c:pt>
                <c:pt idx="2">
                  <c:v>0.0</c:v>
                </c:pt>
                <c:pt idx="3" formatCode="0.00%">
                  <c:v>0.0714</c:v>
                </c:pt>
                <c:pt idx="4">
                  <c:v>0.0</c:v>
                </c:pt>
                <c:pt idx="5">
                  <c:v>0.0625</c:v>
                </c:pt>
                <c:pt idx="6">
                  <c:v>0.0</c:v>
                </c:pt>
              </c:numCache>
            </c:numRef>
          </c:val>
        </c:ser>
        <c:dLbls>
          <c:showLegendKey val="0"/>
          <c:showVal val="0"/>
          <c:showCatName val="0"/>
          <c:showSerName val="0"/>
          <c:showPercent val="0"/>
          <c:showBubbleSize val="0"/>
        </c:dLbls>
        <c:gapWidth val="150"/>
        <c:axId val="2142971464"/>
        <c:axId val="2142890360"/>
      </c:barChart>
      <c:catAx>
        <c:axId val="2142971464"/>
        <c:scaling>
          <c:orientation val="minMax"/>
        </c:scaling>
        <c:delete val="0"/>
        <c:axPos val="b"/>
        <c:numFmt formatCode="General" sourceLinked="1"/>
        <c:majorTickMark val="none"/>
        <c:minorTickMark val="none"/>
        <c:tickLblPos val="nextTo"/>
        <c:crossAx val="2142890360"/>
        <c:crosses val="autoZero"/>
        <c:auto val="1"/>
        <c:lblAlgn val="ctr"/>
        <c:lblOffset val="100"/>
        <c:noMultiLvlLbl val="0"/>
      </c:catAx>
      <c:valAx>
        <c:axId val="2142890360"/>
        <c:scaling>
          <c:orientation val="minMax"/>
        </c:scaling>
        <c:delete val="0"/>
        <c:axPos val="l"/>
        <c:majorGridlines/>
        <c:numFmt formatCode="0.0%" sourceLinked="1"/>
        <c:majorTickMark val="none"/>
        <c:minorTickMark val="none"/>
        <c:tickLblPos val="nextTo"/>
        <c:crossAx val="2142971464"/>
        <c:crosses val="autoZero"/>
        <c:crossBetween val="between"/>
      </c:valAx>
      <c:dTable>
        <c:showHorzBorder val="1"/>
        <c:showVertBorder val="1"/>
        <c:showOutline val="1"/>
        <c:showKeys val="1"/>
        <c:txPr>
          <a:bodyPr/>
          <a:lstStyle/>
          <a:p>
            <a:pPr rtl="0">
              <a:defRPr sz="1600">
                <a:latin typeface="Palatino Linotype" pitchFamily="18" charset="0"/>
              </a:defRPr>
            </a:pPr>
            <a:endParaRPr lang="en-US"/>
          </a:p>
        </c:txPr>
      </c:dTable>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Overvalued</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graph'!$J$44:$J$50</c:f>
              <c:numCache>
                <c:formatCode>0%</c:formatCode>
                <c:ptCount val="7"/>
                <c:pt idx="0">
                  <c:v>0.1765</c:v>
                </c:pt>
                <c:pt idx="1">
                  <c:v>0.0588</c:v>
                </c:pt>
                <c:pt idx="2">
                  <c:v>0.0</c:v>
                </c:pt>
                <c:pt idx="3">
                  <c:v>0.0</c:v>
                </c:pt>
                <c:pt idx="4">
                  <c:v>0.1176</c:v>
                </c:pt>
                <c:pt idx="5">
                  <c:v>0.1765</c:v>
                </c:pt>
                <c:pt idx="6">
                  <c:v>0.0588</c:v>
                </c:pt>
              </c:numCache>
            </c:numRef>
          </c:val>
        </c:ser>
        <c:ser>
          <c:idx val="1"/>
          <c:order val="1"/>
          <c:tx>
            <c:v>Growth</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graph'!$K$44:$K$50</c:f>
              <c:numCache>
                <c:formatCode>0%</c:formatCode>
                <c:ptCount val="7"/>
                <c:pt idx="0">
                  <c:v>0.5294</c:v>
                </c:pt>
                <c:pt idx="1">
                  <c:v>0.5294</c:v>
                </c:pt>
                <c:pt idx="2">
                  <c:v>0.2941</c:v>
                </c:pt>
                <c:pt idx="3">
                  <c:v>0.2353</c:v>
                </c:pt>
                <c:pt idx="4">
                  <c:v>0.3529</c:v>
                </c:pt>
                <c:pt idx="5">
                  <c:v>0.2353</c:v>
                </c:pt>
                <c:pt idx="6">
                  <c:v>0.3529</c:v>
                </c:pt>
              </c:numCache>
            </c:numRef>
          </c:val>
        </c:ser>
        <c:ser>
          <c:idx val="2"/>
          <c:order val="2"/>
          <c:tx>
            <c:v>Value</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graph'!$L$44:$L$50</c:f>
              <c:numCache>
                <c:formatCode>0%</c:formatCode>
                <c:ptCount val="7"/>
                <c:pt idx="0">
                  <c:v>0.0</c:v>
                </c:pt>
                <c:pt idx="1">
                  <c:v>0.1176</c:v>
                </c:pt>
                <c:pt idx="2">
                  <c:v>0.1765</c:v>
                </c:pt>
                <c:pt idx="3">
                  <c:v>0.1176</c:v>
                </c:pt>
                <c:pt idx="4">
                  <c:v>0.0588</c:v>
                </c:pt>
                <c:pt idx="5">
                  <c:v>0.0</c:v>
                </c:pt>
                <c:pt idx="6">
                  <c:v>0.1176</c:v>
                </c:pt>
              </c:numCache>
            </c:numRef>
          </c:val>
        </c:ser>
        <c:ser>
          <c:idx val="3"/>
          <c:order val="3"/>
          <c:tx>
            <c:v>Undervalued</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graph'!$M$44:$M$50</c:f>
              <c:numCache>
                <c:formatCode>0%</c:formatCode>
                <c:ptCount val="7"/>
                <c:pt idx="0">
                  <c:v>0.2353</c:v>
                </c:pt>
                <c:pt idx="1">
                  <c:v>0.1765</c:v>
                </c:pt>
                <c:pt idx="2">
                  <c:v>0.4708</c:v>
                </c:pt>
                <c:pt idx="3">
                  <c:v>0.4118</c:v>
                </c:pt>
                <c:pt idx="4">
                  <c:v>0.4118</c:v>
                </c:pt>
                <c:pt idx="5">
                  <c:v>0.4706</c:v>
                </c:pt>
                <c:pt idx="6">
                  <c:v>0.3529</c:v>
                </c:pt>
              </c:numCache>
            </c:numRef>
          </c:val>
        </c:ser>
        <c:ser>
          <c:idx val="4"/>
          <c:order val="4"/>
          <c:tx>
            <c:v>Inconclusive</c:v>
          </c:tx>
          <c:invertIfNegative val="0"/>
          <c:cat>
            <c:numLit>
              <c:formatCode>General</c:formatCode>
              <c:ptCount val="7"/>
              <c:pt idx="0">
                <c:v>2009.0</c:v>
              </c:pt>
              <c:pt idx="1">
                <c:v>2010.0</c:v>
              </c:pt>
              <c:pt idx="2">
                <c:v>2011.0</c:v>
              </c:pt>
              <c:pt idx="3">
                <c:v>2012.0</c:v>
              </c:pt>
              <c:pt idx="4">
                <c:v>2013.0</c:v>
              </c:pt>
              <c:pt idx="5">
                <c:v>2014.0</c:v>
              </c:pt>
              <c:pt idx="6">
                <c:v>2015.0</c:v>
              </c:pt>
            </c:numLit>
          </c:cat>
          <c:val>
            <c:numRef>
              <c:f>'new graph'!$N$44:$N$50</c:f>
              <c:numCache>
                <c:formatCode>0%</c:formatCode>
                <c:ptCount val="7"/>
                <c:pt idx="0">
                  <c:v>0.0588</c:v>
                </c:pt>
                <c:pt idx="1">
                  <c:v>0.1176</c:v>
                </c:pt>
                <c:pt idx="2">
                  <c:v>0.0588</c:v>
                </c:pt>
                <c:pt idx="3">
                  <c:v>0.1764</c:v>
                </c:pt>
                <c:pt idx="4">
                  <c:v>0.0588</c:v>
                </c:pt>
                <c:pt idx="5">
                  <c:v>0.1176</c:v>
                </c:pt>
                <c:pt idx="6">
                  <c:v>0.1176</c:v>
                </c:pt>
              </c:numCache>
            </c:numRef>
          </c:val>
        </c:ser>
        <c:dLbls>
          <c:showLegendKey val="0"/>
          <c:showVal val="0"/>
          <c:showCatName val="0"/>
          <c:showSerName val="0"/>
          <c:showPercent val="0"/>
          <c:showBubbleSize val="0"/>
        </c:dLbls>
        <c:gapWidth val="150"/>
        <c:axId val="2145863656"/>
        <c:axId val="-2134205096"/>
      </c:barChart>
      <c:catAx>
        <c:axId val="2145863656"/>
        <c:scaling>
          <c:orientation val="minMax"/>
        </c:scaling>
        <c:delete val="0"/>
        <c:axPos val="b"/>
        <c:numFmt formatCode="General" sourceLinked="1"/>
        <c:majorTickMark val="none"/>
        <c:minorTickMark val="none"/>
        <c:tickLblPos val="nextTo"/>
        <c:crossAx val="-2134205096"/>
        <c:crosses val="autoZero"/>
        <c:auto val="1"/>
        <c:lblAlgn val="ctr"/>
        <c:lblOffset val="100"/>
        <c:noMultiLvlLbl val="0"/>
      </c:catAx>
      <c:valAx>
        <c:axId val="-2134205096"/>
        <c:scaling>
          <c:orientation val="minMax"/>
        </c:scaling>
        <c:delete val="0"/>
        <c:axPos val="l"/>
        <c:majorGridlines/>
        <c:numFmt formatCode="0%" sourceLinked="1"/>
        <c:majorTickMark val="none"/>
        <c:minorTickMark val="none"/>
        <c:tickLblPos val="nextTo"/>
        <c:crossAx val="2145863656"/>
        <c:crosses val="autoZero"/>
        <c:crossBetween val="between"/>
      </c:valAx>
      <c:dTable>
        <c:showHorzBorder val="1"/>
        <c:showVertBorder val="1"/>
        <c:showOutline val="1"/>
        <c:showKeys val="1"/>
        <c:txPr>
          <a:bodyPr/>
          <a:lstStyle/>
          <a:p>
            <a:pPr rtl="0">
              <a:defRPr sz="1600">
                <a:latin typeface="Palatino Linotype" pitchFamily="18" charset="0"/>
              </a:defRPr>
            </a:pPr>
            <a:endParaRPr lang="en-US"/>
          </a:p>
        </c:txPr>
      </c:dTable>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Overvalued</c:v>
          </c:tx>
          <c:invertIfNegative val="0"/>
          <c:dLbls>
            <c:showLegendKey val="0"/>
            <c:showVal val="1"/>
            <c:showCatName val="0"/>
            <c:showSerName val="0"/>
            <c:showPercent val="0"/>
            <c:showBubbleSize val="0"/>
            <c:showLeaderLines val="0"/>
          </c:dLbls>
          <c:cat>
            <c:numLit>
              <c:formatCode>General</c:formatCode>
              <c:ptCount val="7"/>
              <c:pt idx="0">
                <c:v>2009.0</c:v>
              </c:pt>
              <c:pt idx="1">
                <c:v>2010.0</c:v>
              </c:pt>
              <c:pt idx="2">
                <c:v>2011.0</c:v>
              </c:pt>
              <c:pt idx="3">
                <c:v>2012.0</c:v>
              </c:pt>
              <c:pt idx="4">
                <c:v>2013.0</c:v>
              </c:pt>
              <c:pt idx="5">
                <c:v>2014.0</c:v>
              </c:pt>
              <c:pt idx="6">
                <c:v>2015.0</c:v>
              </c:pt>
            </c:numLit>
          </c:cat>
          <c:val>
            <c:numRef>
              <c:f>'new graphs'!$V$4:$V$10</c:f>
              <c:numCache>
                <c:formatCode>0%</c:formatCode>
                <c:ptCount val="7"/>
                <c:pt idx="0">
                  <c:v>0.875000000000001</c:v>
                </c:pt>
                <c:pt idx="1">
                  <c:v>1.0</c:v>
                </c:pt>
                <c:pt idx="2">
                  <c:v>0.875000000000001</c:v>
                </c:pt>
                <c:pt idx="3">
                  <c:v>0.857100000000001</c:v>
                </c:pt>
                <c:pt idx="4">
                  <c:v>0.875000000000001</c:v>
                </c:pt>
                <c:pt idx="5">
                  <c:v>0.8333</c:v>
                </c:pt>
                <c:pt idx="6">
                  <c:v>0.8333</c:v>
                </c:pt>
              </c:numCache>
            </c:numRef>
          </c:val>
        </c:ser>
        <c:ser>
          <c:idx val="1"/>
          <c:order val="1"/>
          <c:tx>
            <c:v>Growth</c:v>
          </c:tx>
          <c:invertIfNegative val="0"/>
          <c:dLbls>
            <c:dLbl>
              <c:idx val="0"/>
              <c:delete val="1"/>
            </c:dLbl>
            <c:dLbl>
              <c:idx val="1"/>
              <c:delete val="1"/>
            </c:dLbl>
            <c:dLbl>
              <c:idx val="2"/>
              <c:layout>
                <c:manualLayout>
                  <c:x val="0.00833333333333334"/>
                  <c:y val="0.0"/>
                </c:manualLayout>
              </c:layout>
              <c:showLegendKey val="0"/>
              <c:showVal val="1"/>
              <c:showCatName val="0"/>
              <c:showSerName val="0"/>
              <c:showPercent val="0"/>
              <c:showBubbleSize val="0"/>
            </c:dLbl>
            <c:dLbl>
              <c:idx val="3"/>
              <c:layout>
                <c:manualLayout>
                  <c:x val="0.00833333333333334"/>
                  <c:y val="0.0185185185185186"/>
                </c:manualLayout>
              </c:layout>
              <c:showLegendKey val="0"/>
              <c:showVal val="1"/>
              <c:showCatName val="0"/>
              <c:showSerName val="0"/>
              <c:showPercent val="0"/>
              <c:showBubbleSize val="0"/>
            </c:dLbl>
            <c:dLbl>
              <c:idx val="4"/>
              <c:layout>
                <c:manualLayout>
                  <c:x val="0.0166666666666667"/>
                  <c:y val="0.0092592592592593"/>
                </c:manualLayout>
              </c:layout>
              <c:showLegendKey val="0"/>
              <c:showVal val="1"/>
              <c:showCatName val="0"/>
              <c:showSerName val="0"/>
              <c:showPercent val="0"/>
              <c:showBubbleSize val="0"/>
            </c:dLbl>
            <c:dLbl>
              <c:idx val="5"/>
              <c:delete val="1"/>
            </c:dLbl>
            <c:dLbl>
              <c:idx val="6"/>
              <c:delete val="1"/>
            </c:dLbl>
            <c:showLegendKey val="0"/>
            <c:showVal val="1"/>
            <c:showCatName val="0"/>
            <c:showSerName val="0"/>
            <c:showPercent val="0"/>
            <c:showBubbleSize val="0"/>
            <c:showLeaderLines val="0"/>
          </c:dLbls>
          <c:cat>
            <c:numLit>
              <c:formatCode>General</c:formatCode>
              <c:ptCount val="7"/>
              <c:pt idx="0">
                <c:v>2009.0</c:v>
              </c:pt>
              <c:pt idx="1">
                <c:v>2010.0</c:v>
              </c:pt>
              <c:pt idx="2">
                <c:v>2011.0</c:v>
              </c:pt>
              <c:pt idx="3">
                <c:v>2012.0</c:v>
              </c:pt>
              <c:pt idx="4">
                <c:v>2013.0</c:v>
              </c:pt>
              <c:pt idx="5">
                <c:v>2014.0</c:v>
              </c:pt>
              <c:pt idx="6">
                <c:v>2015.0</c:v>
              </c:pt>
            </c:numLit>
          </c:cat>
          <c:val>
            <c:numRef>
              <c:f>'new graphs'!$W$4:$W$10</c:f>
              <c:numCache>
                <c:formatCode>0%</c:formatCode>
                <c:ptCount val="7"/>
                <c:pt idx="0">
                  <c:v>0.0</c:v>
                </c:pt>
                <c:pt idx="1">
                  <c:v>0.0</c:v>
                </c:pt>
                <c:pt idx="2">
                  <c:v>0.125</c:v>
                </c:pt>
                <c:pt idx="3">
                  <c:v>0.1429</c:v>
                </c:pt>
                <c:pt idx="4">
                  <c:v>0.125</c:v>
                </c:pt>
                <c:pt idx="5">
                  <c:v>0.0</c:v>
                </c:pt>
                <c:pt idx="6">
                  <c:v>0.0</c:v>
                </c:pt>
              </c:numCache>
            </c:numRef>
          </c:val>
        </c:ser>
        <c:ser>
          <c:idx val="2"/>
          <c:order val="2"/>
          <c:tx>
            <c:v>Value</c:v>
          </c:tx>
          <c:invertIfNegative val="0"/>
          <c:dLbls>
            <c:dLbl>
              <c:idx val="1"/>
              <c:delete val="1"/>
            </c:dLbl>
            <c:dLbl>
              <c:idx val="2"/>
              <c:delete val="1"/>
            </c:dLbl>
            <c:dLbl>
              <c:idx val="3"/>
              <c:delete val="1"/>
            </c:dLbl>
            <c:dLbl>
              <c:idx val="4"/>
              <c:delete val="1"/>
            </c:dLbl>
            <c:dLbl>
              <c:idx val="5"/>
              <c:delete val="1"/>
            </c:dLbl>
            <c:dLbl>
              <c:idx val="6"/>
              <c:delete val="1"/>
            </c:dLbl>
            <c:showLegendKey val="0"/>
            <c:showVal val="1"/>
            <c:showCatName val="0"/>
            <c:showSerName val="0"/>
            <c:showPercent val="0"/>
            <c:showBubbleSize val="0"/>
            <c:showLeaderLines val="0"/>
          </c:dLbls>
          <c:cat>
            <c:numLit>
              <c:formatCode>General</c:formatCode>
              <c:ptCount val="7"/>
              <c:pt idx="0">
                <c:v>2009.0</c:v>
              </c:pt>
              <c:pt idx="1">
                <c:v>2010.0</c:v>
              </c:pt>
              <c:pt idx="2">
                <c:v>2011.0</c:v>
              </c:pt>
              <c:pt idx="3">
                <c:v>2012.0</c:v>
              </c:pt>
              <c:pt idx="4">
                <c:v>2013.0</c:v>
              </c:pt>
              <c:pt idx="5">
                <c:v>2014.0</c:v>
              </c:pt>
              <c:pt idx="6">
                <c:v>2015.0</c:v>
              </c:pt>
            </c:numLit>
          </c:cat>
          <c:val>
            <c:numRef>
              <c:f>'new graphs'!$X$4:$X$10</c:f>
              <c:numCache>
                <c:formatCode>0%</c:formatCode>
                <c:ptCount val="7"/>
                <c:pt idx="0">
                  <c:v>0.125</c:v>
                </c:pt>
                <c:pt idx="1">
                  <c:v>0.0</c:v>
                </c:pt>
                <c:pt idx="2">
                  <c:v>0.0</c:v>
                </c:pt>
                <c:pt idx="3">
                  <c:v>0.0</c:v>
                </c:pt>
                <c:pt idx="4">
                  <c:v>0.0</c:v>
                </c:pt>
                <c:pt idx="5">
                  <c:v>0.0</c:v>
                </c:pt>
                <c:pt idx="6">
                  <c:v>0.0</c:v>
                </c:pt>
              </c:numCache>
            </c:numRef>
          </c:val>
        </c:ser>
        <c:ser>
          <c:idx val="3"/>
          <c:order val="3"/>
          <c:tx>
            <c:v>Undervalued</c:v>
          </c:tx>
          <c:invertIfNegative val="0"/>
          <c:dLbls>
            <c:dLbl>
              <c:idx val="0"/>
              <c:delete val="1"/>
            </c:dLbl>
            <c:dLbl>
              <c:idx val="1"/>
              <c:delete val="1"/>
            </c:dLbl>
            <c:dLbl>
              <c:idx val="2"/>
              <c:delete val="1"/>
            </c:dLbl>
            <c:dLbl>
              <c:idx val="3"/>
              <c:delete val="1"/>
            </c:dLbl>
            <c:dLbl>
              <c:idx val="4"/>
              <c:delete val="1"/>
            </c:dLbl>
            <c:showLegendKey val="0"/>
            <c:showVal val="1"/>
            <c:showCatName val="0"/>
            <c:showSerName val="0"/>
            <c:showPercent val="0"/>
            <c:showBubbleSize val="0"/>
            <c:showLeaderLines val="0"/>
          </c:dLbls>
          <c:cat>
            <c:numLit>
              <c:formatCode>General</c:formatCode>
              <c:ptCount val="7"/>
              <c:pt idx="0">
                <c:v>2009.0</c:v>
              </c:pt>
              <c:pt idx="1">
                <c:v>2010.0</c:v>
              </c:pt>
              <c:pt idx="2">
                <c:v>2011.0</c:v>
              </c:pt>
              <c:pt idx="3">
                <c:v>2012.0</c:v>
              </c:pt>
              <c:pt idx="4">
                <c:v>2013.0</c:v>
              </c:pt>
              <c:pt idx="5">
                <c:v>2014.0</c:v>
              </c:pt>
              <c:pt idx="6">
                <c:v>2015.0</c:v>
              </c:pt>
            </c:numLit>
          </c:cat>
          <c:val>
            <c:numRef>
              <c:f>'new graphs'!$Y$4:$Y$10</c:f>
              <c:numCache>
                <c:formatCode>0%</c:formatCode>
                <c:ptCount val="7"/>
                <c:pt idx="0">
                  <c:v>0.0</c:v>
                </c:pt>
                <c:pt idx="1">
                  <c:v>0.0</c:v>
                </c:pt>
                <c:pt idx="2">
                  <c:v>0.0</c:v>
                </c:pt>
                <c:pt idx="3">
                  <c:v>0.0</c:v>
                </c:pt>
                <c:pt idx="4">
                  <c:v>0.0</c:v>
                </c:pt>
                <c:pt idx="5">
                  <c:v>0.1667</c:v>
                </c:pt>
                <c:pt idx="6">
                  <c:v>0.1667</c:v>
                </c:pt>
              </c:numCache>
            </c:numRef>
          </c:val>
        </c:ser>
        <c:dLbls>
          <c:showLegendKey val="0"/>
          <c:showVal val="0"/>
          <c:showCatName val="0"/>
          <c:showSerName val="0"/>
          <c:showPercent val="0"/>
          <c:showBubbleSize val="0"/>
        </c:dLbls>
        <c:gapWidth val="150"/>
        <c:axId val="-2133982776"/>
        <c:axId val="-2133979576"/>
      </c:barChart>
      <c:catAx>
        <c:axId val="-2133982776"/>
        <c:scaling>
          <c:orientation val="minMax"/>
        </c:scaling>
        <c:delete val="0"/>
        <c:axPos val="b"/>
        <c:numFmt formatCode="General" sourceLinked="1"/>
        <c:majorTickMark val="none"/>
        <c:minorTickMark val="none"/>
        <c:tickLblPos val="nextTo"/>
        <c:crossAx val="-2133979576"/>
        <c:crosses val="autoZero"/>
        <c:auto val="1"/>
        <c:lblAlgn val="ctr"/>
        <c:lblOffset val="100"/>
        <c:noMultiLvlLbl val="0"/>
      </c:catAx>
      <c:valAx>
        <c:axId val="-2133979576"/>
        <c:scaling>
          <c:orientation val="minMax"/>
        </c:scaling>
        <c:delete val="0"/>
        <c:axPos val="l"/>
        <c:numFmt formatCode="0%" sourceLinked="1"/>
        <c:majorTickMark val="none"/>
        <c:minorTickMark val="none"/>
        <c:tickLblPos val="nextTo"/>
        <c:crossAx val="-2133982776"/>
        <c:crosses val="autoZero"/>
        <c:crossBetween val="between"/>
      </c:valAx>
      <c:dTable>
        <c:showHorzBorder val="1"/>
        <c:showVertBorder val="1"/>
        <c:showOutline val="1"/>
        <c:showKeys val="1"/>
        <c:txPr>
          <a:bodyPr/>
          <a:lstStyle/>
          <a:p>
            <a:pPr rtl="0">
              <a:defRPr sz="1800">
                <a:latin typeface="Palatino Linotype" pitchFamily="18" charset="0"/>
              </a:defRPr>
            </a:pPr>
            <a:endParaRPr lang="en-US"/>
          </a:p>
        </c:txPr>
      </c:dTable>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6FEED5-43A0-4B2A-9E0B-C315FED2D0C2}" type="datetimeFigureOut">
              <a:rPr lang="en-US" smtClean="0"/>
              <a:pPr/>
              <a:t>5/7/17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78F62D-9040-4339-A239-0AD14A6C9675}" type="slidenum">
              <a:rPr lang="en-US" smtClean="0"/>
              <a:pPr/>
              <a:t>‹#›</a:t>
            </a:fld>
            <a:endParaRPr lang="en-US"/>
          </a:p>
        </p:txBody>
      </p:sp>
    </p:spTree>
    <p:extLst>
      <p:ext uri="{BB962C8B-B14F-4D97-AF65-F5344CB8AC3E}">
        <p14:creationId xmlns:p14="http://schemas.microsoft.com/office/powerpoint/2010/main" val="250537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6279FEA1-B8C9-4751-ADF6-108DF60245EF}" type="datetimeFigureOut">
              <a:rPr lang="en-US" smtClean="0"/>
              <a:pPr/>
              <a:t>5/7/17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45A96E4B-B332-4557-B1D9-CD4098FBF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79FEA1-B8C9-4751-ADF6-108DF60245EF}" type="datetimeFigureOut">
              <a:rPr lang="en-US" smtClean="0"/>
              <a:pPr/>
              <a:t>5/7/17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5A96E4B-B332-4557-B1D9-CD4098FBF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79FEA1-B8C9-4751-ADF6-108DF60245EF}" type="datetimeFigureOut">
              <a:rPr lang="en-US" smtClean="0"/>
              <a:pPr/>
              <a:t>5/7/17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5A96E4B-B332-4557-B1D9-CD4098FBFE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79FEA1-B8C9-4751-ADF6-108DF60245EF}" type="datetimeFigureOut">
              <a:rPr lang="en-US" smtClean="0"/>
              <a:pPr/>
              <a:t>5/7/17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5A96E4B-B332-4557-B1D9-CD4098FBFEE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279FEA1-B8C9-4751-ADF6-108DF60245EF}" type="datetimeFigureOut">
              <a:rPr lang="en-US" smtClean="0"/>
              <a:pPr/>
              <a:t>5/7/17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5A96E4B-B332-4557-B1D9-CD4098FBFE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79FEA1-B8C9-4751-ADF6-108DF60245EF}" type="datetimeFigureOut">
              <a:rPr lang="en-US" smtClean="0"/>
              <a:pPr/>
              <a:t>5/7/17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5A96E4B-B332-4557-B1D9-CD4098FBF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279FEA1-B8C9-4751-ADF6-108DF60245EF}" type="datetimeFigureOut">
              <a:rPr lang="en-US" smtClean="0"/>
              <a:pPr/>
              <a:t>5/7/17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5A96E4B-B332-4557-B1D9-CD4098FBF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279FEA1-B8C9-4751-ADF6-108DF60245EF}" type="datetimeFigureOut">
              <a:rPr lang="en-US" smtClean="0"/>
              <a:pPr/>
              <a:t>5/7/17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5A96E4B-B332-4557-B1D9-CD4098FBF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279FEA1-B8C9-4751-ADF6-108DF60245EF}" type="datetimeFigureOut">
              <a:rPr lang="en-US" smtClean="0"/>
              <a:pPr/>
              <a:t>5/7/17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5A96E4B-B332-4557-B1D9-CD4098FBF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79FEA1-B8C9-4751-ADF6-108DF60245EF}" type="datetimeFigureOut">
              <a:rPr lang="en-US" smtClean="0"/>
              <a:pPr/>
              <a:t>5/7/17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5A96E4B-B332-4557-B1D9-CD4098FBF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79FEA1-B8C9-4751-ADF6-108DF60245EF}" type="datetimeFigureOut">
              <a:rPr lang="en-US" smtClean="0"/>
              <a:pPr/>
              <a:t>5/7/17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5A96E4B-B332-4557-B1D9-CD4098FBFEEC}"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279FEA1-B8C9-4751-ADF6-108DF60245EF}" type="datetimeFigureOut">
              <a:rPr lang="en-US" smtClean="0"/>
              <a:pPr/>
              <a:t>5/7/17</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5A96E4B-B332-4557-B1D9-CD4098FBF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500034" y="500042"/>
            <a:ext cx="8183880" cy="2924762"/>
          </a:xfrm>
        </p:spPr>
        <p:txBody>
          <a:bodyPr>
            <a:noAutofit/>
          </a:bodyPr>
          <a:lstStyle/>
          <a:p>
            <a:pPr algn="ctr">
              <a:lnSpc>
                <a:spcPct val="150000"/>
              </a:lnSpc>
              <a:buNone/>
            </a:pPr>
            <a:endParaRPr lang="en-US" sz="3600" b="1" dirty="0" smtClean="0">
              <a:solidFill>
                <a:srgbClr val="002060"/>
              </a:solidFill>
              <a:effectLst/>
              <a:latin typeface="Baskerville Old Face" pitchFamily="18" charset="0"/>
            </a:endParaRPr>
          </a:p>
          <a:p>
            <a:pPr algn="ctr">
              <a:lnSpc>
                <a:spcPct val="150000"/>
              </a:lnSpc>
              <a:buNone/>
            </a:pPr>
            <a:r>
              <a:rPr lang="en-US" sz="3600" b="1" dirty="0" smtClean="0">
                <a:solidFill>
                  <a:srgbClr val="002060"/>
                </a:solidFill>
                <a:effectLst/>
                <a:latin typeface="Baskerville Old Face" pitchFamily="18" charset="0"/>
              </a:rPr>
              <a:t>Understanding Pricing Dynamics through  Cell Analysis: A study on selected Bangladeshi industries</a:t>
            </a:r>
            <a:r>
              <a:rPr lang="en-US" sz="3600" dirty="0" smtClean="0">
                <a:solidFill>
                  <a:srgbClr val="002060"/>
                </a:solidFill>
                <a:effectLst/>
                <a:latin typeface="Baskerville Old Face" pitchFamily="18" charset="0"/>
              </a:rPr>
              <a:t> </a:t>
            </a:r>
            <a:endParaRPr lang="en-US" sz="3600" dirty="0">
              <a:solidFill>
                <a:srgbClr val="002060"/>
              </a:solidFill>
              <a:effectLst/>
              <a:latin typeface="Baskerville Old Face" pitchFamily="18" charset="0"/>
            </a:endParaRPr>
          </a:p>
        </p:txBody>
      </p:sp>
      <p:sp>
        <p:nvSpPr>
          <p:cNvPr id="5" name="Subtitle 2"/>
          <p:cNvSpPr txBox="1">
            <a:spLocks/>
          </p:cNvSpPr>
          <p:nvPr/>
        </p:nvSpPr>
        <p:spPr>
          <a:xfrm>
            <a:off x="642910" y="3429000"/>
            <a:ext cx="7772400" cy="1428760"/>
          </a:xfrm>
          <a:prstGeom prst="rect">
            <a:avLst/>
          </a:prstGeom>
        </p:spPr>
        <p:txBody>
          <a:bodyPr vert="horz" lIns="182880" tIns="91440">
            <a:normAutofit/>
          </a:bodyPr>
          <a:lstStyle/>
          <a:p>
            <a:pPr marL="265176" marR="0" lvl="0" indent="-265176" algn="ctr" defTabSz="914400" rtl="0" eaLnBrk="1" fontAlgn="auto" latinLnBrk="0" hangingPunct="1">
              <a:lnSpc>
                <a:spcPct val="100000"/>
              </a:lnSpc>
              <a:spcBef>
                <a:spcPts val="250"/>
              </a:spcBef>
              <a:spcAft>
                <a:spcPts val="0"/>
              </a:spcAft>
              <a:buClr>
                <a:schemeClr val="accent1"/>
              </a:buClr>
              <a:buSzPct val="80000"/>
              <a:buFont typeface="Wingdings 2"/>
              <a:buChar char=""/>
              <a:tabLst/>
              <a:defRPr/>
            </a:pPr>
            <a:endParaRPr kumimoji="0" lang="en-US" sz="2400" b="0" i="0" u="none" strike="noStrike" kern="1200" cap="none" spc="0" normalizeH="0" baseline="0" noProof="0" dirty="0" smtClean="0">
              <a:ln>
                <a:noFill/>
              </a:ln>
              <a:solidFill>
                <a:srgbClr val="7030A0"/>
              </a:solidFill>
              <a:effectLst/>
              <a:uLnTx/>
              <a:uFillTx/>
              <a:latin typeface="Palatino Linotype" pitchFamily="18" charset="0"/>
              <a:ea typeface="+mn-ea"/>
              <a:cs typeface="+mn-cs"/>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Subtitle 2"/>
          <p:cNvSpPr txBox="1">
            <a:spLocks/>
          </p:cNvSpPr>
          <p:nvPr/>
        </p:nvSpPr>
        <p:spPr>
          <a:xfrm>
            <a:off x="428596" y="5715016"/>
            <a:ext cx="8358246" cy="857256"/>
          </a:xfrm>
          <a:prstGeom prst="rect">
            <a:avLst/>
          </a:prstGeom>
        </p:spPr>
        <p:txBody>
          <a:bodyPr vert="horz" lIns="182880" tIns="91440">
            <a:normAutofit/>
          </a:bodyPr>
          <a:lstStyle/>
          <a:p>
            <a:pPr marL="265176" marR="0" lvl="0" indent="-265176" algn="ctr" defTabSz="914400" rtl="0" eaLnBrk="1" fontAlgn="auto" latinLnBrk="0" hangingPunct="1">
              <a:lnSpc>
                <a:spcPct val="150000"/>
              </a:lnSpc>
              <a:spcBef>
                <a:spcPts val="250"/>
              </a:spcBef>
              <a:spcAft>
                <a:spcPts val="0"/>
              </a:spcAft>
              <a:buClr>
                <a:schemeClr val="accent1"/>
              </a:buClr>
              <a:buSzPct val="80000"/>
              <a:tabLst/>
              <a:defRPr/>
            </a:pPr>
            <a:endParaRPr kumimoji="0" lang="en-US" sz="2000" b="0" i="0" u="none" strike="noStrike" kern="1200" cap="none" spc="0" normalizeH="0" baseline="0" noProof="0" dirty="0" smtClean="0">
              <a:ln>
                <a:noFill/>
              </a:ln>
              <a:solidFill>
                <a:srgbClr val="002060"/>
              </a:solidFill>
              <a:effectLst/>
              <a:uLnTx/>
              <a:uFillTx/>
              <a:latin typeface="Palatino Linotype" pitchFamily="18" charset="0"/>
              <a:ea typeface="+mn-ea"/>
              <a:cs typeface="+mn-cs"/>
            </a:endParaRPr>
          </a:p>
          <a:p>
            <a:pPr marL="265176" marR="0" lvl="0" indent="-265176" algn="ctr" defTabSz="914400" rtl="0" eaLnBrk="1" fontAlgn="auto" latinLnBrk="0" hangingPunct="1">
              <a:lnSpc>
                <a:spcPct val="100000"/>
              </a:lnSpc>
              <a:spcBef>
                <a:spcPts val="250"/>
              </a:spcBef>
              <a:spcAft>
                <a:spcPts val="0"/>
              </a:spcAft>
              <a:buClr>
                <a:schemeClr val="accent1"/>
              </a:buClr>
              <a:buSzPct val="80000"/>
              <a:buFont typeface="Wingdings 2"/>
              <a:buChar char=""/>
              <a:tabLst/>
              <a:defRPr/>
            </a:pPr>
            <a:endParaRPr kumimoji="0" lang="en-US" sz="2000" b="0" i="0" u="none" strike="noStrike" kern="1200" cap="none" spc="0" normalizeH="0" baseline="0" noProof="0" dirty="0" smtClean="0">
              <a:ln>
                <a:noFill/>
              </a:ln>
              <a:solidFill>
                <a:srgbClr val="7030A0"/>
              </a:solidFill>
              <a:effectLst/>
              <a:uLnTx/>
              <a:uFillTx/>
              <a:latin typeface="Palatino Linotype" pitchFamily="18" charset="0"/>
              <a:ea typeface="+mn-ea"/>
              <a:cs typeface="+mn-cs"/>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railing.jpg"/>
          <p:cNvPicPr>
            <a:picLocks noGrp="1" noChangeAspect="1"/>
          </p:cNvPicPr>
          <p:nvPr>
            <p:ph idx="1"/>
          </p:nvPr>
        </p:nvPicPr>
        <p:blipFill>
          <a:blip r:embed="rId2"/>
          <a:stretch>
            <a:fillRect/>
          </a:stretch>
        </p:blipFill>
        <p:spPr>
          <a:xfrm>
            <a:off x="428596" y="1857364"/>
            <a:ext cx="8309780" cy="4286280"/>
          </a:xfrm>
        </p:spPr>
      </p:pic>
      <p:sp>
        <p:nvSpPr>
          <p:cNvPr id="6" name="Title 1"/>
          <p:cNvSpPr>
            <a:spLocks noGrp="1"/>
          </p:cNvSpPr>
          <p:nvPr>
            <p:ph type="title"/>
          </p:nvPr>
        </p:nvSpPr>
        <p:spPr>
          <a:xfrm>
            <a:off x="571472" y="428604"/>
            <a:ext cx="8183880" cy="714380"/>
          </a:xfrm>
        </p:spPr>
        <p:txBody>
          <a:bodyPr>
            <a:normAutofit/>
          </a:bodyPr>
          <a:lstStyle/>
          <a:p>
            <a:pPr algn="ctr"/>
            <a:r>
              <a:rPr lang="en-US" sz="3200" dirty="0">
                <a:solidFill>
                  <a:srgbClr val="002060"/>
                </a:solidFill>
                <a:effectLst/>
                <a:latin typeface="Palatino Linotype" pitchFamily="18" charset="0"/>
                <a:cs typeface="Times New Roman" pitchFamily="18" charset="0"/>
              </a:rPr>
              <a:t>Research Methodology (Continued) </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cell.jpg"/>
          <p:cNvPicPr>
            <a:picLocks noGrp="1" noChangeAspect="1"/>
          </p:cNvPicPr>
          <p:nvPr>
            <p:ph idx="1"/>
          </p:nvPr>
        </p:nvPicPr>
        <p:blipFill>
          <a:blip r:embed="rId2"/>
          <a:stretch>
            <a:fillRect/>
          </a:stretch>
        </p:blipFill>
        <p:spPr>
          <a:xfrm>
            <a:off x="357158" y="357166"/>
            <a:ext cx="8358246" cy="3143272"/>
          </a:xfrm>
        </p:spPr>
      </p:pic>
      <p:pic>
        <p:nvPicPr>
          <p:cNvPr id="7" name="Picture 6" descr="cl.jpg"/>
          <p:cNvPicPr>
            <a:picLocks noChangeAspect="1"/>
          </p:cNvPicPr>
          <p:nvPr/>
        </p:nvPicPr>
        <p:blipFill>
          <a:blip r:embed="rId3"/>
          <a:stretch>
            <a:fillRect/>
          </a:stretch>
        </p:blipFill>
        <p:spPr>
          <a:xfrm>
            <a:off x="357158" y="3500438"/>
            <a:ext cx="8429684" cy="286226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196752"/>
            <a:ext cx="8215370" cy="4732578"/>
          </a:xfrm>
        </p:spPr>
        <p:txBody>
          <a:bodyPr>
            <a:noAutofit/>
          </a:bodyPr>
          <a:lstStyle/>
          <a:p>
            <a:pPr marL="0" indent="0" algn="just">
              <a:buNone/>
            </a:pPr>
            <a:r>
              <a:rPr lang="en-US" sz="1800" dirty="0" smtClean="0"/>
              <a:t>Hypothesis 1: For each investigated industry, there will be cell-matching. So, it was expected that stocks categorized under the market pricing-led approach would exactly match with the analyst’s perceived pricing approach (led by RE and AEG method). </a:t>
            </a:r>
          </a:p>
          <a:p>
            <a:pPr marL="0" indent="0" algn="just">
              <a:buNone/>
            </a:pPr>
            <a:endParaRPr lang="en-US" sz="1800" dirty="0" smtClean="0"/>
          </a:p>
          <a:p>
            <a:pPr marL="0" indent="0" algn="just">
              <a:buNone/>
            </a:pPr>
            <a:r>
              <a:rPr lang="en-US" sz="1800" dirty="0" smtClean="0"/>
              <a:t>Hypothesis 2: Majority of the cases will fall on the prime diagonal line. So, it was expected that a high P/E firm will be a high P/BV firm, a normal P/E firm will be a normal P/BV firm and a low P/BV firm will be a normal P/E firm. This hypothesis symbolizes that market at large understand the P/E and P/BV dynamics. </a:t>
            </a:r>
          </a:p>
          <a:p>
            <a:pPr marL="0" indent="0" algn="just">
              <a:buNone/>
            </a:pPr>
            <a:endParaRPr lang="en-US" sz="1800" dirty="0"/>
          </a:p>
          <a:p>
            <a:pPr marL="0" indent="0" algn="just">
              <a:buNone/>
            </a:pPr>
            <a:r>
              <a:rPr lang="en-US" sz="1800" dirty="0"/>
              <a:t>Hypothesis </a:t>
            </a:r>
            <a:r>
              <a:rPr lang="en-US" sz="1800" dirty="0" smtClean="0"/>
              <a:t>3: There will be significant change of paradigms for undefined stocks. This hypothesis symbolizes that even if market’s pricing trajectory is not perfect, its correction pace is brisk. </a:t>
            </a:r>
            <a:endParaRPr lang="en-US" sz="1800" dirty="0"/>
          </a:p>
        </p:txBody>
      </p:sp>
      <p:sp>
        <p:nvSpPr>
          <p:cNvPr id="4" name="Title 1"/>
          <p:cNvSpPr>
            <a:spLocks noGrp="1"/>
          </p:cNvSpPr>
          <p:nvPr>
            <p:ph type="title"/>
          </p:nvPr>
        </p:nvSpPr>
        <p:spPr>
          <a:xfrm>
            <a:off x="571472" y="428604"/>
            <a:ext cx="8183880" cy="714380"/>
          </a:xfrm>
        </p:spPr>
        <p:txBody>
          <a:bodyPr>
            <a:normAutofit/>
          </a:bodyPr>
          <a:lstStyle/>
          <a:p>
            <a:pPr algn="ctr"/>
            <a:r>
              <a:rPr lang="en-US" sz="3200" dirty="0" smtClean="0">
                <a:solidFill>
                  <a:srgbClr val="002060"/>
                </a:solidFill>
                <a:effectLst/>
                <a:latin typeface="Palatino Linotype" pitchFamily="18" charset="0"/>
                <a:cs typeface="Times New Roman" pitchFamily="18" charset="0"/>
              </a:rPr>
              <a:t>Research Methodology (Continued) </a:t>
            </a:r>
            <a:endParaRPr lang="en-US" sz="3200" dirty="0">
              <a:solidFill>
                <a:srgbClr val="002060"/>
              </a:solidFill>
              <a:effectLst/>
              <a:latin typeface="Palatino Linotype" pitchFamily="18" charset="0"/>
              <a:cs typeface="Times New Roman" pitchFamily="18" charset="0"/>
            </a:endParaRPr>
          </a:p>
        </p:txBody>
      </p:sp>
    </p:spTree>
    <p:extLst>
      <p:ext uri="{BB962C8B-B14F-4D97-AF65-F5344CB8AC3E}">
        <p14:creationId xmlns:p14="http://schemas.microsoft.com/office/powerpoint/2010/main" val="227357412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2428868"/>
            <a:ext cx="8183880" cy="2643182"/>
          </a:xfrm>
        </p:spPr>
        <p:txBody>
          <a:bodyPr>
            <a:normAutofit/>
          </a:bodyPr>
          <a:lstStyle/>
          <a:p>
            <a:pPr algn="ctr">
              <a:buNone/>
            </a:pPr>
            <a:r>
              <a:rPr lang="en-US" sz="4000" b="1" i="1" dirty="0" smtClean="0">
                <a:solidFill>
                  <a:schemeClr val="tx2">
                    <a:lumMod val="50000"/>
                  </a:schemeClr>
                </a:solidFill>
                <a:latin typeface="Palatino Linotype" pitchFamily="18" charset="0"/>
              </a:rPr>
              <a:t>Analysis &amp; Findings</a:t>
            </a:r>
            <a:endParaRPr lang="en-US" sz="4000" b="1" i="1" dirty="0">
              <a:solidFill>
                <a:schemeClr val="tx2">
                  <a:lumMod val="50000"/>
                </a:schemeClr>
              </a:solidFill>
              <a:latin typeface="Palatino Linotype"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28596" y="1285860"/>
          <a:ext cx="8183562" cy="468789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a:spLocks noGrp="1"/>
          </p:cNvSpPr>
          <p:nvPr>
            <p:ph type="title"/>
          </p:nvPr>
        </p:nvSpPr>
        <p:spPr>
          <a:xfrm>
            <a:off x="571472" y="5929330"/>
            <a:ext cx="8183880" cy="462900"/>
          </a:xfrm>
        </p:spPr>
        <p:txBody>
          <a:bodyPr>
            <a:normAutofit/>
          </a:bodyPr>
          <a:lstStyle/>
          <a:p>
            <a:pPr algn="ctr"/>
            <a:r>
              <a:rPr lang="en-US" sz="2400" dirty="0" smtClean="0">
                <a:solidFill>
                  <a:srgbClr val="002060"/>
                </a:solidFill>
                <a:effectLst/>
                <a:latin typeface="Palatino Linotype" pitchFamily="18" charset="0"/>
              </a:rPr>
              <a:t>Stock Classification based on Trailing P/E</a:t>
            </a:r>
            <a:endParaRPr lang="en-US" sz="2400" dirty="0">
              <a:solidFill>
                <a:srgbClr val="002060"/>
              </a:solidFill>
              <a:effectLst/>
              <a:latin typeface="Palatino Linotype" pitchFamily="18" charset="0"/>
              <a:cs typeface="Times New Roman" pitchFamily="18" charset="0"/>
            </a:endParaRPr>
          </a:p>
        </p:txBody>
      </p:sp>
      <p:sp>
        <p:nvSpPr>
          <p:cNvPr id="7" name="Title 1"/>
          <p:cNvSpPr txBox="1">
            <a:spLocks/>
          </p:cNvSpPr>
          <p:nvPr/>
        </p:nvSpPr>
        <p:spPr>
          <a:xfrm>
            <a:off x="428596" y="357166"/>
            <a:ext cx="8286808" cy="642942"/>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002060"/>
                </a:solidFill>
                <a:effectLst/>
                <a:uLnTx/>
                <a:uFillTx/>
                <a:latin typeface="Palatino Linotype" pitchFamily="18" charset="0"/>
                <a:ea typeface="+mj-ea"/>
                <a:cs typeface="+mj-cs"/>
              </a:rPr>
              <a:t>Fuel &amp; Power</a:t>
            </a:r>
            <a:endParaRPr kumimoji="0" lang="en-US" sz="3200" b="1" i="0" u="none" strike="noStrike" kern="1200" cap="none" spc="0" normalizeH="0" baseline="0" noProof="0" dirty="0">
              <a:ln>
                <a:noFill/>
              </a:ln>
              <a:solidFill>
                <a:srgbClr val="002060"/>
              </a:solidFill>
              <a:effectLst/>
              <a:uLnTx/>
              <a:uFillTx/>
              <a:latin typeface="Palatino Linotype" pitchFamily="18" charset="0"/>
              <a:ea typeface="+mj-ea"/>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00034" y="1357298"/>
          <a:ext cx="8183562" cy="4545015"/>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a:spLocks noGrp="1"/>
          </p:cNvSpPr>
          <p:nvPr>
            <p:ph type="title"/>
          </p:nvPr>
        </p:nvSpPr>
        <p:spPr>
          <a:xfrm>
            <a:off x="571472" y="6000768"/>
            <a:ext cx="8183880" cy="462900"/>
          </a:xfrm>
        </p:spPr>
        <p:txBody>
          <a:bodyPr>
            <a:normAutofit/>
          </a:bodyPr>
          <a:lstStyle/>
          <a:p>
            <a:pPr algn="ctr"/>
            <a:r>
              <a:rPr lang="en-US" sz="2400" dirty="0" smtClean="0">
                <a:solidFill>
                  <a:srgbClr val="002060"/>
                </a:solidFill>
                <a:effectLst/>
                <a:latin typeface="Palatino Linotype" pitchFamily="18" charset="0"/>
              </a:rPr>
              <a:t>Stock Classification Based on Residual Earnings</a:t>
            </a:r>
            <a:endParaRPr lang="en-US" sz="2400" dirty="0">
              <a:solidFill>
                <a:srgbClr val="002060"/>
              </a:solidFill>
              <a:effectLst/>
              <a:latin typeface="Palatino Linotype" pitchFamily="18" charset="0"/>
              <a:cs typeface="Times New Roman" pitchFamily="18" charset="0"/>
            </a:endParaRPr>
          </a:p>
        </p:txBody>
      </p:sp>
      <p:sp>
        <p:nvSpPr>
          <p:cNvPr id="7" name="Title 1"/>
          <p:cNvSpPr txBox="1">
            <a:spLocks/>
          </p:cNvSpPr>
          <p:nvPr/>
        </p:nvSpPr>
        <p:spPr>
          <a:xfrm>
            <a:off x="0" y="357166"/>
            <a:ext cx="9144000" cy="642942"/>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002060"/>
                </a:solidFill>
                <a:effectLst/>
                <a:uLnTx/>
                <a:uFillTx/>
                <a:latin typeface="Palatino Linotype" pitchFamily="18" charset="0"/>
                <a:ea typeface="+mj-ea"/>
                <a:cs typeface="+mj-cs"/>
              </a:rPr>
              <a:t>Fuel &amp; Power</a:t>
            </a:r>
            <a:endParaRPr kumimoji="0" lang="en-US" sz="3200" b="1" i="0" u="none" strike="noStrike" kern="1200" cap="none" spc="0" normalizeH="0" baseline="0" noProof="0" dirty="0">
              <a:ln>
                <a:noFill/>
              </a:ln>
              <a:solidFill>
                <a:srgbClr val="002060"/>
              </a:solidFill>
              <a:effectLst/>
              <a:uLnTx/>
              <a:uFillTx/>
              <a:latin typeface="Palatino Linotype" pitchFamily="18" charset="0"/>
              <a:ea typeface="+mj-ea"/>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28596" y="1714488"/>
          <a:ext cx="8183562" cy="4187825"/>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a:spLocks noGrp="1"/>
          </p:cNvSpPr>
          <p:nvPr>
            <p:ph type="title"/>
          </p:nvPr>
        </p:nvSpPr>
        <p:spPr>
          <a:xfrm>
            <a:off x="357158" y="6072206"/>
            <a:ext cx="8469632" cy="462900"/>
          </a:xfrm>
        </p:spPr>
        <p:txBody>
          <a:bodyPr>
            <a:normAutofit/>
          </a:bodyPr>
          <a:lstStyle/>
          <a:p>
            <a:pPr algn="ctr"/>
            <a:r>
              <a:rPr lang="en-US" sz="2400" dirty="0" smtClean="0">
                <a:solidFill>
                  <a:srgbClr val="002060"/>
                </a:solidFill>
                <a:effectLst/>
                <a:latin typeface="Palatino Linotype" pitchFamily="18" charset="0"/>
              </a:rPr>
              <a:t>Stock Classification Based on Trailing P/E</a:t>
            </a:r>
            <a:endParaRPr lang="en-US" sz="2400" dirty="0">
              <a:solidFill>
                <a:srgbClr val="002060"/>
              </a:solidFill>
              <a:effectLst/>
              <a:latin typeface="Palatino Linotype" pitchFamily="18" charset="0"/>
              <a:cs typeface="Times New Roman" pitchFamily="18" charset="0"/>
            </a:endParaRPr>
          </a:p>
        </p:txBody>
      </p:sp>
      <p:sp>
        <p:nvSpPr>
          <p:cNvPr id="6" name="Title 1"/>
          <p:cNvSpPr txBox="1">
            <a:spLocks/>
          </p:cNvSpPr>
          <p:nvPr/>
        </p:nvSpPr>
        <p:spPr>
          <a:xfrm>
            <a:off x="0" y="357166"/>
            <a:ext cx="9144000" cy="642942"/>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002060"/>
                </a:solidFill>
                <a:effectLst/>
                <a:uLnTx/>
                <a:uFillTx/>
                <a:latin typeface="Palatino Linotype" pitchFamily="18" charset="0"/>
                <a:ea typeface="+mj-ea"/>
                <a:cs typeface="+mj-cs"/>
              </a:rPr>
              <a:t>Engineering</a:t>
            </a:r>
            <a:endParaRPr kumimoji="0" lang="en-US" sz="3200" b="1" i="0" u="none" strike="noStrike" kern="1200" cap="none" spc="0" normalizeH="0" baseline="0" noProof="0" dirty="0">
              <a:ln>
                <a:noFill/>
              </a:ln>
              <a:solidFill>
                <a:srgbClr val="002060"/>
              </a:solidFill>
              <a:effectLst/>
              <a:uLnTx/>
              <a:uFillTx/>
              <a:latin typeface="Palatino Linotype" pitchFamily="18" charset="0"/>
              <a:ea typeface="+mj-ea"/>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00034" y="1643050"/>
          <a:ext cx="8183562" cy="4357718"/>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1"/>
          <p:cNvSpPr>
            <a:spLocks noGrp="1"/>
          </p:cNvSpPr>
          <p:nvPr>
            <p:ph type="title"/>
          </p:nvPr>
        </p:nvSpPr>
        <p:spPr>
          <a:xfrm>
            <a:off x="357158" y="6072206"/>
            <a:ext cx="8501122" cy="462900"/>
          </a:xfrm>
        </p:spPr>
        <p:txBody>
          <a:bodyPr>
            <a:normAutofit/>
          </a:bodyPr>
          <a:lstStyle/>
          <a:p>
            <a:pPr algn="ctr"/>
            <a:r>
              <a:rPr lang="en-US" sz="2400" dirty="0" smtClean="0">
                <a:solidFill>
                  <a:srgbClr val="002060"/>
                </a:solidFill>
                <a:effectLst/>
                <a:latin typeface="Palatino Linotype" pitchFamily="18" charset="0"/>
              </a:rPr>
              <a:t>Stock Classification Based on Residual Earnings</a:t>
            </a:r>
            <a:endParaRPr lang="en-US" sz="2400" dirty="0">
              <a:solidFill>
                <a:srgbClr val="002060"/>
              </a:solidFill>
              <a:effectLst/>
              <a:latin typeface="Palatino Linotype" pitchFamily="18" charset="0"/>
              <a:cs typeface="Times New Roman" pitchFamily="18" charset="0"/>
            </a:endParaRPr>
          </a:p>
        </p:txBody>
      </p:sp>
      <p:sp>
        <p:nvSpPr>
          <p:cNvPr id="8" name="Title 1"/>
          <p:cNvSpPr txBox="1">
            <a:spLocks/>
          </p:cNvSpPr>
          <p:nvPr/>
        </p:nvSpPr>
        <p:spPr>
          <a:xfrm>
            <a:off x="0" y="357166"/>
            <a:ext cx="9144000" cy="642942"/>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002060"/>
                </a:solidFill>
                <a:effectLst/>
                <a:uLnTx/>
                <a:uFillTx/>
                <a:latin typeface="Palatino Linotype" pitchFamily="18" charset="0"/>
                <a:ea typeface="+mj-ea"/>
                <a:cs typeface="+mj-cs"/>
              </a:rPr>
              <a:t>Engineering</a:t>
            </a:r>
            <a:endParaRPr kumimoji="0" lang="en-US" sz="3200" b="1" i="0" u="none" strike="noStrike" kern="1200" cap="none" spc="0" normalizeH="0" baseline="0" noProof="0" dirty="0">
              <a:ln>
                <a:noFill/>
              </a:ln>
              <a:solidFill>
                <a:srgbClr val="002060"/>
              </a:solidFill>
              <a:effectLst/>
              <a:uLnTx/>
              <a:uFillTx/>
              <a:latin typeface="Palatino Linotype" pitchFamily="18" charset="0"/>
              <a:ea typeface="+mj-ea"/>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28596" y="1714488"/>
          <a:ext cx="8183562" cy="4187825"/>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a:spLocks noGrp="1"/>
          </p:cNvSpPr>
          <p:nvPr>
            <p:ph type="title"/>
          </p:nvPr>
        </p:nvSpPr>
        <p:spPr>
          <a:xfrm>
            <a:off x="428596" y="428604"/>
            <a:ext cx="8326756" cy="571504"/>
          </a:xfrm>
        </p:spPr>
        <p:txBody>
          <a:bodyPr>
            <a:noAutofit/>
          </a:bodyPr>
          <a:lstStyle/>
          <a:p>
            <a:pPr algn="ctr"/>
            <a:r>
              <a:rPr lang="en-US" sz="3200" dirty="0" smtClean="0">
                <a:solidFill>
                  <a:srgbClr val="002060"/>
                </a:solidFill>
                <a:effectLst/>
                <a:latin typeface="Palatino Linotype" pitchFamily="18" charset="0"/>
              </a:rPr>
              <a:t>Pharmaceuticals &amp; Chemicals</a:t>
            </a:r>
            <a:endParaRPr lang="en-US" sz="3200" dirty="0">
              <a:solidFill>
                <a:srgbClr val="002060"/>
              </a:solidFill>
              <a:effectLst/>
              <a:latin typeface="Palatino Linotype" pitchFamily="18" charset="0"/>
              <a:cs typeface="Times New Roman" pitchFamily="18" charset="0"/>
            </a:endParaRPr>
          </a:p>
        </p:txBody>
      </p:sp>
      <p:sp>
        <p:nvSpPr>
          <p:cNvPr id="6" name="Title 1"/>
          <p:cNvSpPr txBox="1">
            <a:spLocks/>
          </p:cNvSpPr>
          <p:nvPr/>
        </p:nvSpPr>
        <p:spPr>
          <a:xfrm>
            <a:off x="357158" y="6000768"/>
            <a:ext cx="8429684" cy="462900"/>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smtClean="0">
                <a:ln>
                  <a:noFill/>
                </a:ln>
                <a:solidFill>
                  <a:srgbClr val="002060"/>
                </a:solidFill>
                <a:effectLst/>
                <a:uLnTx/>
                <a:uFillTx/>
                <a:latin typeface="Palatino Linotype" pitchFamily="18" charset="0"/>
                <a:ea typeface="+mj-ea"/>
                <a:cs typeface="+mj-cs"/>
              </a:rPr>
              <a:t>Stock Classification Based on Trailing P/E</a:t>
            </a:r>
            <a:endParaRPr kumimoji="0" lang="en-US" sz="2400" b="1" i="0" u="none" strike="noStrike" kern="1200" cap="none" spc="0" normalizeH="0" baseline="0" noProof="0" dirty="0">
              <a:ln>
                <a:noFill/>
              </a:ln>
              <a:solidFill>
                <a:srgbClr val="002060"/>
              </a:solidFill>
              <a:effectLst/>
              <a:uLnTx/>
              <a:uFillTx/>
              <a:latin typeface="Palatino Linotype" pitchFamily="18" charset="0"/>
              <a:ea typeface="+mj-ea"/>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00034" y="1785926"/>
          <a:ext cx="8183562" cy="4187825"/>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a:spLocks noGrp="1"/>
          </p:cNvSpPr>
          <p:nvPr>
            <p:ph type="title"/>
          </p:nvPr>
        </p:nvSpPr>
        <p:spPr>
          <a:xfrm>
            <a:off x="357158" y="6000768"/>
            <a:ext cx="8469632" cy="462900"/>
          </a:xfrm>
        </p:spPr>
        <p:txBody>
          <a:bodyPr>
            <a:normAutofit/>
          </a:bodyPr>
          <a:lstStyle/>
          <a:p>
            <a:pPr algn="ctr"/>
            <a:r>
              <a:rPr lang="en-US" sz="2400" dirty="0" smtClean="0">
                <a:solidFill>
                  <a:srgbClr val="002060"/>
                </a:solidFill>
                <a:effectLst/>
                <a:latin typeface="Palatino Linotype" pitchFamily="18" charset="0"/>
              </a:rPr>
              <a:t>Stock Classification Based on Residual Earnings</a:t>
            </a:r>
            <a:endParaRPr lang="en-US" sz="2400" dirty="0">
              <a:solidFill>
                <a:srgbClr val="002060"/>
              </a:solidFill>
              <a:effectLst/>
              <a:latin typeface="Palatino Linotype" pitchFamily="18" charset="0"/>
              <a:cs typeface="Times New Roman" pitchFamily="18" charset="0"/>
            </a:endParaRPr>
          </a:p>
        </p:txBody>
      </p:sp>
      <p:sp>
        <p:nvSpPr>
          <p:cNvPr id="6" name="Title 1"/>
          <p:cNvSpPr txBox="1">
            <a:spLocks/>
          </p:cNvSpPr>
          <p:nvPr/>
        </p:nvSpPr>
        <p:spPr>
          <a:xfrm>
            <a:off x="428596" y="500042"/>
            <a:ext cx="8286808" cy="571504"/>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002060"/>
                </a:solidFill>
                <a:effectLst/>
                <a:uLnTx/>
                <a:uFillTx/>
                <a:latin typeface="Palatino Linotype" pitchFamily="18" charset="0"/>
                <a:ea typeface="+mj-ea"/>
                <a:cs typeface="+mj-cs"/>
              </a:rPr>
              <a:t>Pharmaceuticals &amp; Chemicals</a:t>
            </a:r>
            <a:endParaRPr kumimoji="0" lang="en-US" sz="3200" b="1" i="0" u="none" strike="noStrike" kern="1200" cap="none" spc="0" normalizeH="0" baseline="0" noProof="0" dirty="0">
              <a:ln>
                <a:noFill/>
              </a:ln>
              <a:solidFill>
                <a:srgbClr val="002060"/>
              </a:solidFill>
              <a:effectLst/>
              <a:uLnTx/>
              <a:uFillTx/>
              <a:latin typeface="Palatino Linotype" pitchFamily="18" charset="0"/>
              <a:ea typeface="+mj-ea"/>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500042"/>
            <a:ext cx="8429684" cy="642942"/>
          </a:xfrm>
        </p:spPr>
        <p:txBody>
          <a:bodyPr>
            <a:normAutofit/>
          </a:bodyPr>
          <a:lstStyle/>
          <a:p>
            <a:pPr algn="ctr"/>
            <a:r>
              <a:rPr lang="en-US" sz="2800" dirty="0" smtClean="0">
                <a:solidFill>
                  <a:srgbClr val="002060"/>
                </a:solidFill>
                <a:effectLst/>
                <a:latin typeface="Palatino Linotype" pitchFamily="18" charset="0"/>
                <a:cs typeface="Times New Roman" pitchFamily="18" charset="0"/>
              </a:rPr>
              <a:t>Introduction – Background of the study </a:t>
            </a:r>
            <a:endParaRPr lang="en-US" sz="2800" dirty="0">
              <a:solidFill>
                <a:srgbClr val="002060"/>
              </a:solidFill>
              <a:effectLst/>
              <a:latin typeface="Palatino Linotype" pitchFamily="18" charset="0"/>
              <a:cs typeface="Times New Roman" pitchFamily="18" charset="0"/>
            </a:endParaRPr>
          </a:p>
        </p:txBody>
      </p:sp>
      <p:sp>
        <p:nvSpPr>
          <p:cNvPr id="3" name="Content Placeholder 2"/>
          <p:cNvSpPr>
            <a:spLocks noGrp="1"/>
          </p:cNvSpPr>
          <p:nvPr>
            <p:ph idx="1"/>
          </p:nvPr>
        </p:nvSpPr>
        <p:spPr>
          <a:xfrm>
            <a:off x="571472" y="1268760"/>
            <a:ext cx="8183880" cy="4589132"/>
          </a:xfrm>
        </p:spPr>
        <p:txBody>
          <a:bodyPr>
            <a:normAutofit/>
          </a:bodyPr>
          <a:lstStyle/>
          <a:p>
            <a:pPr algn="just"/>
            <a:r>
              <a:rPr lang="en-US" sz="1600" dirty="0" smtClean="0"/>
              <a:t>A value stock is often generally characterized with low P/E, low P/BV multiples; whereas most of the practitioners characterize a growth </a:t>
            </a:r>
            <a:r>
              <a:rPr lang="en-US" sz="1600" dirty="0"/>
              <a:t>stock </a:t>
            </a:r>
            <a:r>
              <a:rPr lang="en-US" sz="1600" dirty="0" smtClean="0"/>
              <a:t>with higher relative valuations and EPS growth.</a:t>
            </a:r>
          </a:p>
          <a:p>
            <a:pPr marL="0" indent="0" algn="just">
              <a:buNone/>
            </a:pPr>
            <a:endParaRPr lang="en-US" sz="1600" dirty="0" smtClean="0"/>
          </a:p>
          <a:p>
            <a:pPr algn="just"/>
            <a:r>
              <a:rPr lang="en-US" sz="1600" dirty="0" smtClean="0"/>
              <a:t>The above-mentioned conceptual </a:t>
            </a:r>
            <a:r>
              <a:rPr lang="en-US" sz="1600" dirty="0"/>
              <a:t>difference between value and growth investing may be reasonably straightforward</a:t>
            </a:r>
            <a:r>
              <a:rPr lang="en-US" sz="1600" dirty="0" smtClean="0"/>
              <a:t>, but </a:t>
            </a:r>
            <a:r>
              <a:rPr lang="en-US" sz="1600" dirty="0"/>
              <a:t>classifying individual stocks into the appropriate style is not always simple in </a:t>
            </a:r>
            <a:r>
              <a:rPr lang="en-US" sz="1600" dirty="0" smtClean="0"/>
              <a:t>practice. Relative value based characterizations often overlap. </a:t>
            </a:r>
          </a:p>
          <a:p>
            <a:pPr marL="0" indent="0" algn="just">
              <a:buNone/>
            </a:pPr>
            <a:endParaRPr lang="en-US" sz="1600" dirty="0" smtClean="0"/>
          </a:p>
          <a:p>
            <a:pPr algn="just"/>
            <a:r>
              <a:rPr lang="en-US" sz="1600" dirty="0" smtClean="0"/>
              <a:t>Cell analysis refers to a conceptual framework whereby detailed and precise characterization of listed stocks can be performed at an intra-industry and across-industry level. </a:t>
            </a:r>
          </a:p>
          <a:p>
            <a:pPr algn="just"/>
            <a:endParaRPr lang="en-US" sz="1600" dirty="0"/>
          </a:p>
          <a:p>
            <a:pPr algn="just"/>
            <a:r>
              <a:rPr lang="en-US" sz="1600" dirty="0" smtClean="0"/>
              <a:t>Cell analysis is conducted either taking market pricing mechanism at its face value or through developing analyst’s own relative pricing mechanism. </a:t>
            </a:r>
          </a:p>
        </p:txBody>
      </p:sp>
    </p:spTree>
    <p:extLst>
      <p:ext uri="{BB962C8B-B14F-4D97-AF65-F5344CB8AC3E}">
        <p14:creationId xmlns:p14="http://schemas.microsoft.com/office/powerpoint/2010/main" val="236290447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00034" y="1285860"/>
          <a:ext cx="8183562" cy="4616453"/>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a:spLocks noGrp="1"/>
          </p:cNvSpPr>
          <p:nvPr>
            <p:ph type="title"/>
          </p:nvPr>
        </p:nvSpPr>
        <p:spPr>
          <a:xfrm>
            <a:off x="428596" y="6000768"/>
            <a:ext cx="8358246" cy="462900"/>
          </a:xfrm>
        </p:spPr>
        <p:txBody>
          <a:bodyPr>
            <a:normAutofit/>
          </a:bodyPr>
          <a:lstStyle/>
          <a:p>
            <a:pPr algn="ctr"/>
            <a:r>
              <a:rPr lang="en-US" sz="2400" dirty="0" smtClean="0">
                <a:solidFill>
                  <a:srgbClr val="002060"/>
                </a:solidFill>
                <a:effectLst/>
                <a:latin typeface="Palatino Linotype" pitchFamily="18" charset="0"/>
              </a:rPr>
              <a:t>Stock Classification Based on Trailing P/E</a:t>
            </a:r>
            <a:endParaRPr lang="en-US" sz="2400" dirty="0">
              <a:solidFill>
                <a:srgbClr val="002060"/>
              </a:solidFill>
              <a:effectLst/>
              <a:latin typeface="Palatino Linotype" pitchFamily="18" charset="0"/>
              <a:cs typeface="Times New Roman" pitchFamily="18" charset="0"/>
            </a:endParaRPr>
          </a:p>
        </p:txBody>
      </p:sp>
      <p:sp>
        <p:nvSpPr>
          <p:cNvPr id="6" name="Title 1"/>
          <p:cNvSpPr txBox="1">
            <a:spLocks/>
          </p:cNvSpPr>
          <p:nvPr/>
        </p:nvSpPr>
        <p:spPr>
          <a:xfrm>
            <a:off x="285720" y="357166"/>
            <a:ext cx="8501122" cy="714380"/>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002060"/>
                </a:solidFill>
                <a:effectLst/>
                <a:uLnTx/>
                <a:uFillTx/>
                <a:latin typeface="Palatino Linotype" pitchFamily="18" charset="0"/>
                <a:ea typeface="+mj-ea"/>
                <a:cs typeface="+mj-cs"/>
              </a:rPr>
              <a:t>Textile Industry</a:t>
            </a:r>
            <a:endParaRPr kumimoji="0" lang="en-US" sz="3200" b="1" i="0" u="none" strike="noStrike" kern="1200" cap="none" spc="0" normalizeH="0" baseline="0" noProof="0" dirty="0">
              <a:ln>
                <a:noFill/>
              </a:ln>
              <a:solidFill>
                <a:srgbClr val="002060"/>
              </a:solidFill>
              <a:effectLst/>
              <a:uLnTx/>
              <a:uFillTx/>
              <a:latin typeface="Palatino Linotype" pitchFamily="18" charset="0"/>
              <a:ea typeface="+mj-ea"/>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00034" y="1500174"/>
          <a:ext cx="8183562" cy="4473577"/>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a:spLocks noGrp="1"/>
          </p:cNvSpPr>
          <p:nvPr>
            <p:ph type="title"/>
          </p:nvPr>
        </p:nvSpPr>
        <p:spPr>
          <a:xfrm>
            <a:off x="357158" y="6072206"/>
            <a:ext cx="8429684" cy="462900"/>
          </a:xfrm>
        </p:spPr>
        <p:txBody>
          <a:bodyPr>
            <a:normAutofit/>
          </a:bodyPr>
          <a:lstStyle/>
          <a:p>
            <a:pPr algn="ctr"/>
            <a:r>
              <a:rPr lang="en-US" sz="2400" dirty="0" smtClean="0">
                <a:solidFill>
                  <a:srgbClr val="002060"/>
                </a:solidFill>
                <a:effectLst/>
                <a:latin typeface="Palatino Linotype" pitchFamily="18" charset="0"/>
              </a:rPr>
              <a:t>Stock Classification Based on Residual Earnings</a:t>
            </a:r>
            <a:endParaRPr lang="en-US" sz="2400" dirty="0">
              <a:solidFill>
                <a:srgbClr val="002060"/>
              </a:solidFill>
              <a:effectLst/>
              <a:latin typeface="Palatino Linotype" pitchFamily="18" charset="0"/>
              <a:cs typeface="Times New Roman" pitchFamily="18" charset="0"/>
            </a:endParaRPr>
          </a:p>
        </p:txBody>
      </p:sp>
      <p:sp>
        <p:nvSpPr>
          <p:cNvPr id="6" name="Title 1"/>
          <p:cNvSpPr txBox="1">
            <a:spLocks/>
          </p:cNvSpPr>
          <p:nvPr/>
        </p:nvSpPr>
        <p:spPr>
          <a:xfrm>
            <a:off x="357158" y="428604"/>
            <a:ext cx="8358246" cy="642942"/>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002060"/>
                </a:solidFill>
                <a:effectLst/>
                <a:uLnTx/>
                <a:uFillTx/>
                <a:latin typeface="Palatino Linotype" pitchFamily="18" charset="0"/>
                <a:ea typeface="+mj-ea"/>
                <a:cs typeface="+mj-cs"/>
              </a:rPr>
              <a:t>Textile Industry</a:t>
            </a:r>
            <a:endParaRPr kumimoji="0" lang="en-US" sz="3200" b="1" i="0" u="none" strike="noStrike" kern="1200" cap="none" spc="0" normalizeH="0" baseline="0" noProof="0" dirty="0">
              <a:ln>
                <a:noFill/>
              </a:ln>
              <a:solidFill>
                <a:srgbClr val="002060"/>
              </a:solidFill>
              <a:effectLst/>
              <a:uLnTx/>
              <a:uFillTx/>
              <a:latin typeface="Palatino Linotype" pitchFamily="18" charset="0"/>
              <a:ea typeface="+mj-ea"/>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357158" y="1357298"/>
          <a:ext cx="8183562" cy="4687891"/>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p:cNvSpPr>
            <a:spLocks noGrp="1"/>
          </p:cNvSpPr>
          <p:nvPr>
            <p:ph type="title"/>
          </p:nvPr>
        </p:nvSpPr>
        <p:spPr>
          <a:xfrm>
            <a:off x="500034" y="6000768"/>
            <a:ext cx="8183880" cy="462900"/>
          </a:xfrm>
        </p:spPr>
        <p:txBody>
          <a:bodyPr>
            <a:normAutofit/>
          </a:bodyPr>
          <a:lstStyle/>
          <a:p>
            <a:pPr algn="ctr"/>
            <a:r>
              <a:rPr lang="en-US" sz="2400" dirty="0" smtClean="0">
                <a:solidFill>
                  <a:srgbClr val="002060"/>
                </a:solidFill>
                <a:effectLst/>
                <a:latin typeface="Palatino Linotype" pitchFamily="18" charset="0"/>
              </a:rPr>
              <a:t>Stock Classification Based on Trailing P/E</a:t>
            </a:r>
            <a:endParaRPr lang="en-US" sz="2400" dirty="0">
              <a:solidFill>
                <a:srgbClr val="002060"/>
              </a:solidFill>
              <a:effectLst/>
              <a:latin typeface="Palatino Linotype" pitchFamily="18" charset="0"/>
              <a:cs typeface="Times New Roman" pitchFamily="18" charset="0"/>
            </a:endParaRPr>
          </a:p>
        </p:txBody>
      </p:sp>
      <p:sp>
        <p:nvSpPr>
          <p:cNvPr id="4" name="Title 1"/>
          <p:cNvSpPr txBox="1">
            <a:spLocks/>
          </p:cNvSpPr>
          <p:nvPr/>
        </p:nvSpPr>
        <p:spPr>
          <a:xfrm>
            <a:off x="357158" y="428604"/>
            <a:ext cx="8358246" cy="642942"/>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002060"/>
                </a:solidFill>
                <a:effectLst/>
                <a:uLnTx/>
                <a:uFillTx/>
                <a:latin typeface="Palatino Linotype" pitchFamily="18" charset="0"/>
                <a:ea typeface="+mj-ea"/>
                <a:cs typeface="+mj-cs"/>
              </a:rPr>
              <a:t>Food &amp; Allied</a:t>
            </a:r>
            <a:endParaRPr kumimoji="0" lang="en-US" sz="3200" b="1" i="0" u="none" strike="noStrike" kern="1200" cap="none" spc="0" normalizeH="0" baseline="0" noProof="0" dirty="0">
              <a:ln>
                <a:noFill/>
              </a:ln>
              <a:solidFill>
                <a:srgbClr val="002060"/>
              </a:solidFill>
              <a:effectLst/>
              <a:uLnTx/>
              <a:uFillTx/>
              <a:latin typeface="Palatino Linotype" pitchFamily="18" charset="0"/>
              <a:ea typeface="+mj-ea"/>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28596" y="1357299"/>
          <a:ext cx="8183562" cy="4572032"/>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a:spLocks noGrp="1"/>
          </p:cNvSpPr>
          <p:nvPr>
            <p:ph type="title"/>
          </p:nvPr>
        </p:nvSpPr>
        <p:spPr>
          <a:xfrm>
            <a:off x="500034" y="6000768"/>
            <a:ext cx="8183880" cy="462900"/>
          </a:xfrm>
        </p:spPr>
        <p:txBody>
          <a:bodyPr>
            <a:normAutofit/>
          </a:bodyPr>
          <a:lstStyle/>
          <a:p>
            <a:pPr algn="ctr"/>
            <a:r>
              <a:rPr lang="en-US" sz="2400" dirty="0" smtClean="0">
                <a:solidFill>
                  <a:srgbClr val="002060"/>
                </a:solidFill>
                <a:effectLst/>
                <a:latin typeface="Palatino Linotype" pitchFamily="18" charset="0"/>
              </a:rPr>
              <a:t>Stock Classification Based on Residual Earnings</a:t>
            </a:r>
            <a:endParaRPr lang="en-US" sz="2400" dirty="0">
              <a:solidFill>
                <a:srgbClr val="002060"/>
              </a:solidFill>
              <a:effectLst/>
              <a:latin typeface="Palatino Linotype" pitchFamily="18" charset="0"/>
              <a:cs typeface="Times New Roman" pitchFamily="18" charset="0"/>
            </a:endParaRPr>
          </a:p>
        </p:txBody>
      </p:sp>
      <p:sp>
        <p:nvSpPr>
          <p:cNvPr id="6" name="Title 1"/>
          <p:cNvSpPr txBox="1">
            <a:spLocks/>
          </p:cNvSpPr>
          <p:nvPr/>
        </p:nvSpPr>
        <p:spPr>
          <a:xfrm>
            <a:off x="357158" y="428604"/>
            <a:ext cx="8358246" cy="642942"/>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002060"/>
                </a:solidFill>
                <a:effectLst/>
                <a:uLnTx/>
                <a:uFillTx/>
                <a:latin typeface="Palatino Linotype" pitchFamily="18" charset="0"/>
                <a:ea typeface="+mj-ea"/>
                <a:cs typeface="+mj-cs"/>
              </a:rPr>
              <a:t>Food &amp; Allied</a:t>
            </a:r>
            <a:endParaRPr kumimoji="0" lang="en-US" sz="3200" b="1" i="0" u="none" strike="noStrike" kern="1200" cap="none" spc="0" normalizeH="0" baseline="0" noProof="0" dirty="0">
              <a:ln>
                <a:noFill/>
              </a:ln>
              <a:solidFill>
                <a:srgbClr val="002060"/>
              </a:solidFill>
              <a:effectLst/>
              <a:uLnTx/>
              <a:uFillTx/>
              <a:latin typeface="Palatino Linotype" pitchFamily="18" charset="0"/>
              <a:ea typeface="+mj-ea"/>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500034" y="1285860"/>
          <a:ext cx="8183562" cy="4616453"/>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p:cNvSpPr>
            <a:spLocks noGrp="1"/>
          </p:cNvSpPr>
          <p:nvPr>
            <p:ph type="title"/>
          </p:nvPr>
        </p:nvSpPr>
        <p:spPr>
          <a:xfrm>
            <a:off x="571472" y="6000768"/>
            <a:ext cx="8183880" cy="462900"/>
          </a:xfrm>
        </p:spPr>
        <p:txBody>
          <a:bodyPr>
            <a:normAutofit/>
          </a:bodyPr>
          <a:lstStyle/>
          <a:p>
            <a:pPr algn="ctr"/>
            <a:r>
              <a:rPr lang="en-US" sz="2400" dirty="0" smtClean="0">
                <a:solidFill>
                  <a:srgbClr val="002060"/>
                </a:solidFill>
                <a:effectLst/>
                <a:latin typeface="Palatino Linotype" pitchFamily="18" charset="0"/>
              </a:rPr>
              <a:t>Stock Classification Based on Trailing P/E</a:t>
            </a:r>
            <a:endParaRPr lang="en-US" sz="2400" dirty="0">
              <a:solidFill>
                <a:srgbClr val="002060"/>
              </a:solidFill>
              <a:effectLst/>
              <a:latin typeface="Palatino Linotype" pitchFamily="18" charset="0"/>
              <a:cs typeface="Times New Roman" pitchFamily="18" charset="0"/>
            </a:endParaRPr>
          </a:p>
        </p:txBody>
      </p:sp>
      <p:sp>
        <p:nvSpPr>
          <p:cNvPr id="4" name="Title 1"/>
          <p:cNvSpPr txBox="1">
            <a:spLocks/>
          </p:cNvSpPr>
          <p:nvPr/>
        </p:nvSpPr>
        <p:spPr>
          <a:xfrm>
            <a:off x="357158" y="428604"/>
            <a:ext cx="8358246" cy="642942"/>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002060"/>
                </a:solidFill>
                <a:effectLst/>
                <a:uLnTx/>
                <a:uFillTx/>
                <a:latin typeface="Palatino Linotype" pitchFamily="18" charset="0"/>
                <a:ea typeface="+mj-ea"/>
                <a:cs typeface="+mj-cs"/>
              </a:rPr>
              <a:t>Cement Industry</a:t>
            </a:r>
            <a:endParaRPr kumimoji="0" lang="en-US" sz="3200" b="1" i="0" u="none" strike="noStrike" kern="1200" cap="none" spc="0" normalizeH="0" baseline="0" noProof="0" dirty="0">
              <a:ln>
                <a:noFill/>
              </a:ln>
              <a:solidFill>
                <a:srgbClr val="002060"/>
              </a:solidFill>
              <a:effectLst/>
              <a:uLnTx/>
              <a:uFillTx/>
              <a:latin typeface="Palatino Linotype" pitchFamily="18" charset="0"/>
              <a:ea typeface="+mj-ea"/>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00034" y="1500174"/>
          <a:ext cx="8183562" cy="4545015"/>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a:spLocks noGrp="1"/>
          </p:cNvSpPr>
          <p:nvPr>
            <p:ph type="title"/>
          </p:nvPr>
        </p:nvSpPr>
        <p:spPr>
          <a:xfrm>
            <a:off x="642910" y="6072206"/>
            <a:ext cx="8183880" cy="462900"/>
          </a:xfrm>
        </p:spPr>
        <p:txBody>
          <a:bodyPr>
            <a:normAutofit/>
          </a:bodyPr>
          <a:lstStyle/>
          <a:p>
            <a:pPr algn="ctr"/>
            <a:r>
              <a:rPr lang="en-US" sz="2400" dirty="0" smtClean="0">
                <a:solidFill>
                  <a:srgbClr val="002060"/>
                </a:solidFill>
                <a:effectLst/>
                <a:latin typeface="Palatino Linotype" pitchFamily="18" charset="0"/>
              </a:rPr>
              <a:t>Stock Classification Based on Residual Earnings</a:t>
            </a:r>
            <a:endParaRPr lang="en-US" sz="2400" dirty="0">
              <a:solidFill>
                <a:srgbClr val="002060"/>
              </a:solidFill>
              <a:effectLst/>
              <a:latin typeface="Palatino Linotype" pitchFamily="18" charset="0"/>
              <a:cs typeface="Times New Roman" pitchFamily="18" charset="0"/>
            </a:endParaRPr>
          </a:p>
        </p:txBody>
      </p:sp>
      <p:sp>
        <p:nvSpPr>
          <p:cNvPr id="6" name="Title 1"/>
          <p:cNvSpPr txBox="1">
            <a:spLocks/>
          </p:cNvSpPr>
          <p:nvPr/>
        </p:nvSpPr>
        <p:spPr>
          <a:xfrm>
            <a:off x="357158" y="428604"/>
            <a:ext cx="8358246" cy="642942"/>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002060"/>
                </a:solidFill>
                <a:effectLst/>
                <a:uLnTx/>
                <a:uFillTx/>
                <a:latin typeface="Palatino Linotype" pitchFamily="18" charset="0"/>
                <a:ea typeface="+mj-ea"/>
                <a:cs typeface="+mj-cs"/>
              </a:rPr>
              <a:t>Cement Industry</a:t>
            </a:r>
            <a:endParaRPr kumimoji="0" lang="en-US" sz="3200" b="1" i="0" u="none" strike="noStrike" kern="1200" cap="none" spc="0" normalizeH="0" baseline="0" noProof="0" dirty="0">
              <a:ln>
                <a:noFill/>
              </a:ln>
              <a:solidFill>
                <a:srgbClr val="002060"/>
              </a:solidFill>
              <a:effectLst/>
              <a:uLnTx/>
              <a:uFillTx/>
              <a:latin typeface="Palatino Linotype" pitchFamily="18" charset="0"/>
              <a:ea typeface="+mj-ea"/>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00034" y="1428736"/>
          <a:ext cx="8183562" cy="4473577"/>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a:spLocks noGrp="1"/>
          </p:cNvSpPr>
          <p:nvPr>
            <p:ph type="title"/>
          </p:nvPr>
        </p:nvSpPr>
        <p:spPr>
          <a:xfrm>
            <a:off x="500034" y="6000768"/>
            <a:ext cx="8183880" cy="462900"/>
          </a:xfrm>
        </p:spPr>
        <p:txBody>
          <a:bodyPr>
            <a:normAutofit/>
          </a:bodyPr>
          <a:lstStyle/>
          <a:p>
            <a:pPr algn="ctr"/>
            <a:r>
              <a:rPr lang="en-US" sz="2400" dirty="0" smtClean="0">
                <a:solidFill>
                  <a:srgbClr val="002060"/>
                </a:solidFill>
                <a:effectLst/>
                <a:latin typeface="Palatino Linotype" pitchFamily="18" charset="0"/>
              </a:rPr>
              <a:t>Stock Classification Based on Trailing P/E</a:t>
            </a:r>
            <a:endParaRPr lang="en-US" sz="2400" dirty="0">
              <a:solidFill>
                <a:srgbClr val="002060"/>
              </a:solidFill>
              <a:effectLst/>
              <a:latin typeface="Palatino Linotype" pitchFamily="18" charset="0"/>
              <a:cs typeface="Times New Roman" pitchFamily="18" charset="0"/>
            </a:endParaRPr>
          </a:p>
        </p:txBody>
      </p:sp>
      <p:sp>
        <p:nvSpPr>
          <p:cNvPr id="6" name="Title 1"/>
          <p:cNvSpPr txBox="1">
            <a:spLocks/>
          </p:cNvSpPr>
          <p:nvPr/>
        </p:nvSpPr>
        <p:spPr>
          <a:xfrm>
            <a:off x="357158" y="428604"/>
            <a:ext cx="8358246" cy="642942"/>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002060"/>
                </a:solidFill>
                <a:effectLst/>
                <a:uLnTx/>
                <a:uFillTx/>
                <a:latin typeface="Palatino Linotype" pitchFamily="18" charset="0"/>
                <a:ea typeface="+mj-ea"/>
                <a:cs typeface="+mj-cs"/>
              </a:rPr>
              <a:t>Ceramics</a:t>
            </a:r>
            <a:endParaRPr kumimoji="0" lang="en-US" sz="3200" b="1" i="0" u="none" strike="noStrike" kern="1200" cap="none" spc="0" normalizeH="0" baseline="0" noProof="0" dirty="0">
              <a:ln>
                <a:noFill/>
              </a:ln>
              <a:solidFill>
                <a:srgbClr val="002060"/>
              </a:solidFill>
              <a:effectLst/>
              <a:uLnTx/>
              <a:uFillTx/>
              <a:latin typeface="Palatino Linotype" pitchFamily="18" charset="0"/>
              <a:ea typeface="+mj-ea"/>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00034" y="1428736"/>
          <a:ext cx="8183562" cy="4473577"/>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a:spLocks noGrp="1"/>
          </p:cNvSpPr>
          <p:nvPr>
            <p:ph type="title"/>
          </p:nvPr>
        </p:nvSpPr>
        <p:spPr>
          <a:xfrm>
            <a:off x="571472" y="6000768"/>
            <a:ext cx="8183880" cy="462900"/>
          </a:xfrm>
        </p:spPr>
        <p:txBody>
          <a:bodyPr>
            <a:normAutofit/>
          </a:bodyPr>
          <a:lstStyle/>
          <a:p>
            <a:pPr algn="ctr"/>
            <a:r>
              <a:rPr lang="en-US" sz="2400" dirty="0" smtClean="0">
                <a:solidFill>
                  <a:srgbClr val="002060"/>
                </a:solidFill>
                <a:effectLst/>
                <a:latin typeface="Palatino Linotype" pitchFamily="18" charset="0"/>
              </a:rPr>
              <a:t>Stock Classification Based on Residual Earnings</a:t>
            </a:r>
            <a:endParaRPr lang="en-US" sz="2400" dirty="0">
              <a:solidFill>
                <a:srgbClr val="002060"/>
              </a:solidFill>
              <a:effectLst/>
              <a:latin typeface="Palatino Linotype" pitchFamily="18" charset="0"/>
              <a:cs typeface="Times New Roman" pitchFamily="18" charset="0"/>
            </a:endParaRPr>
          </a:p>
        </p:txBody>
      </p:sp>
      <p:sp>
        <p:nvSpPr>
          <p:cNvPr id="6" name="Title 1"/>
          <p:cNvSpPr txBox="1">
            <a:spLocks/>
          </p:cNvSpPr>
          <p:nvPr/>
        </p:nvSpPr>
        <p:spPr>
          <a:xfrm>
            <a:off x="357158" y="428604"/>
            <a:ext cx="8358246" cy="642942"/>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002060"/>
                </a:solidFill>
                <a:effectLst/>
                <a:uLnTx/>
                <a:uFillTx/>
                <a:latin typeface="Palatino Linotype" pitchFamily="18" charset="0"/>
                <a:ea typeface="+mj-ea"/>
                <a:cs typeface="+mj-cs"/>
              </a:rPr>
              <a:t>Ceramics</a:t>
            </a:r>
            <a:endParaRPr kumimoji="0" lang="en-US" sz="3200" b="1" i="0" u="none" strike="noStrike" kern="1200" cap="none" spc="0" normalizeH="0" baseline="0" noProof="0" dirty="0">
              <a:ln>
                <a:noFill/>
              </a:ln>
              <a:solidFill>
                <a:srgbClr val="002060"/>
              </a:solidFill>
              <a:effectLst/>
              <a:uLnTx/>
              <a:uFillTx/>
              <a:latin typeface="Palatino Linotype" pitchFamily="18" charset="0"/>
              <a:ea typeface="+mj-ea"/>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00034" y="1643050"/>
          <a:ext cx="8183562" cy="433070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a:spLocks noGrp="1"/>
          </p:cNvSpPr>
          <p:nvPr>
            <p:ph type="title"/>
          </p:nvPr>
        </p:nvSpPr>
        <p:spPr>
          <a:xfrm>
            <a:off x="571472" y="6000768"/>
            <a:ext cx="8183880" cy="462900"/>
          </a:xfrm>
        </p:spPr>
        <p:txBody>
          <a:bodyPr>
            <a:normAutofit/>
          </a:bodyPr>
          <a:lstStyle/>
          <a:p>
            <a:pPr algn="ctr"/>
            <a:r>
              <a:rPr lang="en-US" sz="2400" dirty="0" smtClean="0">
                <a:solidFill>
                  <a:srgbClr val="002060"/>
                </a:solidFill>
                <a:effectLst/>
                <a:latin typeface="Palatino Linotype" pitchFamily="18" charset="0"/>
              </a:rPr>
              <a:t>Stock Classification Based on Trailing P/E</a:t>
            </a:r>
            <a:endParaRPr lang="en-US" sz="2400" dirty="0">
              <a:solidFill>
                <a:srgbClr val="002060"/>
              </a:solidFill>
              <a:effectLst/>
              <a:latin typeface="Palatino Linotype" pitchFamily="18" charset="0"/>
              <a:cs typeface="Times New Roman" pitchFamily="18" charset="0"/>
            </a:endParaRPr>
          </a:p>
        </p:txBody>
      </p:sp>
      <p:sp>
        <p:nvSpPr>
          <p:cNvPr id="6" name="Title 1"/>
          <p:cNvSpPr txBox="1">
            <a:spLocks/>
          </p:cNvSpPr>
          <p:nvPr/>
        </p:nvSpPr>
        <p:spPr>
          <a:xfrm>
            <a:off x="357158" y="428604"/>
            <a:ext cx="8358246" cy="642942"/>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002060"/>
                </a:solidFill>
                <a:effectLst/>
                <a:uLnTx/>
                <a:uFillTx/>
                <a:latin typeface="Palatino Linotype" pitchFamily="18" charset="0"/>
                <a:ea typeface="+mj-ea"/>
                <a:cs typeface="+mj-cs"/>
              </a:rPr>
              <a:t>Service &amp; Real</a:t>
            </a:r>
            <a:r>
              <a:rPr kumimoji="0" lang="en-US" sz="3200" b="1" i="0" u="none" strike="noStrike" kern="1200" cap="none" spc="0" normalizeH="0" noProof="0" dirty="0" smtClean="0">
                <a:ln>
                  <a:noFill/>
                </a:ln>
                <a:solidFill>
                  <a:srgbClr val="002060"/>
                </a:solidFill>
                <a:effectLst/>
                <a:uLnTx/>
                <a:uFillTx/>
                <a:latin typeface="Palatino Linotype" pitchFamily="18" charset="0"/>
                <a:ea typeface="+mj-ea"/>
                <a:cs typeface="+mj-cs"/>
              </a:rPr>
              <a:t> Estate</a:t>
            </a:r>
            <a:endParaRPr kumimoji="0" lang="en-US" sz="3200" b="1" i="0" u="none" strike="noStrike" kern="1200" cap="none" spc="0" normalizeH="0" baseline="0" noProof="0" dirty="0">
              <a:ln>
                <a:noFill/>
              </a:ln>
              <a:solidFill>
                <a:srgbClr val="002060"/>
              </a:solidFill>
              <a:effectLst/>
              <a:uLnTx/>
              <a:uFillTx/>
              <a:latin typeface="Palatino Linotype" pitchFamily="18" charset="0"/>
              <a:ea typeface="+mj-ea"/>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00034" y="1714488"/>
          <a:ext cx="8183562" cy="4187825"/>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a:spLocks noGrp="1"/>
          </p:cNvSpPr>
          <p:nvPr>
            <p:ph type="title"/>
          </p:nvPr>
        </p:nvSpPr>
        <p:spPr>
          <a:xfrm>
            <a:off x="500034" y="6000768"/>
            <a:ext cx="8183880" cy="462900"/>
          </a:xfrm>
        </p:spPr>
        <p:txBody>
          <a:bodyPr>
            <a:normAutofit/>
          </a:bodyPr>
          <a:lstStyle/>
          <a:p>
            <a:pPr algn="ctr"/>
            <a:r>
              <a:rPr lang="en-US" sz="2400" dirty="0" smtClean="0">
                <a:solidFill>
                  <a:srgbClr val="002060"/>
                </a:solidFill>
                <a:effectLst/>
                <a:latin typeface="Palatino Linotype" pitchFamily="18" charset="0"/>
              </a:rPr>
              <a:t>Stock Classification Based on Residual Earnings</a:t>
            </a:r>
            <a:endParaRPr lang="en-US" sz="2400" dirty="0">
              <a:solidFill>
                <a:srgbClr val="002060"/>
              </a:solidFill>
              <a:effectLst/>
              <a:latin typeface="Palatino Linotype" pitchFamily="18" charset="0"/>
              <a:cs typeface="Times New Roman" pitchFamily="18" charset="0"/>
            </a:endParaRPr>
          </a:p>
        </p:txBody>
      </p:sp>
      <p:sp>
        <p:nvSpPr>
          <p:cNvPr id="6" name="Title 1"/>
          <p:cNvSpPr txBox="1">
            <a:spLocks/>
          </p:cNvSpPr>
          <p:nvPr/>
        </p:nvSpPr>
        <p:spPr>
          <a:xfrm>
            <a:off x="357158" y="428604"/>
            <a:ext cx="8358246" cy="642942"/>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002060"/>
                </a:solidFill>
                <a:effectLst/>
                <a:uLnTx/>
                <a:uFillTx/>
                <a:latin typeface="Palatino Linotype" pitchFamily="18" charset="0"/>
                <a:ea typeface="+mj-ea"/>
                <a:cs typeface="+mj-cs"/>
              </a:rPr>
              <a:t>Service &amp; Real</a:t>
            </a:r>
            <a:r>
              <a:rPr kumimoji="0" lang="en-US" sz="3200" b="1" i="0" u="none" strike="noStrike" kern="1200" cap="none" spc="0" normalizeH="0" noProof="0" dirty="0" smtClean="0">
                <a:ln>
                  <a:noFill/>
                </a:ln>
                <a:solidFill>
                  <a:srgbClr val="002060"/>
                </a:solidFill>
                <a:effectLst/>
                <a:uLnTx/>
                <a:uFillTx/>
                <a:latin typeface="Palatino Linotype" pitchFamily="18" charset="0"/>
                <a:ea typeface="+mj-ea"/>
                <a:cs typeface="+mj-cs"/>
              </a:rPr>
              <a:t> Estate</a:t>
            </a:r>
            <a:endParaRPr kumimoji="0" lang="en-US" sz="3200" b="1" i="0" u="none" strike="noStrike" kern="1200" cap="none" spc="0" normalizeH="0" baseline="0" noProof="0" dirty="0">
              <a:ln>
                <a:noFill/>
              </a:ln>
              <a:solidFill>
                <a:srgbClr val="002060"/>
              </a:solidFill>
              <a:effectLst/>
              <a:uLnTx/>
              <a:uFillTx/>
              <a:latin typeface="Palatino Linotype" pitchFamily="18" charset="0"/>
              <a:ea typeface="+mj-ea"/>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500042"/>
            <a:ext cx="8429684" cy="642942"/>
          </a:xfrm>
        </p:spPr>
        <p:txBody>
          <a:bodyPr>
            <a:normAutofit/>
          </a:bodyPr>
          <a:lstStyle/>
          <a:p>
            <a:pPr algn="ctr"/>
            <a:r>
              <a:rPr lang="en-US" sz="2800" dirty="0" smtClean="0">
                <a:solidFill>
                  <a:srgbClr val="002060"/>
                </a:solidFill>
                <a:effectLst/>
                <a:latin typeface="Palatino Linotype" pitchFamily="18" charset="0"/>
                <a:cs typeface="Times New Roman" pitchFamily="18" charset="0"/>
              </a:rPr>
              <a:t>Introduction – Rationale of the study </a:t>
            </a:r>
            <a:endParaRPr lang="en-US" sz="2800" dirty="0">
              <a:solidFill>
                <a:srgbClr val="002060"/>
              </a:solidFill>
              <a:effectLst/>
              <a:latin typeface="Palatino Linotype" pitchFamily="18" charset="0"/>
              <a:cs typeface="Times New Roman" pitchFamily="18" charset="0"/>
            </a:endParaRPr>
          </a:p>
        </p:txBody>
      </p:sp>
      <p:sp>
        <p:nvSpPr>
          <p:cNvPr id="3" name="Content Placeholder 2"/>
          <p:cNvSpPr>
            <a:spLocks noGrp="1"/>
          </p:cNvSpPr>
          <p:nvPr>
            <p:ph idx="1"/>
          </p:nvPr>
        </p:nvSpPr>
        <p:spPr>
          <a:xfrm>
            <a:off x="571472" y="1268760"/>
            <a:ext cx="8183880" cy="4589132"/>
          </a:xfrm>
        </p:spPr>
        <p:txBody>
          <a:bodyPr>
            <a:normAutofit/>
          </a:bodyPr>
          <a:lstStyle/>
          <a:p>
            <a:endParaRPr lang="en-US" sz="1800" dirty="0" smtClean="0"/>
          </a:p>
          <a:p>
            <a:pPr algn="just"/>
            <a:r>
              <a:rPr lang="en-US" sz="1500" dirty="0" smtClean="0"/>
              <a:t>A portfolio manager’s job is far more intricate than just characterizing  stocks as per value and growth stock definition. A portfolio manager should at least have the ability to categorize stocks into value stock, growth stock, undervalued stock, overvalued stock, normalized growth stock. </a:t>
            </a:r>
            <a:r>
              <a:rPr lang="en-US" sz="1500" dirty="0"/>
              <a:t>A portfolio manager should </a:t>
            </a:r>
            <a:r>
              <a:rPr lang="en-US" sz="1500" dirty="0" smtClean="0"/>
              <a:t>be able to understand the undefined zone and predict the possible paradigm shifts in this undefined zone. </a:t>
            </a:r>
          </a:p>
          <a:p>
            <a:pPr algn="just"/>
            <a:endParaRPr lang="en-US" sz="1500" dirty="0"/>
          </a:p>
          <a:p>
            <a:pPr algn="just"/>
            <a:r>
              <a:rPr lang="en-US" sz="1500" dirty="0" smtClean="0"/>
              <a:t>A P/E and P/BV driven cell analysis helps a portfolio manager to define </a:t>
            </a:r>
            <a:r>
              <a:rPr lang="en-US" sz="1500" dirty="0"/>
              <a:t>value stock, growth stock, undervalued stock, overvalued stock, normalized growth </a:t>
            </a:r>
            <a:r>
              <a:rPr lang="en-US" sz="1500" dirty="0" smtClean="0"/>
              <a:t>stock and inconclusive stocks </a:t>
            </a:r>
            <a:r>
              <a:rPr lang="en-US" sz="1500" dirty="0"/>
              <a:t>at an intra-industry and across-industry level. </a:t>
            </a:r>
            <a:endParaRPr lang="en-US" sz="1500" dirty="0" smtClean="0"/>
          </a:p>
          <a:p>
            <a:pPr algn="just"/>
            <a:endParaRPr lang="en-US" sz="1500" dirty="0" smtClean="0"/>
          </a:p>
          <a:p>
            <a:pPr algn="just"/>
            <a:r>
              <a:rPr lang="en-US" sz="1500" dirty="0" smtClean="0"/>
              <a:t>For conducting a cell analysis we do not need to assume that market prices deviate </a:t>
            </a:r>
            <a:r>
              <a:rPr lang="en-US" sz="1500" dirty="0"/>
              <a:t>from intrinsic value but that they correct themselves over long </a:t>
            </a:r>
            <a:r>
              <a:rPr lang="en-US" sz="1500" dirty="0" smtClean="0"/>
              <a:t>periods, rather we assume that </a:t>
            </a:r>
            <a:r>
              <a:rPr lang="en-US" sz="1500" dirty="0"/>
              <a:t>markets are on average right and that </a:t>
            </a:r>
            <a:r>
              <a:rPr lang="en-US" sz="1500" dirty="0" smtClean="0"/>
              <a:t>while individual </a:t>
            </a:r>
            <a:r>
              <a:rPr lang="en-US" sz="1500" dirty="0"/>
              <a:t>firms in a sector or market may be mispriced, the sector or overall market </a:t>
            </a:r>
            <a:r>
              <a:rPr lang="en-US" sz="1500" dirty="0" smtClean="0"/>
              <a:t>is </a:t>
            </a:r>
            <a:r>
              <a:rPr lang="en-US" sz="1500" dirty="0"/>
              <a:t>fairly priced</a:t>
            </a:r>
            <a:r>
              <a:rPr lang="en-US" sz="1500" dirty="0" smtClean="0"/>
              <a:t>.(</a:t>
            </a:r>
            <a:r>
              <a:rPr lang="en-US" sz="1500" dirty="0" err="1" smtClean="0"/>
              <a:t>Damodaran</a:t>
            </a:r>
            <a:r>
              <a:rPr lang="en-US" sz="1500" dirty="0" smtClean="0"/>
              <a:t>, 2004). </a:t>
            </a:r>
          </a:p>
        </p:txBody>
      </p:sp>
    </p:spTree>
    <p:extLst>
      <p:ext uri="{BB962C8B-B14F-4D97-AF65-F5344CB8AC3E}">
        <p14:creationId xmlns:p14="http://schemas.microsoft.com/office/powerpoint/2010/main" val="2533073932"/>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142984"/>
            <a:ext cx="8358246" cy="5214974"/>
          </a:xfrm>
        </p:spPr>
        <p:txBody>
          <a:bodyPr>
            <a:normAutofit/>
          </a:bodyPr>
          <a:lstStyle/>
          <a:p>
            <a:pPr marL="0" indent="0" algn="just">
              <a:buNone/>
            </a:pPr>
            <a:r>
              <a:rPr lang="en-US" sz="1800" dirty="0" smtClean="0"/>
              <a:t>Findings </a:t>
            </a:r>
            <a:r>
              <a:rPr lang="en-US" sz="1800" dirty="0"/>
              <a:t>1: For each investigated industry, there </a:t>
            </a:r>
            <a:r>
              <a:rPr lang="en-US" sz="1800" dirty="0" smtClean="0"/>
              <a:t>was no evidence of extract cell-matching. </a:t>
            </a:r>
            <a:r>
              <a:rPr lang="en-US" sz="1800" dirty="0"/>
              <a:t>So, </a:t>
            </a:r>
            <a:r>
              <a:rPr lang="en-US" sz="1800" dirty="0" smtClean="0"/>
              <a:t>stocks </a:t>
            </a:r>
            <a:r>
              <a:rPr lang="en-US" sz="1800" dirty="0"/>
              <a:t>categorized under the market pricing-led approach </a:t>
            </a:r>
            <a:r>
              <a:rPr lang="en-US" sz="1800" dirty="0" smtClean="0"/>
              <a:t>did not </a:t>
            </a:r>
            <a:r>
              <a:rPr lang="en-US" sz="1800" dirty="0"/>
              <a:t>exactly </a:t>
            </a:r>
            <a:r>
              <a:rPr lang="en-US" sz="1800" dirty="0" smtClean="0"/>
              <a:t>match up </a:t>
            </a:r>
            <a:r>
              <a:rPr lang="en-US" sz="1800" dirty="0"/>
              <a:t>with the analyst’s perceived pricing approach (led by RE and AEG method). </a:t>
            </a:r>
          </a:p>
          <a:p>
            <a:pPr marL="0" indent="0" algn="just">
              <a:buNone/>
            </a:pPr>
            <a:endParaRPr lang="en-US" sz="1800" dirty="0"/>
          </a:p>
          <a:p>
            <a:pPr marL="0" indent="0" algn="just">
              <a:buNone/>
            </a:pPr>
            <a:r>
              <a:rPr lang="en-US" sz="1800" dirty="0"/>
              <a:t>Findings 2</a:t>
            </a:r>
            <a:r>
              <a:rPr lang="en-US" sz="1800" dirty="0" smtClean="0"/>
              <a:t>:Majority </a:t>
            </a:r>
            <a:r>
              <a:rPr lang="en-US" sz="1800" dirty="0"/>
              <a:t>of the cases </a:t>
            </a:r>
            <a:r>
              <a:rPr lang="en-US" sz="1800" dirty="0" smtClean="0"/>
              <a:t>fell on </a:t>
            </a:r>
            <a:r>
              <a:rPr lang="en-US" sz="1800" dirty="0"/>
              <a:t>the prime diagonal </a:t>
            </a:r>
            <a:r>
              <a:rPr lang="en-US" sz="1800" dirty="0" smtClean="0"/>
              <a:t>line (so a significant portion of the studied stocks were either overvalued or undervalued; prevalence of value stock and growth stock was modest). So, this research finding bears the testimony that Bangladesh market </a:t>
            </a:r>
            <a:r>
              <a:rPr lang="en-US" sz="1800" dirty="0"/>
              <a:t>at large understand the P/E and P/BV dynamics. </a:t>
            </a:r>
            <a:endParaRPr lang="en-US" sz="1800" dirty="0" smtClean="0"/>
          </a:p>
          <a:p>
            <a:pPr marL="0" indent="0" algn="just">
              <a:buNone/>
            </a:pPr>
            <a:endParaRPr lang="en-US" sz="1800" dirty="0"/>
          </a:p>
          <a:p>
            <a:pPr marL="0" indent="0" algn="just">
              <a:buNone/>
            </a:pPr>
            <a:r>
              <a:rPr lang="en-US" sz="1800" dirty="0"/>
              <a:t>Findings </a:t>
            </a:r>
            <a:r>
              <a:rPr lang="en-US" sz="1800" dirty="0" smtClean="0"/>
              <a:t>3: </a:t>
            </a:r>
            <a:r>
              <a:rPr lang="en-US" sz="1800" dirty="0"/>
              <a:t>There </a:t>
            </a:r>
            <a:r>
              <a:rPr lang="en-US" sz="1800" dirty="0" smtClean="0"/>
              <a:t>were no significant evidence of change in </a:t>
            </a:r>
            <a:r>
              <a:rPr lang="en-US" sz="1800" dirty="0"/>
              <a:t>paradigms for undefined stocks. So, this research finding </a:t>
            </a:r>
            <a:r>
              <a:rPr lang="en-US" sz="1800" dirty="0" smtClean="0"/>
              <a:t>bears </a:t>
            </a:r>
            <a:r>
              <a:rPr lang="en-US" sz="1800" dirty="0"/>
              <a:t>the testimony that Bangladesh </a:t>
            </a:r>
            <a:r>
              <a:rPr lang="en-US" sz="1800" dirty="0" smtClean="0"/>
              <a:t>stock market’s </a:t>
            </a:r>
            <a:r>
              <a:rPr lang="en-US" sz="1800" dirty="0"/>
              <a:t>pricing trajectory is not </a:t>
            </a:r>
            <a:r>
              <a:rPr lang="en-US" sz="1800" dirty="0" smtClean="0"/>
              <a:t>perfect and </a:t>
            </a:r>
            <a:r>
              <a:rPr lang="en-US" sz="1800" dirty="0"/>
              <a:t>its </a:t>
            </a:r>
            <a:r>
              <a:rPr lang="en-US" sz="1800" dirty="0" smtClean="0"/>
              <a:t>price correction </a:t>
            </a:r>
            <a:r>
              <a:rPr lang="en-US" sz="1800" dirty="0"/>
              <a:t>pace is </a:t>
            </a:r>
            <a:r>
              <a:rPr lang="en-US" sz="1800" dirty="0" smtClean="0"/>
              <a:t>not efficient either. </a:t>
            </a:r>
            <a:endParaRPr lang="en-US" sz="1800" dirty="0"/>
          </a:p>
          <a:p>
            <a:pPr algn="just">
              <a:lnSpc>
                <a:spcPct val="150000"/>
              </a:lnSpc>
              <a:buNone/>
            </a:pPr>
            <a:endParaRPr lang="en-US" sz="1800" dirty="0"/>
          </a:p>
        </p:txBody>
      </p:sp>
      <p:sp>
        <p:nvSpPr>
          <p:cNvPr id="4" name="Title 1"/>
          <p:cNvSpPr>
            <a:spLocks noGrp="1"/>
          </p:cNvSpPr>
          <p:nvPr>
            <p:ph type="title"/>
          </p:nvPr>
        </p:nvSpPr>
        <p:spPr>
          <a:xfrm>
            <a:off x="571472" y="500042"/>
            <a:ext cx="8183880" cy="571504"/>
          </a:xfrm>
        </p:spPr>
        <p:txBody>
          <a:bodyPr>
            <a:noAutofit/>
          </a:bodyPr>
          <a:lstStyle/>
          <a:p>
            <a:pPr algn="ctr"/>
            <a:r>
              <a:rPr lang="en-US" sz="3200" dirty="0" smtClean="0">
                <a:solidFill>
                  <a:srgbClr val="002060"/>
                </a:solidFill>
                <a:effectLst/>
                <a:latin typeface="Palatino Linotype" pitchFamily="18" charset="0"/>
                <a:cs typeface="Times New Roman" pitchFamily="18" charset="0"/>
              </a:rPr>
              <a:t>Summarized research findings</a:t>
            </a:r>
            <a:endParaRPr lang="en-US" sz="3200" dirty="0">
              <a:solidFill>
                <a:srgbClr val="002060"/>
              </a:solidFill>
              <a:effectLst/>
              <a:latin typeface="Palatino Linotype"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196752"/>
            <a:ext cx="8329642" cy="4732578"/>
          </a:xfrm>
        </p:spPr>
        <p:txBody>
          <a:bodyPr>
            <a:noAutofit/>
          </a:bodyPr>
          <a:lstStyle/>
          <a:p>
            <a:pPr algn="just">
              <a:lnSpc>
                <a:spcPct val="150000"/>
              </a:lnSpc>
            </a:pPr>
            <a:r>
              <a:rPr lang="en-US" sz="1600" dirty="0" smtClean="0"/>
              <a:t>Usage of CAPM while calculating cost of equity and residual income (cost of equity and residual income calculations could have performed at a robust level) </a:t>
            </a:r>
          </a:p>
          <a:p>
            <a:pPr algn="just">
              <a:lnSpc>
                <a:spcPct val="150000"/>
              </a:lnSpc>
            </a:pPr>
            <a:r>
              <a:rPr lang="en-US" sz="1600" dirty="0" smtClean="0"/>
              <a:t>Not considering hidden dirty-surplus while defining comprehensive income (since firms of Bangladesh generally do not issue contingent claims over its equity, it is expected not to pose a big threat) </a:t>
            </a:r>
          </a:p>
          <a:p>
            <a:pPr algn="just">
              <a:lnSpc>
                <a:spcPct val="150000"/>
              </a:lnSpc>
            </a:pPr>
            <a:r>
              <a:rPr lang="en-US" sz="1600" dirty="0" smtClean="0"/>
              <a:t>Depending on the balance-sheet definition of CSE (should have been based on reformulated balance sheet)</a:t>
            </a:r>
          </a:p>
          <a:p>
            <a:pPr algn="just">
              <a:lnSpc>
                <a:spcPct val="150000"/>
              </a:lnSpc>
            </a:pPr>
            <a:r>
              <a:rPr lang="en-US" sz="1600" dirty="0" smtClean="0"/>
              <a:t>Using historical average of RE as the proxy for expected RE (this calculation could have been dealt with better modeling.)</a:t>
            </a:r>
          </a:p>
          <a:p>
            <a:pPr algn="just">
              <a:lnSpc>
                <a:spcPct val="150000"/>
              </a:lnSpc>
            </a:pPr>
            <a:endParaRPr lang="en-US" sz="1600" dirty="0"/>
          </a:p>
        </p:txBody>
      </p:sp>
      <p:sp>
        <p:nvSpPr>
          <p:cNvPr id="4" name="Title 1"/>
          <p:cNvSpPr>
            <a:spLocks noGrp="1"/>
          </p:cNvSpPr>
          <p:nvPr>
            <p:ph type="title"/>
          </p:nvPr>
        </p:nvSpPr>
        <p:spPr>
          <a:xfrm>
            <a:off x="428596" y="571480"/>
            <a:ext cx="8326756" cy="571504"/>
          </a:xfrm>
        </p:spPr>
        <p:txBody>
          <a:bodyPr>
            <a:noAutofit/>
          </a:bodyPr>
          <a:lstStyle/>
          <a:p>
            <a:pPr algn="ctr"/>
            <a:r>
              <a:rPr lang="en-US" sz="3200" dirty="0" smtClean="0">
                <a:solidFill>
                  <a:srgbClr val="002060"/>
                </a:solidFill>
                <a:effectLst/>
                <a:latin typeface="Palatino Linotype" pitchFamily="18" charset="0"/>
                <a:cs typeface="Times New Roman" pitchFamily="18" charset="0"/>
              </a:rPr>
              <a:t>Conclusion (Limitation of the study)</a:t>
            </a:r>
            <a:endParaRPr lang="en-US" sz="3200" dirty="0">
              <a:solidFill>
                <a:srgbClr val="002060"/>
              </a:solidFill>
              <a:effectLst/>
              <a:latin typeface="Palatino Linotype"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196752"/>
            <a:ext cx="8329642" cy="4732578"/>
          </a:xfrm>
        </p:spPr>
        <p:txBody>
          <a:bodyPr>
            <a:noAutofit/>
          </a:bodyPr>
          <a:lstStyle/>
          <a:p>
            <a:pPr algn="just">
              <a:lnSpc>
                <a:spcPct val="150000"/>
              </a:lnSpc>
            </a:pPr>
            <a:r>
              <a:rPr lang="en-US" sz="1600" dirty="0" smtClean="0"/>
              <a:t>Cell analysis led study can be extended to non-manufacturing industries as well. Since non-manufacturing industries' assets are efficiently priced a better P/BV criteria for stock characterization can be developed. </a:t>
            </a:r>
          </a:p>
          <a:p>
            <a:pPr algn="just">
              <a:lnSpc>
                <a:spcPct val="150000"/>
              </a:lnSpc>
            </a:pPr>
            <a:r>
              <a:rPr lang="en-US" sz="1600" dirty="0" smtClean="0"/>
              <a:t>Out of 9 possible quadrants, the researcher has categorized five quadrants and the other four quadrants have been kept undefined. Further research can be conducted on the possible drifts in this undefined segment; one needs to remember drift from the existing cell structure is a symbol of market’s efficient pricing behavior. </a:t>
            </a:r>
          </a:p>
          <a:p>
            <a:pPr algn="just">
              <a:lnSpc>
                <a:spcPct val="150000"/>
              </a:lnSpc>
            </a:pPr>
            <a:endParaRPr lang="en-US" sz="1600" dirty="0"/>
          </a:p>
        </p:txBody>
      </p:sp>
      <p:sp>
        <p:nvSpPr>
          <p:cNvPr id="4" name="Title 1"/>
          <p:cNvSpPr>
            <a:spLocks noGrp="1"/>
          </p:cNvSpPr>
          <p:nvPr>
            <p:ph type="title"/>
          </p:nvPr>
        </p:nvSpPr>
        <p:spPr>
          <a:xfrm>
            <a:off x="428596" y="571480"/>
            <a:ext cx="8326756" cy="571504"/>
          </a:xfrm>
        </p:spPr>
        <p:txBody>
          <a:bodyPr>
            <a:noAutofit/>
          </a:bodyPr>
          <a:lstStyle/>
          <a:p>
            <a:pPr algn="ctr"/>
            <a:r>
              <a:rPr lang="en-US" sz="3200" dirty="0" smtClean="0">
                <a:solidFill>
                  <a:srgbClr val="002060"/>
                </a:solidFill>
                <a:effectLst/>
                <a:latin typeface="Palatino Linotype" pitchFamily="18" charset="0"/>
                <a:cs typeface="Times New Roman" pitchFamily="18" charset="0"/>
              </a:rPr>
              <a:t>Conclusion (Scope for further study)</a:t>
            </a:r>
            <a:endParaRPr lang="en-US" sz="3200" dirty="0">
              <a:solidFill>
                <a:srgbClr val="002060"/>
              </a:solidFill>
              <a:effectLst/>
              <a:latin typeface="Palatino Linotype" pitchFamily="18" charset="0"/>
              <a:cs typeface="Times New Roman" pitchFamily="18" charset="0"/>
            </a:endParaRPr>
          </a:p>
        </p:txBody>
      </p:sp>
    </p:spTree>
    <p:extLst>
      <p:ext uri="{BB962C8B-B14F-4D97-AF65-F5344CB8AC3E}">
        <p14:creationId xmlns:p14="http://schemas.microsoft.com/office/powerpoint/2010/main" val="78376513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00034" y="571480"/>
            <a:ext cx="8183880" cy="605776"/>
          </a:xfrm>
        </p:spPr>
        <p:txBody>
          <a:bodyPr>
            <a:normAutofit/>
          </a:bodyPr>
          <a:lstStyle/>
          <a:p>
            <a:pPr algn="ctr"/>
            <a:r>
              <a:rPr lang="en-US" sz="2400" dirty="0" smtClean="0">
                <a:solidFill>
                  <a:srgbClr val="002060"/>
                </a:solidFill>
                <a:effectLst/>
                <a:latin typeface="Palatino Linotype" pitchFamily="18" charset="0"/>
                <a:cs typeface="Times New Roman" pitchFamily="18" charset="0"/>
              </a:rPr>
              <a:t>Introduction - Objectives and scope of the Study</a:t>
            </a:r>
            <a:endParaRPr lang="en-US" sz="2400" dirty="0">
              <a:solidFill>
                <a:srgbClr val="002060"/>
              </a:solidFill>
              <a:effectLst/>
              <a:latin typeface="Palatino Linotype" pitchFamily="18" charset="0"/>
              <a:cs typeface="Times New Roman" pitchFamily="18" charset="0"/>
            </a:endParaRPr>
          </a:p>
        </p:txBody>
      </p:sp>
      <p:sp>
        <p:nvSpPr>
          <p:cNvPr id="3" name="Content Placeholder 2"/>
          <p:cNvSpPr>
            <a:spLocks noGrp="1"/>
          </p:cNvSpPr>
          <p:nvPr>
            <p:ph idx="1"/>
          </p:nvPr>
        </p:nvSpPr>
        <p:spPr>
          <a:xfrm>
            <a:off x="571472" y="1340768"/>
            <a:ext cx="8143932" cy="4588562"/>
          </a:xfrm>
        </p:spPr>
        <p:txBody>
          <a:bodyPr>
            <a:noAutofit/>
          </a:bodyPr>
          <a:lstStyle/>
          <a:p>
            <a:pPr marL="0" lvl="0" indent="0" algn="just">
              <a:lnSpc>
                <a:spcPct val="150000"/>
              </a:lnSpc>
              <a:buClrTx/>
              <a:buNone/>
            </a:pPr>
            <a:r>
              <a:rPr lang="en-US" sz="1600" b="1" dirty="0" smtClean="0">
                <a:latin typeface="+mj-lt"/>
              </a:rPr>
              <a:t>Research objectives</a:t>
            </a:r>
            <a:r>
              <a:rPr lang="en-US" sz="1600" dirty="0" smtClean="0">
                <a:latin typeface="+mj-lt"/>
              </a:rPr>
              <a:t>: </a:t>
            </a:r>
          </a:p>
          <a:p>
            <a:pPr lvl="0" algn="just">
              <a:lnSpc>
                <a:spcPct val="150000"/>
              </a:lnSpc>
              <a:buClrTx/>
              <a:buFont typeface="Wingdings" pitchFamily="2" charset="2"/>
              <a:buChar char="v"/>
            </a:pPr>
            <a:r>
              <a:rPr lang="en-US" sz="1600" dirty="0" smtClean="0">
                <a:latin typeface="+mj-lt"/>
              </a:rPr>
              <a:t>To understand pricing dynamics for DSE listed stocks through cell analysis. </a:t>
            </a:r>
          </a:p>
          <a:p>
            <a:pPr lvl="0" algn="just">
              <a:lnSpc>
                <a:spcPct val="150000"/>
              </a:lnSpc>
              <a:buClrTx/>
              <a:buFont typeface="Wingdings" pitchFamily="2" charset="2"/>
              <a:buChar char="v"/>
            </a:pPr>
            <a:r>
              <a:rPr lang="en-US" sz="1600" dirty="0" smtClean="0">
                <a:latin typeface="+mj-lt"/>
              </a:rPr>
              <a:t>To characterize listed stocks representing different industries into different segments – value stock, growth stock, overvalued stock, undervalued stock, normalized growth stock. </a:t>
            </a:r>
          </a:p>
          <a:p>
            <a:pPr lvl="0" algn="just">
              <a:lnSpc>
                <a:spcPct val="150000"/>
              </a:lnSpc>
              <a:buClrTx/>
              <a:buFont typeface="Wingdings" pitchFamily="2" charset="2"/>
              <a:buChar char="v"/>
            </a:pPr>
            <a:r>
              <a:rPr lang="en-US" sz="1600" dirty="0" smtClean="0">
                <a:latin typeface="+mj-lt"/>
              </a:rPr>
              <a:t>To investigate whether the broad-based market perception of stock classification differs from that of an analyst’s perception or not. </a:t>
            </a:r>
          </a:p>
          <a:p>
            <a:pPr marL="0" indent="0" algn="just">
              <a:lnSpc>
                <a:spcPct val="150000"/>
              </a:lnSpc>
              <a:buClrTx/>
              <a:buNone/>
            </a:pPr>
            <a:r>
              <a:rPr lang="en-US" sz="1600" b="1" dirty="0" smtClean="0">
                <a:latin typeface="+mj-lt"/>
              </a:rPr>
              <a:t>Scope</a:t>
            </a:r>
            <a:r>
              <a:rPr lang="en-US" sz="1600" dirty="0" smtClean="0">
                <a:latin typeface="+mj-lt"/>
              </a:rPr>
              <a:t>: </a:t>
            </a:r>
            <a:r>
              <a:rPr lang="en-US" sz="1600" dirty="0">
                <a:latin typeface="+mj-lt"/>
              </a:rPr>
              <a:t>Research findings are only relevant for portfolio managers, academicians and investors working in DSE &amp; CSE. </a:t>
            </a:r>
          </a:p>
          <a:p>
            <a:pPr marL="0" lvl="0" indent="0" algn="just">
              <a:lnSpc>
                <a:spcPct val="150000"/>
              </a:lnSpc>
              <a:buClrTx/>
              <a:buNone/>
            </a:pPr>
            <a:endParaRPr lang="en-US" sz="1800" dirty="0" smtClean="0">
              <a:latin typeface="Palatino Linotype"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00034" y="571480"/>
            <a:ext cx="8183880" cy="605776"/>
          </a:xfrm>
        </p:spPr>
        <p:txBody>
          <a:bodyPr>
            <a:normAutofit/>
          </a:bodyPr>
          <a:lstStyle/>
          <a:p>
            <a:pPr algn="ctr"/>
            <a:r>
              <a:rPr lang="en-US" sz="2400" dirty="0" smtClean="0">
                <a:solidFill>
                  <a:srgbClr val="002060"/>
                </a:solidFill>
                <a:effectLst/>
                <a:latin typeface="Palatino Linotype" pitchFamily="18" charset="0"/>
                <a:cs typeface="Times New Roman" pitchFamily="18" charset="0"/>
              </a:rPr>
              <a:t>Key literatures </a:t>
            </a:r>
            <a:endParaRPr lang="en-US" sz="2400" dirty="0">
              <a:solidFill>
                <a:srgbClr val="002060"/>
              </a:solidFill>
              <a:effectLst/>
              <a:latin typeface="Palatino Linotype" pitchFamily="18" charset="0"/>
              <a:cs typeface="Times New Roman" pitchFamily="18" charset="0"/>
            </a:endParaRPr>
          </a:p>
        </p:txBody>
      </p:sp>
      <p:sp>
        <p:nvSpPr>
          <p:cNvPr id="3" name="Content Placeholder 2"/>
          <p:cNvSpPr>
            <a:spLocks noGrp="1"/>
          </p:cNvSpPr>
          <p:nvPr>
            <p:ph idx="1"/>
          </p:nvPr>
        </p:nvSpPr>
        <p:spPr>
          <a:xfrm>
            <a:off x="571472" y="1124744"/>
            <a:ext cx="8143932" cy="4804586"/>
          </a:xfrm>
        </p:spPr>
        <p:txBody>
          <a:bodyPr>
            <a:noAutofit/>
          </a:bodyPr>
          <a:lstStyle/>
          <a:p>
            <a:pPr algn="just"/>
            <a:r>
              <a:rPr lang="en-US" sz="1400" dirty="0" smtClean="0"/>
              <a:t>Academic Literatures that investigates how a market prices a security can be broadly categorized into two segments. One stream of academic knowledge focuses on how market categorize a growth and a value stock; another stream of learning focuses on why market fails to identify the true potentiality of firm (intrinsic value) and why intrinsic value often remains far away from the market value (overvalued and undervalued stock). </a:t>
            </a:r>
          </a:p>
          <a:p>
            <a:pPr algn="just"/>
            <a:r>
              <a:rPr lang="en-US" sz="1400" dirty="0" smtClean="0"/>
              <a:t>According </a:t>
            </a:r>
            <a:r>
              <a:rPr lang="en-US" sz="1400" dirty="0"/>
              <a:t>to Graham </a:t>
            </a:r>
            <a:r>
              <a:rPr lang="en-US" sz="1400" dirty="0" smtClean="0"/>
              <a:t>&amp; Dodd </a:t>
            </a:r>
            <a:r>
              <a:rPr lang="en-US" sz="1400" dirty="0"/>
              <a:t>(1934), value stocks are stocks whose price-to-earnings, price-to-book, and/or price-</a:t>
            </a:r>
            <a:r>
              <a:rPr lang="en-US" sz="1400" dirty="0" smtClean="0"/>
              <a:t>to cash</a:t>
            </a:r>
            <a:r>
              <a:rPr lang="en-US" sz="1400" dirty="0"/>
              <a:t> </a:t>
            </a:r>
            <a:r>
              <a:rPr lang="en-US" sz="1400" dirty="0" smtClean="0"/>
              <a:t>flow </a:t>
            </a:r>
            <a:r>
              <a:rPr lang="en-US" sz="1400" dirty="0"/>
              <a:t>is/are low relative to the market average. This definition is shared by multiple </a:t>
            </a:r>
            <a:r>
              <a:rPr lang="en-US" sz="1400" dirty="0" smtClean="0"/>
              <a:t>scholars (</a:t>
            </a:r>
            <a:r>
              <a:rPr lang="en-US" sz="1400" dirty="0" err="1"/>
              <a:t>Capaul</a:t>
            </a:r>
            <a:r>
              <a:rPr lang="en-US" sz="1400" dirty="0"/>
              <a:t> et al, 1993; </a:t>
            </a:r>
            <a:r>
              <a:rPr lang="en-US" sz="1400" dirty="0" err="1"/>
              <a:t>Lakonishok</a:t>
            </a:r>
            <a:r>
              <a:rPr lang="en-US" sz="1400" dirty="0"/>
              <a:t> et al, 1994; Fama &amp; French, 1998; </a:t>
            </a:r>
            <a:r>
              <a:rPr lang="en-US" sz="1400" dirty="0" err="1"/>
              <a:t>Leladakis</a:t>
            </a:r>
            <a:r>
              <a:rPr lang="en-US" sz="1400" dirty="0"/>
              <a:t> &amp; Davidson, 2001</a:t>
            </a:r>
            <a:r>
              <a:rPr lang="en-US" sz="1400" dirty="0" smtClean="0"/>
              <a:t>; Bourguignon </a:t>
            </a:r>
            <a:r>
              <a:rPr lang="en-US" sz="1400" dirty="0"/>
              <a:t>&amp; De Jong, 2003; Chan &amp; </a:t>
            </a:r>
            <a:r>
              <a:rPr lang="en-US" sz="1400" dirty="0" err="1"/>
              <a:t>Lakonishok</a:t>
            </a:r>
            <a:r>
              <a:rPr lang="en-US" sz="1400" dirty="0"/>
              <a:t>, 2004; </a:t>
            </a:r>
            <a:r>
              <a:rPr lang="en-US" sz="1400" dirty="0" err="1"/>
              <a:t>Cahine</a:t>
            </a:r>
            <a:r>
              <a:rPr lang="en-US" sz="1400" dirty="0"/>
              <a:t>, 2008; </a:t>
            </a:r>
            <a:r>
              <a:rPr lang="en-US" sz="1400" dirty="0" err="1"/>
              <a:t>Athanassakos</a:t>
            </a:r>
            <a:r>
              <a:rPr lang="en-US" sz="1400" dirty="0"/>
              <a:t>, 2009)</a:t>
            </a:r>
            <a:r>
              <a:rPr lang="en-US" sz="1400" dirty="0" smtClean="0"/>
              <a:t>.</a:t>
            </a:r>
          </a:p>
          <a:p>
            <a:pPr algn="just"/>
            <a:r>
              <a:rPr lang="en-US" sz="1400" dirty="0"/>
              <a:t>Growth stocks are characterized as those stocks </a:t>
            </a:r>
            <a:r>
              <a:rPr lang="en-US" sz="1400" dirty="0" smtClean="0"/>
              <a:t>whose earnings </a:t>
            </a:r>
            <a:r>
              <a:rPr lang="en-US" sz="1400" dirty="0"/>
              <a:t>expectation and growth rates are substantially higher than the market averages </a:t>
            </a:r>
            <a:r>
              <a:rPr lang="en-US" sz="1400" dirty="0" smtClean="0"/>
              <a:t>and continuous </a:t>
            </a:r>
            <a:r>
              <a:rPr lang="en-US" sz="1400" dirty="0"/>
              <a:t>to raise further (Babson, 1951; La </a:t>
            </a:r>
            <a:r>
              <a:rPr lang="en-US" sz="1400" dirty="0" err="1"/>
              <a:t>Porta</a:t>
            </a:r>
            <a:r>
              <a:rPr lang="en-US" sz="1400" dirty="0"/>
              <a:t>, et al, 1997; </a:t>
            </a:r>
            <a:r>
              <a:rPr lang="en-US" sz="1400" dirty="0" err="1"/>
              <a:t>Leladakis</a:t>
            </a:r>
            <a:r>
              <a:rPr lang="en-US" sz="1400" dirty="0"/>
              <a:t> &amp; Davidson, 2001</a:t>
            </a:r>
            <a:r>
              <a:rPr lang="en-US" sz="1400" dirty="0" smtClean="0"/>
              <a:t>; Bourguignon </a:t>
            </a:r>
            <a:r>
              <a:rPr lang="en-US" sz="1400" dirty="0"/>
              <a:t>&amp; De Jong, 2003). These stocks, in which investors believe in a continuous rise</a:t>
            </a:r>
            <a:r>
              <a:rPr lang="en-US" sz="1400" dirty="0" smtClean="0"/>
              <a:t>, are </a:t>
            </a:r>
            <a:r>
              <a:rPr lang="en-US" sz="1400" dirty="0"/>
              <a:t>referred to as growth (also called glamour) stocks (La </a:t>
            </a:r>
            <a:r>
              <a:rPr lang="en-US" sz="1400" dirty="0" err="1"/>
              <a:t>Porta</a:t>
            </a:r>
            <a:r>
              <a:rPr lang="en-US" sz="1400" dirty="0"/>
              <a:t>, et al, 1997)</a:t>
            </a:r>
            <a:r>
              <a:rPr lang="en-US" sz="1400" dirty="0" smtClean="0"/>
              <a:t>.</a:t>
            </a:r>
          </a:p>
          <a:p>
            <a:pPr algn="just"/>
            <a:r>
              <a:rPr lang="en-US" sz="1400" dirty="0" smtClean="0"/>
              <a:t>Based on the review of the literature, stock selection guideline in a price-inefficient market can be developed. </a:t>
            </a:r>
          </a:p>
          <a:p>
            <a:pPr algn="just"/>
            <a:endParaRPr lang="en-US" sz="1400" dirty="0" smtClean="0">
              <a:latin typeface="Palatino Linotype" pitchFamily="18" charset="0"/>
            </a:endParaRPr>
          </a:p>
        </p:txBody>
      </p:sp>
    </p:spTree>
    <p:extLst>
      <p:ext uri="{BB962C8B-B14F-4D97-AF65-F5344CB8AC3E}">
        <p14:creationId xmlns:p14="http://schemas.microsoft.com/office/powerpoint/2010/main" val="279451750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1124744"/>
            <a:ext cx="7929618" cy="4420506"/>
          </a:xfrm>
        </p:spPr>
        <p:txBody>
          <a:bodyPr>
            <a:normAutofit lnSpcReduction="10000"/>
          </a:bodyPr>
          <a:lstStyle/>
          <a:p>
            <a:pPr>
              <a:lnSpc>
                <a:spcPct val="150000"/>
              </a:lnSpc>
              <a:buClrTx/>
              <a:buFont typeface="Wingdings" pitchFamily="2" charset="2"/>
              <a:buChar char="Ø"/>
            </a:pPr>
            <a:r>
              <a:rPr lang="en-US" sz="1900" dirty="0" smtClean="0">
                <a:latin typeface="Palatino Linotype" pitchFamily="18" charset="0"/>
              </a:rPr>
              <a:t>Technique of Analysis: </a:t>
            </a:r>
          </a:p>
          <a:p>
            <a:pPr marL="457200" indent="-457200" algn="just">
              <a:lnSpc>
                <a:spcPct val="150000"/>
              </a:lnSpc>
              <a:buClrTx/>
              <a:buAutoNum type="arabicPeriod"/>
            </a:pPr>
            <a:r>
              <a:rPr lang="en-US" sz="1900" dirty="0" smtClean="0">
                <a:latin typeface="Palatino Linotype" pitchFamily="18" charset="0"/>
              </a:rPr>
              <a:t>Cell Analysis based on trailing P/E and Market defined P/BV</a:t>
            </a:r>
          </a:p>
          <a:p>
            <a:pPr marL="457200" indent="-457200" algn="just">
              <a:lnSpc>
                <a:spcPct val="150000"/>
              </a:lnSpc>
              <a:buClrTx/>
              <a:buAutoNum type="arabicPeriod"/>
            </a:pPr>
            <a:r>
              <a:rPr lang="en-US" sz="1900" dirty="0" smtClean="0">
                <a:latin typeface="Palatino Linotype" pitchFamily="18" charset="0"/>
              </a:rPr>
              <a:t>Cell Analysis based on Residual Earnings and AEG (abnormal earnings growth) </a:t>
            </a:r>
          </a:p>
          <a:p>
            <a:pPr algn="just">
              <a:buClrTx/>
              <a:buFont typeface="Wingdings" pitchFamily="2" charset="2"/>
              <a:buChar char="Ø"/>
            </a:pPr>
            <a:r>
              <a:rPr lang="en-US" sz="1900" dirty="0" smtClean="0">
                <a:latin typeface="Palatino Linotype" pitchFamily="18" charset="0"/>
              </a:rPr>
              <a:t>RE (residual earning is the relevant growth measure when evaluating price-to-book ratio. Abnormal earning growth (AEG) is the relevant growth measure when evaluating P/E ratio. </a:t>
            </a:r>
          </a:p>
          <a:p>
            <a:pPr algn="just">
              <a:buClrTx/>
              <a:buFont typeface="Wingdings" pitchFamily="2" charset="2"/>
              <a:buChar char="Ø"/>
            </a:pPr>
            <a:r>
              <a:rPr lang="en-US" sz="1900" dirty="0" smtClean="0">
                <a:latin typeface="Palatino Linotype" pitchFamily="18" charset="0"/>
              </a:rPr>
              <a:t>Sample Size: DSE listed 74 companies  of total 9 manufacturing Industries. Since manufacturing industries’ P/BV dynamics are different from that of financial industries’, stocks of banking, NBFI, insurance and Mutual fund industries were not considered in the study. </a:t>
            </a:r>
          </a:p>
          <a:p>
            <a:pPr algn="just">
              <a:buClrTx/>
              <a:buFont typeface="Wingdings" pitchFamily="2" charset="2"/>
              <a:buChar char="Ø"/>
            </a:pPr>
            <a:r>
              <a:rPr lang="en-US" sz="1900" dirty="0" smtClean="0">
                <a:latin typeface="Palatino Linotype" pitchFamily="18" charset="0"/>
              </a:rPr>
              <a:t>Time Frame: 2008-2015 (8 years)</a:t>
            </a:r>
          </a:p>
          <a:p>
            <a:pPr algn="just">
              <a:buClrTx/>
              <a:buFont typeface="Wingdings" pitchFamily="2" charset="2"/>
              <a:buChar char="Ø"/>
            </a:pPr>
            <a:endParaRPr lang="en-US" sz="2400" dirty="0" smtClean="0">
              <a:latin typeface="Palatino Linotype" pitchFamily="18" charset="0"/>
            </a:endParaRPr>
          </a:p>
          <a:p>
            <a:pPr>
              <a:buFont typeface="Wingdings" pitchFamily="2" charset="2"/>
              <a:buChar char="Ø"/>
            </a:pPr>
            <a:endParaRPr lang="en-US" sz="2400" dirty="0" smtClean="0">
              <a:latin typeface="Palatino Linotype" pitchFamily="18" charset="0"/>
            </a:endParaRPr>
          </a:p>
          <a:p>
            <a:pPr>
              <a:buNone/>
            </a:pPr>
            <a:endParaRPr lang="en-US" sz="2400" dirty="0">
              <a:latin typeface="Palatino Linotype" pitchFamily="18" charset="0"/>
            </a:endParaRPr>
          </a:p>
        </p:txBody>
      </p:sp>
      <p:sp>
        <p:nvSpPr>
          <p:cNvPr id="4" name="Title 1"/>
          <p:cNvSpPr txBox="1">
            <a:spLocks/>
          </p:cNvSpPr>
          <p:nvPr/>
        </p:nvSpPr>
        <p:spPr>
          <a:xfrm>
            <a:off x="571472" y="428604"/>
            <a:ext cx="8183880" cy="714380"/>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rgbClr val="002060"/>
                </a:solidFill>
                <a:latin typeface="Palatino Linotype" pitchFamily="18" charset="0"/>
                <a:ea typeface="+mj-ea"/>
                <a:cs typeface="Times New Roman" pitchFamily="18" charset="0"/>
              </a:rPr>
              <a:t>Research Methodology</a:t>
            </a:r>
            <a:endParaRPr kumimoji="0" lang="en-US" sz="3200" b="1" i="0" u="none" strike="noStrike" kern="1200" cap="none" spc="0" normalizeH="0" baseline="0" noProof="0" dirty="0">
              <a:ln>
                <a:noFill/>
              </a:ln>
              <a:solidFill>
                <a:srgbClr val="002060"/>
              </a:solidFill>
              <a:effectLst/>
              <a:uLnTx/>
              <a:uFillTx/>
              <a:latin typeface="Palatino Linotype" pitchFamily="18" charset="0"/>
              <a:ea typeface="+mj-ea"/>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196752"/>
            <a:ext cx="8215370" cy="4732578"/>
          </a:xfrm>
        </p:spPr>
        <p:txBody>
          <a:bodyPr>
            <a:noAutofit/>
          </a:bodyPr>
          <a:lstStyle/>
          <a:p>
            <a:pPr algn="just">
              <a:lnSpc>
                <a:spcPct val="150000"/>
              </a:lnSpc>
              <a:buClrTx/>
              <a:buFont typeface="Wingdings" pitchFamily="2" charset="2"/>
              <a:buChar char="v"/>
            </a:pPr>
            <a:r>
              <a:rPr lang="en-US" sz="1800" dirty="0" smtClean="0">
                <a:latin typeface="Palatino Linotype" pitchFamily="18" charset="0"/>
              </a:rPr>
              <a:t>P/E  of different stocks has been categorized into three spectrums – high P/E, normal P/E and Low P/E. </a:t>
            </a:r>
          </a:p>
          <a:p>
            <a:pPr algn="just">
              <a:lnSpc>
                <a:spcPct val="150000"/>
              </a:lnSpc>
              <a:buClrTx/>
              <a:buFont typeface="Wingdings" pitchFamily="2" charset="2"/>
              <a:buChar char="v"/>
            </a:pPr>
            <a:r>
              <a:rPr lang="en-US" sz="1800" dirty="0">
                <a:latin typeface="Palatino Linotype" pitchFamily="18" charset="0"/>
              </a:rPr>
              <a:t>P</a:t>
            </a:r>
            <a:r>
              <a:rPr lang="en-US" sz="1800" dirty="0" smtClean="0">
                <a:latin typeface="Palatino Linotype" pitchFamily="18" charset="0"/>
              </a:rPr>
              <a:t>/BV  </a:t>
            </a:r>
            <a:r>
              <a:rPr lang="en-US" sz="1800" dirty="0">
                <a:latin typeface="Palatino Linotype" pitchFamily="18" charset="0"/>
              </a:rPr>
              <a:t>of different stocks has been categorized into three spectrums – high P/E, normal P/E and Low P/E. </a:t>
            </a:r>
            <a:endParaRPr lang="en-US" sz="1800" dirty="0" smtClean="0">
              <a:latin typeface="Palatino Linotype" pitchFamily="18" charset="0"/>
            </a:endParaRPr>
          </a:p>
          <a:p>
            <a:pPr algn="just">
              <a:lnSpc>
                <a:spcPct val="150000"/>
              </a:lnSpc>
              <a:buClrTx/>
              <a:buFont typeface="Wingdings" pitchFamily="2" charset="2"/>
              <a:buChar char="v"/>
            </a:pPr>
            <a:r>
              <a:rPr lang="en-US" sz="1800" dirty="0" smtClean="0">
                <a:latin typeface="Palatino Linotype" pitchFamily="18" charset="0"/>
              </a:rPr>
              <a:t>Under the trailing P/E approach, the market P/E has been compared with the calculated trailing P/E for all the listed firms with respect to the previously mentioned market sectors.</a:t>
            </a:r>
          </a:p>
          <a:p>
            <a:pPr algn="just">
              <a:lnSpc>
                <a:spcPct val="150000"/>
              </a:lnSpc>
              <a:spcAft>
                <a:spcPts val="0"/>
              </a:spcAft>
              <a:buClrTx/>
              <a:buFont typeface="Wingdings" pitchFamily="2" charset="2"/>
              <a:buChar char="v"/>
            </a:pPr>
            <a:r>
              <a:rPr lang="en-US" sz="1800" dirty="0" smtClean="0">
                <a:latin typeface="Palatino Linotype" pitchFamily="18" charset="0"/>
                <a:ea typeface="Times New Roman"/>
                <a:cs typeface="Vrinda"/>
              </a:rPr>
              <a:t>Under the Residual earning approach, each-year’s residual earning and the expected residual earning (equal to the historical average) has been calculated.  </a:t>
            </a:r>
          </a:p>
          <a:p>
            <a:pPr algn="just">
              <a:lnSpc>
                <a:spcPct val="150000"/>
              </a:lnSpc>
              <a:buNone/>
            </a:pPr>
            <a:endParaRPr lang="en-US" sz="2000" dirty="0">
              <a:latin typeface="Palatino Linotype" pitchFamily="18" charset="0"/>
            </a:endParaRPr>
          </a:p>
        </p:txBody>
      </p:sp>
      <p:sp>
        <p:nvSpPr>
          <p:cNvPr id="4" name="Title 1"/>
          <p:cNvSpPr>
            <a:spLocks noGrp="1"/>
          </p:cNvSpPr>
          <p:nvPr>
            <p:ph type="title"/>
          </p:nvPr>
        </p:nvSpPr>
        <p:spPr>
          <a:xfrm>
            <a:off x="571472" y="428604"/>
            <a:ext cx="8183880" cy="714380"/>
          </a:xfrm>
        </p:spPr>
        <p:txBody>
          <a:bodyPr>
            <a:normAutofit/>
          </a:bodyPr>
          <a:lstStyle/>
          <a:p>
            <a:pPr algn="ctr"/>
            <a:r>
              <a:rPr lang="en-US" sz="3200" dirty="0" smtClean="0">
                <a:solidFill>
                  <a:srgbClr val="002060"/>
                </a:solidFill>
                <a:effectLst/>
                <a:latin typeface="Palatino Linotype" pitchFamily="18" charset="0"/>
                <a:cs typeface="Times New Roman" pitchFamily="18" charset="0"/>
              </a:rPr>
              <a:t>Research Methodology (Continued) </a:t>
            </a:r>
            <a:endParaRPr lang="en-US" sz="3200" dirty="0">
              <a:solidFill>
                <a:srgbClr val="002060"/>
              </a:solidFill>
              <a:effectLst/>
              <a:latin typeface="Palatino Linotype"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196752"/>
            <a:ext cx="8215370" cy="4732578"/>
          </a:xfrm>
        </p:spPr>
        <p:txBody>
          <a:bodyPr>
            <a:noAutofit/>
          </a:bodyPr>
          <a:lstStyle/>
          <a:p>
            <a:r>
              <a:rPr lang="fi-FI" sz="1600" dirty="0" err="1"/>
              <a:t>Trailing</a:t>
            </a:r>
            <a:r>
              <a:rPr lang="fi-FI" sz="1600" dirty="0"/>
              <a:t> P/E = (1+ ke) / </a:t>
            </a:r>
            <a:r>
              <a:rPr lang="fi-FI" sz="1600" dirty="0" smtClean="0"/>
              <a:t>ke</a:t>
            </a:r>
            <a:endParaRPr lang="en-US" sz="1600" dirty="0" smtClean="0">
              <a:latin typeface="Palatino Linotype" pitchFamily="18" charset="0"/>
            </a:endParaRPr>
          </a:p>
          <a:p>
            <a:pPr algn="just"/>
            <a:r>
              <a:rPr lang="en-US" sz="1600" dirty="0" smtClean="0"/>
              <a:t>Cost </a:t>
            </a:r>
            <a:r>
              <a:rPr lang="en-US" sz="1600" dirty="0"/>
              <a:t>of equity was calculated through CAPM (capital asset pricing method). </a:t>
            </a:r>
            <a:endParaRPr lang="en-US" sz="1600" dirty="0" smtClean="0"/>
          </a:p>
          <a:p>
            <a:pPr algn="just"/>
            <a:r>
              <a:rPr lang="en-US" sz="1600" dirty="0" smtClean="0"/>
              <a:t>Risk</a:t>
            </a:r>
            <a:r>
              <a:rPr lang="en-US" sz="1600" dirty="0"/>
              <a:t>-free </a:t>
            </a:r>
            <a:r>
              <a:rPr lang="en-US" sz="1600" dirty="0" smtClean="0"/>
              <a:t>was defined </a:t>
            </a:r>
            <a:r>
              <a:rPr lang="en-US" sz="1600" dirty="0"/>
              <a:t>as the 28-day Treasury-bill rate for the respective time. Beta was referred as the </a:t>
            </a:r>
            <a:r>
              <a:rPr lang="en-US" sz="1600" dirty="0" smtClean="0"/>
              <a:t>ratio between </a:t>
            </a:r>
            <a:r>
              <a:rPr lang="en-US" sz="1600" dirty="0"/>
              <a:t>covariance of stock and market return and the variance of the market return</a:t>
            </a:r>
            <a:r>
              <a:rPr lang="en-US" sz="1600" dirty="0" smtClean="0"/>
              <a:t>.</a:t>
            </a:r>
          </a:p>
          <a:p>
            <a:pPr algn="just"/>
            <a:r>
              <a:rPr lang="en-US" sz="1600" dirty="0" smtClean="0"/>
              <a:t>The time frame </a:t>
            </a:r>
            <a:r>
              <a:rPr lang="en-US" sz="1600" dirty="0"/>
              <a:t>selected for calculating the market return was 2008 – 2015, a period, which </a:t>
            </a:r>
            <a:r>
              <a:rPr lang="en-US" sz="1600" dirty="0" smtClean="0"/>
              <a:t>experienced market’s </a:t>
            </a:r>
            <a:r>
              <a:rPr lang="en-US" sz="1600" dirty="0"/>
              <a:t>uptrend and downtrend. </a:t>
            </a:r>
            <a:endParaRPr lang="en-US" sz="1600" dirty="0" smtClean="0"/>
          </a:p>
          <a:p>
            <a:pPr algn="just"/>
            <a:r>
              <a:rPr lang="en-US" sz="1600" dirty="0" smtClean="0"/>
              <a:t>For </a:t>
            </a:r>
            <a:r>
              <a:rPr lang="en-US" sz="1600" dirty="0"/>
              <a:t>tracking the long-term pattern of beta, the </a:t>
            </a:r>
            <a:r>
              <a:rPr lang="en-US" sz="1600" dirty="0" smtClean="0"/>
              <a:t>researcher has </a:t>
            </a:r>
            <a:r>
              <a:rPr lang="en-US" sz="1600" dirty="0"/>
              <a:t>used Blume’s adjustment as well. </a:t>
            </a:r>
            <a:endParaRPr lang="en-US" sz="1600" dirty="0" smtClean="0"/>
          </a:p>
          <a:p>
            <a:pPr algn="just"/>
            <a:r>
              <a:rPr lang="en-US" sz="1600" dirty="0" smtClean="0"/>
              <a:t>Securities </a:t>
            </a:r>
            <a:r>
              <a:rPr lang="en-US" sz="1600" dirty="0"/>
              <a:t>having negative </a:t>
            </a:r>
            <a:r>
              <a:rPr lang="en-US" sz="1600" dirty="0" smtClean="0"/>
              <a:t>EPS</a:t>
            </a:r>
            <a:r>
              <a:rPr lang="en-US" sz="1600" dirty="0"/>
              <a:t> </a:t>
            </a:r>
            <a:r>
              <a:rPr lang="en-US" sz="1600" dirty="0" smtClean="0"/>
              <a:t>were </a:t>
            </a:r>
            <a:r>
              <a:rPr lang="en-US" sz="1600" dirty="0"/>
              <a:t>avoided in this </a:t>
            </a:r>
            <a:r>
              <a:rPr lang="en-US" sz="1600" dirty="0" smtClean="0"/>
              <a:t>study. </a:t>
            </a:r>
          </a:p>
          <a:p>
            <a:pPr algn="just">
              <a:lnSpc>
                <a:spcPct val="150000"/>
              </a:lnSpc>
              <a:buNone/>
            </a:pPr>
            <a:endParaRPr lang="en-US" sz="2000" dirty="0">
              <a:latin typeface="Palatino Linotype" pitchFamily="18" charset="0"/>
            </a:endParaRPr>
          </a:p>
        </p:txBody>
      </p:sp>
      <p:sp>
        <p:nvSpPr>
          <p:cNvPr id="4" name="Title 1"/>
          <p:cNvSpPr>
            <a:spLocks noGrp="1"/>
          </p:cNvSpPr>
          <p:nvPr>
            <p:ph type="title"/>
          </p:nvPr>
        </p:nvSpPr>
        <p:spPr>
          <a:xfrm>
            <a:off x="571472" y="428604"/>
            <a:ext cx="8183880" cy="714380"/>
          </a:xfrm>
        </p:spPr>
        <p:txBody>
          <a:bodyPr>
            <a:normAutofit/>
          </a:bodyPr>
          <a:lstStyle/>
          <a:p>
            <a:pPr algn="ctr"/>
            <a:r>
              <a:rPr lang="en-US" sz="3200" dirty="0" smtClean="0">
                <a:solidFill>
                  <a:srgbClr val="002060"/>
                </a:solidFill>
                <a:effectLst/>
                <a:latin typeface="Palatino Linotype" pitchFamily="18" charset="0"/>
                <a:cs typeface="Times New Roman" pitchFamily="18" charset="0"/>
              </a:rPr>
              <a:t>Research Methodology (Continued) </a:t>
            </a:r>
            <a:endParaRPr lang="en-US" sz="3200" dirty="0">
              <a:solidFill>
                <a:srgbClr val="002060"/>
              </a:solidFill>
              <a:effectLst/>
              <a:latin typeface="Palatino Linotype" pitchFamily="18" charset="0"/>
              <a:cs typeface="Times New Roman" pitchFamily="18" charset="0"/>
            </a:endParaRPr>
          </a:p>
        </p:txBody>
      </p:sp>
    </p:spTree>
    <p:extLst>
      <p:ext uri="{BB962C8B-B14F-4D97-AF65-F5344CB8AC3E}">
        <p14:creationId xmlns:p14="http://schemas.microsoft.com/office/powerpoint/2010/main" val="405618378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196752"/>
            <a:ext cx="8215370" cy="4732578"/>
          </a:xfrm>
        </p:spPr>
        <p:txBody>
          <a:bodyPr>
            <a:noAutofit/>
          </a:bodyPr>
          <a:lstStyle/>
          <a:p>
            <a:r>
              <a:rPr lang="en-US" sz="1800" dirty="0" smtClean="0"/>
              <a:t>Residual </a:t>
            </a:r>
            <a:r>
              <a:rPr lang="en-US" sz="1800" dirty="0"/>
              <a:t>earning = Net income – CSE * </a:t>
            </a:r>
            <a:r>
              <a:rPr lang="en-US" sz="1800" dirty="0" err="1"/>
              <a:t>ke</a:t>
            </a:r>
            <a:endParaRPr lang="en-US" sz="1800" dirty="0"/>
          </a:p>
          <a:p>
            <a:pPr algn="just"/>
            <a:r>
              <a:rPr lang="en-US" sz="1800" dirty="0"/>
              <a:t>It was net income based definition of residual income that was used in the study; </a:t>
            </a:r>
            <a:r>
              <a:rPr lang="en-US" sz="1800" dirty="0" smtClean="0"/>
              <a:t>other researchers </a:t>
            </a:r>
            <a:r>
              <a:rPr lang="en-US" sz="1800" dirty="0"/>
              <a:t>have opted out for CI (comprehensive income) as well. </a:t>
            </a:r>
            <a:endParaRPr lang="en-US" sz="1800" dirty="0" smtClean="0"/>
          </a:p>
          <a:p>
            <a:pPr algn="just"/>
            <a:r>
              <a:rPr lang="en-US" sz="1800" dirty="0" smtClean="0"/>
              <a:t>The </a:t>
            </a:r>
            <a:r>
              <a:rPr lang="en-US" sz="1800" dirty="0"/>
              <a:t>researcher used </a:t>
            </a:r>
            <a:r>
              <a:rPr lang="en-US" sz="1800" dirty="0" smtClean="0"/>
              <a:t>Balance sheet </a:t>
            </a:r>
            <a:r>
              <a:rPr lang="en-US" sz="1800" dirty="0"/>
              <a:t>based definition of equity; so hidden dirty surplus’s impact on equity was not considered</a:t>
            </a:r>
            <a:r>
              <a:rPr lang="en-US" sz="1800" dirty="0" smtClean="0"/>
              <a:t>.</a:t>
            </a:r>
          </a:p>
          <a:p>
            <a:pPr algn="just"/>
            <a:r>
              <a:rPr lang="en-US" sz="1800" dirty="0" smtClean="0"/>
              <a:t>Securities </a:t>
            </a:r>
            <a:r>
              <a:rPr lang="en-US" sz="1800" dirty="0"/>
              <a:t>having negative </a:t>
            </a:r>
            <a:r>
              <a:rPr lang="en-US" sz="1800" dirty="0" smtClean="0"/>
              <a:t>BV were </a:t>
            </a:r>
            <a:r>
              <a:rPr lang="en-US" sz="1800" dirty="0"/>
              <a:t>avoided in this </a:t>
            </a:r>
            <a:r>
              <a:rPr lang="en-US" sz="1800" dirty="0" smtClean="0"/>
              <a:t>study.</a:t>
            </a:r>
            <a:r>
              <a:rPr lang="en-US" sz="2000" dirty="0" smtClean="0"/>
              <a:t> </a:t>
            </a:r>
          </a:p>
          <a:p>
            <a:pPr algn="just">
              <a:lnSpc>
                <a:spcPct val="150000"/>
              </a:lnSpc>
              <a:buNone/>
            </a:pPr>
            <a:endParaRPr lang="en-US" sz="2000" dirty="0">
              <a:latin typeface="Palatino Linotype" pitchFamily="18" charset="0"/>
            </a:endParaRPr>
          </a:p>
        </p:txBody>
      </p:sp>
      <p:sp>
        <p:nvSpPr>
          <p:cNvPr id="4" name="Title 1"/>
          <p:cNvSpPr>
            <a:spLocks noGrp="1"/>
          </p:cNvSpPr>
          <p:nvPr>
            <p:ph type="title"/>
          </p:nvPr>
        </p:nvSpPr>
        <p:spPr>
          <a:xfrm>
            <a:off x="571472" y="428604"/>
            <a:ext cx="8183880" cy="714380"/>
          </a:xfrm>
        </p:spPr>
        <p:txBody>
          <a:bodyPr>
            <a:normAutofit/>
          </a:bodyPr>
          <a:lstStyle/>
          <a:p>
            <a:pPr algn="ctr"/>
            <a:r>
              <a:rPr lang="en-US" sz="3200" dirty="0" smtClean="0">
                <a:solidFill>
                  <a:srgbClr val="002060"/>
                </a:solidFill>
                <a:effectLst/>
                <a:latin typeface="Palatino Linotype" pitchFamily="18" charset="0"/>
                <a:cs typeface="Times New Roman" pitchFamily="18" charset="0"/>
              </a:rPr>
              <a:t>Research Methodology (Continued) </a:t>
            </a:r>
            <a:endParaRPr lang="en-US" sz="3200" dirty="0">
              <a:solidFill>
                <a:srgbClr val="002060"/>
              </a:solidFill>
              <a:effectLst/>
              <a:latin typeface="Palatino Linotype" pitchFamily="18" charset="0"/>
              <a:cs typeface="Times New Roman" pitchFamily="18" charset="0"/>
            </a:endParaRPr>
          </a:p>
        </p:txBody>
      </p:sp>
    </p:spTree>
    <p:extLst>
      <p:ext uri="{BB962C8B-B14F-4D97-AF65-F5344CB8AC3E}">
        <p14:creationId xmlns:p14="http://schemas.microsoft.com/office/powerpoint/2010/main" val="3884400763"/>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814</TotalTime>
  <Words>1942</Words>
  <Application>Microsoft Macintosh PowerPoint</Application>
  <PresentationFormat>On-screen Show (4:3)</PresentationFormat>
  <Paragraphs>153</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Aspect</vt:lpstr>
      <vt:lpstr>PowerPoint Presentation</vt:lpstr>
      <vt:lpstr>Introduction – Background of the study </vt:lpstr>
      <vt:lpstr>Introduction – Rationale of the study </vt:lpstr>
      <vt:lpstr>Introduction - Objectives and scope of the Study</vt:lpstr>
      <vt:lpstr>Key literatures </vt:lpstr>
      <vt:lpstr>PowerPoint Presentation</vt:lpstr>
      <vt:lpstr>Research Methodology (Continued) </vt:lpstr>
      <vt:lpstr>Research Methodology (Continued) </vt:lpstr>
      <vt:lpstr>Research Methodology (Continued) </vt:lpstr>
      <vt:lpstr>Research Methodology (Continued) </vt:lpstr>
      <vt:lpstr>PowerPoint Presentation</vt:lpstr>
      <vt:lpstr>Research Methodology (Continued) </vt:lpstr>
      <vt:lpstr>PowerPoint Presentation</vt:lpstr>
      <vt:lpstr>Stock Classification based on Trailing P/E</vt:lpstr>
      <vt:lpstr>Stock Classification Based on Residual Earnings</vt:lpstr>
      <vt:lpstr>Stock Classification Based on Trailing P/E</vt:lpstr>
      <vt:lpstr>Stock Classification Based on Residual Earnings</vt:lpstr>
      <vt:lpstr>Pharmaceuticals &amp; Chemicals</vt:lpstr>
      <vt:lpstr>Stock Classification Based on Residual Earnings</vt:lpstr>
      <vt:lpstr>Stock Classification Based on Trailing P/E</vt:lpstr>
      <vt:lpstr>Stock Classification Based on Residual Earnings</vt:lpstr>
      <vt:lpstr>Stock Classification Based on Trailing P/E</vt:lpstr>
      <vt:lpstr>Stock Classification Based on Residual Earnings</vt:lpstr>
      <vt:lpstr>Stock Classification Based on Trailing P/E</vt:lpstr>
      <vt:lpstr>Stock Classification Based on Residual Earnings</vt:lpstr>
      <vt:lpstr>Stock Classification Based on Trailing P/E</vt:lpstr>
      <vt:lpstr>Stock Classification Based on Residual Earnings</vt:lpstr>
      <vt:lpstr>Stock Classification Based on Trailing P/E</vt:lpstr>
      <vt:lpstr>Stock Classification Based on Residual Earnings</vt:lpstr>
      <vt:lpstr>Summarized research findings</vt:lpstr>
      <vt:lpstr>Conclusion (Limitation of the study)</vt:lpstr>
      <vt:lpstr>Conclusion (Scope for further study)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Statement Analysis and Valuation on Confidence Cement Ltd.  &amp;  Meghna Cement Mills Ltd.</dc:title>
  <dc:creator>Rahul</dc:creator>
  <cp:lastModifiedBy>Department of Finance</cp:lastModifiedBy>
  <cp:revision>106</cp:revision>
  <dcterms:created xsi:type="dcterms:W3CDTF">2017-01-02T07:57:10Z</dcterms:created>
  <dcterms:modified xsi:type="dcterms:W3CDTF">2017-05-07T10:19:27Z</dcterms:modified>
</cp:coreProperties>
</file>