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311" r:id="rId2"/>
    <p:sldId id="315" r:id="rId3"/>
    <p:sldId id="316" r:id="rId4"/>
    <p:sldId id="322" r:id="rId5"/>
    <p:sldId id="323" r:id="rId6"/>
    <p:sldId id="324" r:id="rId7"/>
    <p:sldId id="283" r:id="rId8"/>
    <p:sldId id="31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6FEED5-43A0-4B2A-9E0B-C315FED2D0C2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8F62D-9040-4339-A239-0AD14A6C967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7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279FEA1-B8C9-4751-ADF6-108DF60245EF}" type="datetimeFigureOut">
              <a:rPr lang="en-US" smtClean="0"/>
              <a:pPr/>
              <a:t>5/8/17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A96E4B-B332-4557-B1D9-CD4098FBFEE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500034" y="500042"/>
            <a:ext cx="8183880" cy="292476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endParaRPr lang="en-US" sz="3600" b="1" dirty="0" smtClean="0">
              <a:solidFill>
                <a:srgbClr val="002060"/>
              </a:solidFill>
              <a:effectLst/>
              <a:latin typeface="Baskerville Old Face" pitchFamily="18" charset="0"/>
            </a:endParaRPr>
          </a:p>
          <a:p>
            <a:pPr algn="ctr">
              <a:lnSpc>
                <a:spcPct val="150000"/>
              </a:lnSpc>
              <a:buNone/>
            </a:pPr>
            <a:endParaRPr lang="en-US" sz="3600" b="1" dirty="0" smtClean="0">
              <a:solidFill>
                <a:srgbClr val="002060"/>
              </a:solidFill>
              <a:effectLst/>
              <a:latin typeface="Baskerville Old Face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rgbClr val="002060"/>
                </a:solidFill>
                <a:effectLst/>
                <a:latin typeface="Baskerville Old Face" pitchFamily="18" charset="0"/>
              </a:rPr>
              <a:t>Valuation - 01</a:t>
            </a:r>
            <a:endParaRPr lang="en-US" sz="3600" dirty="0">
              <a:solidFill>
                <a:srgbClr val="002060"/>
              </a:solidFill>
              <a:effectLst/>
              <a:latin typeface="Baskerville Old Face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42910" y="3429000"/>
            <a:ext cx="7772400" cy="1428760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28596" y="5715016"/>
            <a:ext cx="8358246" cy="857256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marL="265176" marR="0" lvl="0" indent="-265176" algn="ctr" defTabSz="914400" rtl="0" eaLnBrk="1" fontAlgn="auto" latinLnBrk="0" hangingPunct="1">
              <a:lnSpc>
                <a:spcPct val="15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265176" marR="0" lvl="0" indent="-265176" algn="ctr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  <a:p>
            <a:pPr marL="265176" marR="0" lvl="0" indent="-265176" algn="l" defTabSz="914400" rtl="0" eaLnBrk="1" fontAlgn="auto" latinLnBrk="0" hangingPunct="1">
              <a:lnSpc>
                <a:spcPct val="100000"/>
              </a:lnSpc>
              <a:spcBef>
                <a:spcPts val="25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29684" cy="64294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  <a:effectLst/>
                <a:latin typeface="Palatino Linotype" pitchFamily="18" charset="0"/>
                <a:cs typeface="Times New Roman" pitchFamily="18" charset="0"/>
              </a:rPr>
              <a:t>Topics to be covered </a:t>
            </a:r>
            <a:endParaRPr lang="en-US" sz="2800" dirty="0">
              <a:solidFill>
                <a:srgbClr val="002060"/>
              </a:solidFill>
              <a:effectLst/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484784"/>
            <a:ext cx="8183880" cy="3816424"/>
          </a:xfrm>
        </p:spPr>
        <p:txBody>
          <a:bodyPr>
            <a:normAutofit/>
          </a:bodyPr>
          <a:lstStyle/>
          <a:p>
            <a:pPr algn="just"/>
            <a:r>
              <a:rPr lang="en-US" sz="1800" dirty="0" smtClean="0"/>
              <a:t>Is doing a valuation essential? </a:t>
            </a:r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Can ABV (asset-based valuation) be a good proxy for a detailed valuation? </a:t>
            </a:r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Features of a good valuation technique</a:t>
            </a:r>
          </a:p>
          <a:p>
            <a:pPr algn="just"/>
            <a:endParaRPr lang="en-US" sz="1800" dirty="0"/>
          </a:p>
          <a:p>
            <a:pPr algn="just"/>
            <a:r>
              <a:rPr lang="en-US" sz="1800" dirty="0" smtClean="0"/>
              <a:t>Valuation dimensions </a:t>
            </a:r>
          </a:p>
          <a:p>
            <a:pPr marL="0" indent="0" algn="just">
              <a:buNone/>
            </a:pPr>
            <a:endParaRPr lang="en-US" sz="1600" dirty="0" smtClean="0"/>
          </a:p>
          <a:p>
            <a:pPr marL="0" indent="0" algn="just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62904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29684" cy="642942"/>
          </a:xfrm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rgbClr val="000090"/>
                </a:solidFill>
              </a:rPr>
              <a:t>Can ABV (asset-based valuation) be a good proxy for a detailed valuation?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68760"/>
            <a:ext cx="8183880" cy="45891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algn="just"/>
            <a:r>
              <a:rPr lang="en-US" sz="1500" dirty="0" smtClean="0"/>
              <a:t>ABV (asset based valuation) is a straightway approach to valuation. </a:t>
            </a:r>
          </a:p>
          <a:p>
            <a:pPr algn="just"/>
            <a:endParaRPr lang="en-US" sz="1500" dirty="0"/>
          </a:p>
          <a:p>
            <a:pPr algn="just"/>
            <a:r>
              <a:rPr lang="en-US" sz="1500" dirty="0" smtClean="0"/>
              <a:t>General rule: Buy a stock if MV is less than BV and sell or short-sell a stock if MV is more than BV. </a:t>
            </a:r>
          </a:p>
          <a:p>
            <a:pPr algn="just"/>
            <a:endParaRPr lang="en-US" sz="1500" dirty="0"/>
          </a:p>
          <a:p>
            <a:pPr algn="just"/>
            <a:r>
              <a:rPr lang="en-US" sz="1500" dirty="0" smtClean="0"/>
              <a:t>BV = Balance sheet based asset value – balance sheet based value of liability </a:t>
            </a:r>
          </a:p>
          <a:p>
            <a:pPr algn="just"/>
            <a:endParaRPr lang="en-US" sz="1500" dirty="0"/>
          </a:p>
          <a:p>
            <a:pPr algn="just"/>
            <a:r>
              <a:rPr lang="en-US" sz="1500" dirty="0" smtClean="0"/>
              <a:t>So, provided that assets and liabilities of firm is represented at its fair value, ABV is a handy tool towards valuing a security and one can avoid detailed valuation</a:t>
            </a:r>
          </a:p>
          <a:p>
            <a:pPr algn="just"/>
            <a:endParaRPr lang="en-US" sz="1500" dirty="0" smtClean="0"/>
          </a:p>
        </p:txBody>
      </p:sp>
    </p:spTree>
    <p:extLst>
      <p:ext uri="{BB962C8B-B14F-4D97-AF65-F5344CB8AC3E}">
        <p14:creationId xmlns:p14="http://schemas.microsoft.com/office/powerpoint/2010/main" val="2533073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29684" cy="642942"/>
          </a:xfrm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rgbClr val="000090"/>
                </a:solidFill>
              </a:rPr>
              <a:t>Can ABV (asset-based valuation) be a good proxy for a detailed valuation? </a:t>
            </a:r>
            <a:r>
              <a:rPr lang="en-US" sz="1800" dirty="0" smtClean="0">
                <a:solidFill>
                  <a:srgbClr val="000090"/>
                </a:solidFill>
              </a:rPr>
              <a:t>(Continued) </a:t>
            </a:r>
            <a:endParaRPr lang="en-US" sz="180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68760"/>
            <a:ext cx="8183880" cy="45891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algn="just"/>
            <a:r>
              <a:rPr lang="en-US" sz="1600" dirty="0" smtClean="0"/>
              <a:t>Cash &amp; cash equivalents are represented at its fair value.</a:t>
            </a:r>
          </a:p>
          <a:p>
            <a:pPr algn="just"/>
            <a:r>
              <a:rPr lang="en-US" sz="1600" dirty="0" smtClean="0"/>
              <a:t>Accounts receivables are at best at its quasi-equity value. </a:t>
            </a:r>
          </a:p>
          <a:p>
            <a:pPr algn="just"/>
            <a:r>
              <a:rPr lang="en-US" sz="1600" dirty="0" smtClean="0"/>
              <a:t>PPE is represented in its carrying value, unless PPE numbers are revised. </a:t>
            </a:r>
          </a:p>
          <a:p>
            <a:pPr algn="just"/>
            <a:r>
              <a:rPr lang="en-US" sz="1600" dirty="0" smtClean="0"/>
              <a:t>Inventory is represented at lower of the cost or market value. </a:t>
            </a:r>
          </a:p>
          <a:p>
            <a:pPr algn="just"/>
            <a:r>
              <a:rPr lang="en-US" sz="1600" dirty="0" smtClean="0"/>
              <a:t>Intangibles are not a part of the Balance sheet. </a:t>
            </a:r>
          </a:p>
          <a:p>
            <a:pPr algn="just"/>
            <a:r>
              <a:rPr lang="en-US" sz="1600" dirty="0" smtClean="0"/>
              <a:t>Short-term equity investments : classified as trading, held-to-maturity and available for sale. Among these equity investments, investments framed under  trading and </a:t>
            </a:r>
            <a:r>
              <a:rPr lang="en-US" sz="1600" dirty="0"/>
              <a:t>available for sale</a:t>
            </a:r>
            <a:r>
              <a:rPr lang="en-US" sz="1600" dirty="0" smtClean="0"/>
              <a:t> segments are it its fair value. </a:t>
            </a:r>
          </a:p>
          <a:p>
            <a:pPr algn="just"/>
            <a:r>
              <a:rPr lang="en-US" sz="1600" dirty="0" smtClean="0"/>
              <a:t>Long-term strategic equity investments: Never reflected at its fair value. </a:t>
            </a:r>
          </a:p>
          <a:p>
            <a:pPr algn="just"/>
            <a:r>
              <a:rPr lang="en-US" sz="1600" dirty="0"/>
              <a:t>Short-term </a:t>
            </a:r>
            <a:r>
              <a:rPr lang="en-US" sz="1600" dirty="0" smtClean="0"/>
              <a:t>debt investments: </a:t>
            </a:r>
            <a:r>
              <a:rPr lang="en-US" sz="1600" dirty="0"/>
              <a:t>classified as trading, held-to-maturity and available for sale. Among these </a:t>
            </a:r>
            <a:r>
              <a:rPr lang="en-US" sz="1600" dirty="0" smtClean="0"/>
              <a:t>debt </a:t>
            </a:r>
            <a:r>
              <a:rPr lang="en-US" sz="1600" dirty="0"/>
              <a:t>investments, investments framed under  trading and available for sale segments are it its fair value. 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804377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29684" cy="642942"/>
          </a:xfrm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rgbClr val="000090"/>
                </a:solidFill>
              </a:rPr>
              <a:t>Can ABV (asset-based valuation) be a good proxy for a detailed valuation? </a:t>
            </a:r>
            <a:r>
              <a:rPr lang="en-US" sz="1800" dirty="0" smtClean="0">
                <a:solidFill>
                  <a:srgbClr val="000090"/>
                </a:solidFill>
              </a:rPr>
              <a:t>(Continued) </a:t>
            </a:r>
            <a:endParaRPr lang="en-US" sz="180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68760"/>
            <a:ext cx="8183880" cy="45891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algn="just"/>
            <a:r>
              <a:rPr lang="en-US" sz="1600" dirty="0" smtClean="0"/>
              <a:t>Long-term equity investment – This is not represented at its fair value. But interest rates are regulated macro-economic variable. That is why book-value of these investments does not vary significantly from its market-value. </a:t>
            </a:r>
          </a:p>
          <a:p>
            <a:pPr algn="just"/>
            <a:r>
              <a:rPr lang="en-US" sz="1600" dirty="0" smtClean="0"/>
              <a:t>Accounts payables are at best at its quasi-equity value. </a:t>
            </a:r>
          </a:p>
          <a:p>
            <a:pPr algn="just"/>
            <a:r>
              <a:rPr lang="en-US" sz="1600" dirty="0" smtClean="0"/>
              <a:t>Other operating payables are defined through contracts and under a stable interest rate regime book value of these payables will not differ too much from the market value. </a:t>
            </a:r>
          </a:p>
          <a:p>
            <a:pPr algn="just"/>
            <a:r>
              <a:rPr lang="en-US" sz="1600" dirty="0" smtClean="0"/>
              <a:t>Bond, debentures, bank loans – Long-term financial obligations stemming from these sources </a:t>
            </a:r>
            <a:r>
              <a:rPr lang="en-US" sz="1600" dirty="0"/>
              <a:t>are defined through contracts and under a stable interest rate regime book value of these </a:t>
            </a:r>
            <a:r>
              <a:rPr lang="en-US" sz="1600" dirty="0" smtClean="0"/>
              <a:t>obligations </a:t>
            </a:r>
            <a:r>
              <a:rPr lang="en-US" sz="1600" dirty="0"/>
              <a:t>will not differ too much from the market value.</a:t>
            </a:r>
            <a:endParaRPr lang="en-US" sz="1600" dirty="0" smtClean="0"/>
          </a:p>
          <a:p>
            <a:pPr algn="just"/>
            <a:r>
              <a:rPr lang="en-US" sz="1600" dirty="0" smtClean="0"/>
              <a:t>Contingent claims – Often these are not part of the balance sheet. But contingent claims can result in huge hidden dirty surpluses and income statement based losses in future. </a:t>
            </a:r>
          </a:p>
        </p:txBody>
      </p:sp>
    </p:spTree>
    <p:extLst>
      <p:ext uri="{BB962C8B-B14F-4D97-AF65-F5344CB8AC3E}">
        <p14:creationId xmlns:p14="http://schemas.microsoft.com/office/powerpoint/2010/main" val="2130250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429684" cy="642942"/>
          </a:xfrm>
        </p:spPr>
        <p:txBody>
          <a:bodyPr>
            <a:normAutofit/>
          </a:bodyPr>
          <a:lstStyle/>
          <a:p>
            <a:pPr algn="ctr"/>
            <a:r>
              <a:rPr lang="en-US" sz="1800" dirty="0">
                <a:solidFill>
                  <a:srgbClr val="000090"/>
                </a:solidFill>
              </a:rPr>
              <a:t>Can ABV (asset-based valuation) be a good proxy for a detailed valuation? </a:t>
            </a:r>
            <a:r>
              <a:rPr lang="en-US" sz="1800" dirty="0" smtClean="0">
                <a:solidFill>
                  <a:srgbClr val="000090"/>
                </a:solidFill>
              </a:rPr>
              <a:t>(Continued) </a:t>
            </a:r>
            <a:endParaRPr lang="en-US" sz="1800" dirty="0">
              <a:solidFill>
                <a:srgbClr val="00009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268760"/>
            <a:ext cx="8183880" cy="45891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800" dirty="0" smtClean="0"/>
          </a:p>
          <a:p>
            <a:pPr algn="just"/>
            <a:r>
              <a:rPr lang="en-US" sz="1600" dirty="0" smtClean="0"/>
              <a:t>So, asset side of the balance sheet is not generally reflected in its fair-value. </a:t>
            </a:r>
          </a:p>
          <a:p>
            <a:pPr algn="just"/>
            <a:r>
              <a:rPr lang="en-US" sz="1600" dirty="0" smtClean="0"/>
              <a:t>There are intangibles which are not in fact part of the balance sheet. </a:t>
            </a:r>
          </a:p>
          <a:p>
            <a:pPr algn="just"/>
            <a:r>
              <a:rPr lang="en-US" sz="1600" dirty="0" smtClean="0"/>
              <a:t>Quoted prices may not be the most fair price. </a:t>
            </a:r>
          </a:p>
          <a:p>
            <a:pPr algn="just"/>
            <a:r>
              <a:rPr lang="en-US" sz="1600" dirty="0" smtClean="0"/>
              <a:t>Synergy and erosion should also be considered while implementing ABV. </a:t>
            </a:r>
          </a:p>
          <a:p>
            <a:pPr algn="just"/>
            <a:r>
              <a:rPr lang="en-US" sz="1600" dirty="0" smtClean="0"/>
              <a:t>Focus should be on an asset’s capability to churn utility not the price paid for acquiring the asset. </a:t>
            </a:r>
          </a:p>
          <a:p>
            <a:pPr algn="just"/>
            <a:endParaRPr lang="en-US" sz="1600" dirty="0"/>
          </a:p>
          <a:p>
            <a:pPr marL="0" indent="0" algn="just">
              <a:buNone/>
            </a:pPr>
            <a:r>
              <a:rPr lang="en-US" sz="1600" dirty="0" smtClean="0"/>
              <a:t>So, ABV will not be a good proxy for a detailed valuation (exception applies). </a:t>
            </a:r>
          </a:p>
        </p:txBody>
      </p:sp>
    </p:spTree>
    <p:extLst>
      <p:ext uri="{BB962C8B-B14F-4D97-AF65-F5344CB8AC3E}">
        <p14:creationId xmlns:p14="http://schemas.microsoft.com/office/powerpoint/2010/main" val="2537983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605776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effectLst/>
                <a:latin typeface="Palatino Linotype" pitchFamily="18" charset="0"/>
                <a:cs typeface="Times New Roman" pitchFamily="18" charset="0"/>
              </a:rPr>
              <a:t>Features of a good valuation technique </a:t>
            </a:r>
            <a:endParaRPr lang="en-US" sz="2400" dirty="0">
              <a:solidFill>
                <a:srgbClr val="002060"/>
              </a:solidFill>
              <a:effectLst/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340768"/>
            <a:ext cx="8143932" cy="4588562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1600" dirty="0" smtClean="0">
                <a:latin typeface="+mj-lt"/>
              </a:rPr>
              <a:t>A good valuation technique will use data in a parsimonious way. A good equity-analyst should opt out for a 5-data metrics led valuation template to a 15-</a:t>
            </a:r>
            <a:r>
              <a:rPr lang="en-US" sz="1600" dirty="0" smtClean="0"/>
              <a:t>data </a:t>
            </a:r>
            <a:r>
              <a:rPr lang="en-US" sz="1600" dirty="0"/>
              <a:t>metrics led valuation </a:t>
            </a:r>
            <a:r>
              <a:rPr lang="en-US" sz="1600" dirty="0" smtClean="0"/>
              <a:t>template.  </a:t>
            </a:r>
            <a:endParaRPr lang="en-US" sz="1600" dirty="0" smtClean="0">
              <a:latin typeface="+mj-lt"/>
            </a:endParaRPr>
          </a:p>
          <a:p>
            <a:pPr lvl="0" algn="just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1600" dirty="0" smtClean="0">
                <a:latin typeface="+mj-lt"/>
              </a:rPr>
              <a:t>A good valuation technique is verifiable. EPS forecast, target price are verifiable. </a:t>
            </a:r>
          </a:p>
          <a:p>
            <a:pPr lvl="0" algn="just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1600" dirty="0" smtClean="0">
                <a:latin typeface="+mj-lt"/>
              </a:rPr>
              <a:t>Choices will get preference over conditions in a good valuation technique. </a:t>
            </a:r>
          </a:p>
          <a:p>
            <a:pPr lvl="0" algn="just">
              <a:lnSpc>
                <a:spcPct val="150000"/>
              </a:lnSpc>
              <a:buClrTx/>
              <a:buFont typeface="Wingdings" pitchFamily="2" charset="2"/>
              <a:buChar char="v"/>
            </a:pPr>
            <a:r>
              <a:rPr lang="en-US" sz="1600" dirty="0" smtClean="0">
                <a:latin typeface="+mj-lt"/>
              </a:rPr>
              <a:t>It will work within a finite time-frame. </a:t>
            </a:r>
            <a:endParaRPr lang="en-US" sz="1800" dirty="0" smtClean="0">
              <a:latin typeface="Palatino Linotype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605776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002060"/>
                </a:solidFill>
                <a:effectLst/>
                <a:latin typeface="Palatino Linotype" pitchFamily="18" charset="0"/>
                <a:cs typeface="Times New Roman" pitchFamily="18" charset="0"/>
              </a:rPr>
              <a:t>Valuation dimensions </a:t>
            </a:r>
            <a:endParaRPr lang="en-US" sz="2400" dirty="0">
              <a:solidFill>
                <a:srgbClr val="002060"/>
              </a:solidFill>
              <a:effectLst/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1196752"/>
            <a:ext cx="8143932" cy="4732578"/>
          </a:xfrm>
        </p:spPr>
        <p:txBody>
          <a:bodyPr>
            <a:noAutofit/>
          </a:bodyPr>
          <a:lstStyle/>
          <a:p>
            <a:pPr algn="just"/>
            <a:r>
              <a:rPr lang="en-US" sz="1800" dirty="0" smtClean="0"/>
              <a:t>Asset based valuation model: Liquidation value, replacement value, adjusted book-value approaches. </a:t>
            </a:r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Discounted cash flow based valuation model: DDM, FCFF, FCFE, RE, AEG, REOI approaches. </a:t>
            </a:r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Relative valuation model: Equity value and enterprise value approaches. </a:t>
            </a:r>
          </a:p>
          <a:p>
            <a:pPr marL="0" indent="0" algn="just">
              <a:buNone/>
            </a:pPr>
            <a:endParaRPr lang="en-US" sz="1800" dirty="0" smtClean="0"/>
          </a:p>
          <a:p>
            <a:pPr algn="just"/>
            <a:r>
              <a:rPr lang="en-US" sz="1800" dirty="0" smtClean="0"/>
              <a:t>Contingent claim based model: Option to expand, option to abandon, option to defer etc. approaches </a:t>
            </a:r>
          </a:p>
          <a:p>
            <a:pPr algn="just"/>
            <a:endParaRPr lang="en-US" sz="1400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517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858</TotalTime>
  <Words>752</Words>
  <Application>Microsoft Macintosh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PowerPoint Presentation</vt:lpstr>
      <vt:lpstr>Topics to be covered </vt:lpstr>
      <vt:lpstr>Can ABV (asset-based valuation) be a good proxy for a detailed valuation? </vt:lpstr>
      <vt:lpstr>Can ABV (asset-based valuation) be a good proxy for a detailed valuation? (Continued) </vt:lpstr>
      <vt:lpstr>Can ABV (asset-based valuation) be a good proxy for a detailed valuation? (Continued) </vt:lpstr>
      <vt:lpstr>Can ABV (asset-based valuation) be a good proxy for a detailed valuation? (Continued) </vt:lpstr>
      <vt:lpstr>Features of a good valuation technique </vt:lpstr>
      <vt:lpstr>Valuation dimensions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Statement Analysis and Valuation on Confidence Cement Ltd.  &amp;  Meghna Cement Mills Ltd.</dc:title>
  <dc:creator>Rahul</dc:creator>
  <cp:lastModifiedBy>Department of Finance</cp:lastModifiedBy>
  <cp:revision>125</cp:revision>
  <dcterms:created xsi:type="dcterms:W3CDTF">2017-01-02T07:57:10Z</dcterms:created>
  <dcterms:modified xsi:type="dcterms:W3CDTF">2017-05-08T08:12:48Z</dcterms:modified>
</cp:coreProperties>
</file>